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8" r:id="rId1"/>
  </p:sldMasterIdLst>
  <p:notesMasterIdLst>
    <p:notesMasterId r:id="rId22"/>
  </p:notesMasterIdLst>
  <p:sldIdLst>
    <p:sldId id="278" r:id="rId2"/>
    <p:sldId id="256" r:id="rId3"/>
    <p:sldId id="259" r:id="rId4"/>
    <p:sldId id="268" r:id="rId5"/>
    <p:sldId id="270" r:id="rId6"/>
    <p:sldId id="263" r:id="rId7"/>
    <p:sldId id="273" r:id="rId8"/>
    <p:sldId id="260" r:id="rId9"/>
    <p:sldId id="281" r:id="rId10"/>
    <p:sldId id="267" r:id="rId11"/>
    <p:sldId id="271" r:id="rId12"/>
    <p:sldId id="282" r:id="rId13"/>
    <p:sldId id="276" r:id="rId14"/>
    <p:sldId id="264" r:id="rId15"/>
    <p:sldId id="262" r:id="rId16"/>
    <p:sldId id="269" r:id="rId17"/>
    <p:sldId id="274" r:id="rId18"/>
    <p:sldId id="279" r:id="rId19"/>
    <p:sldId id="265" r:id="rId20"/>
    <p:sldId id="28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71" d="100"/>
          <a:sy n="71" d="100"/>
        </p:scale>
        <p:origin x="-11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0F473-8F7A-433B-B534-6C3B9CB1628D}" type="datetimeFigureOut">
              <a:rPr lang="en-US" smtClean="0"/>
              <a:pPr/>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1CB18-393C-49D8-864E-CA9E97C8AEC9}" type="slidenum">
              <a:rPr lang="en-US" smtClean="0"/>
              <a:pPr/>
              <a:t>‹#›</a:t>
            </a:fld>
            <a:endParaRPr lang="en-US"/>
          </a:p>
        </p:txBody>
      </p:sp>
    </p:spTree>
    <p:extLst>
      <p:ext uri="{BB962C8B-B14F-4D97-AF65-F5344CB8AC3E}">
        <p14:creationId xmlns:p14="http://schemas.microsoft.com/office/powerpoint/2010/main" xmlns="" val="261774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Jovana vincic,</a:t>
            </a:r>
            <a:r>
              <a:rPr lang="sr-Latn-CS" baseline="0" dirty="0" smtClean="0"/>
              <a:t> predstavicu ko su azilanti u srbiji, odakle dolaze i šta radi na terenu apccza, org koja od 2007 radi diretkno sa korisnicima, pruža pravnu i psihosoc pomoć, zastupala sve tražioce azila koji su dobili zaštitu države.</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za</a:t>
            </a:r>
            <a:r>
              <a:rPr lang="sr-Latn-CS" baseline="0" dirty="0" smtClean="0"/>
              <a:t> nas je bogovađa selo na oko sat vremena od beograda, međutim za tražioce azila, to je poslednja stanica pred Evropu a za neke i prvi kontakt</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Žene počinju</a:t>
            </a:r>
            <a:r>
              <a:rPr lang="sr-Latn-CS" baseline="0" dirty="0" smtClean="0"/>
              <a:t> da učestvuju u zajedničkim aktivnostima – odlazak u friz salon, pravljenje tradicionalnih afričkih ali i naših frizura</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 Deci je u</a:t>
            </a:r>
            <a:r>
              <a:rPr lang="sr-Latn-CS" baseline="0" dirty="0" smtClean="0"/>
              <a:t> početku bilo smešno što se azilantkinja zove kartun ali kada su videli kako dobro crta kanom, svi su želeli da imaju neki od afričkih motiva na ruci</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ali</a:t>
            </a:r>
            <a:r>
              <a:rPr lang="sr-Latn-CS" baseline="0" dirty="0" smtClean="0"/>
              <a:t> želeli su da i sami ovladaju tehnikom crtanja kanom, pitajući azilantkinje o njihovom poreklu, porodici koja je ostala u somaliji</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Apc</a:t>
            </a:r>
            <a:r>
              <a:rPr lang="sr-Latn-CS" baseline="0" dirty="0" smtClean="0"/>
              <a:t> cza upisuje dva mala somalijca u školu, deca uče veronauku sa lokalnom decom i govore engleski bolje i od nastavnice jer su u centru koristili daleko složenije rečenice nego u okviru nastave</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Iako neke</a:t>
            </a:r>
            <a:r>
              <a:rPr lang="sr-Latn-CS" baseline="0" dirty="0" smtClean="0"/>
              <a:t> političke partije nisu želele azilante na teritoriji svoje opštine, organizovan je fudbalski turnir u kojem su učestvovale sve političke partije i tim azilanata – navesti rezultat. Jos jedan slajd o fudbalu, rekli mi</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Puno ljudi iz srbije je pobeglo za boljim</a:t>
            </a:r>
            <a:r>
              <a:rPr lang="sr-Latn-CS" baseline="0" dirty="0" smtClean="0"/>
              <a:t> sutr u evropu. Sada smo u prilici da pomognemo nekim ljudima koji beže od nevolje. Učinimo da im sećanja na boravak u srbiji budu lepa, </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U centrima</a:t>
            </a:r>
            <a:r>
              <a:rPr lang="sr-Latn-CS" baseline="0" dirty="0" smtClean="0"/>
              <a:t> za azil žive ljudi različitih zemalja porekla, šarolikost kultura i stilova što se vidi i na prvi pogled tokom poseta centrima</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U srbiji kao</a:t>
            </a:r>
            <a:r>
              <a:rPr lang="sr-Latn-CS" baseline="0" dirty="0" smtClean="0"/>
              <a:t> tražioci azila dolaze ljudi poreklom iz bla bla sve zemlje... koji su morali da napuste svoje zemlje bilo zbog rata ili progona. Nisu imali mogućnost da apliciraju za vize, nemaju dokumenta, prinuđeni su</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..da ilegalno</a:t>
            </a:r>
            <a:r>
              <a:rPr lang="sr-Latn-CS" baseline="0" dirty="0" smtClean="0"/>
              <a:t> prelaze granice. Kamioni peške pljačke neizvesnost</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(staviti neku sliku sa broda) Ljudi umiru, razdvajaju</a:t>
            </a:r>
            <a:r>
              <a:rPr lang="sr-Latn-CS" baseline="0" dirty="0" smtClean="0"/>
              <a:t> se porodice, nisu u mogućnosti da jave svojima da su živi i gde se nalaze</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Međutim, migranata</a:t>
            </a:r>
            <a:r>
              <a:rPr lang="sr-Latn-CS" baseline="0" dirty="0" smtClean="0"/>
              <a:t> ima i van centara, u ilegalnim naseljima nadomak granica ali i izvan centra za azil u bogovađi</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Njih</a:t>
            </a:r>
            <a:r>
              <a:rPr lang="sr-Latn-CS" baseline="0" dirty="0" smtClean="0"/>
              <a:t> oko 200 spava u šumi, nema krov nad glavom, nema hranu, mesto da se okupa, provode dane u improvizovanim zaklonima, imaju pravo na odlazak kod lekara u ambulantu u bogovadji, funkcioniše. Nosimo ih tokom poseta zimsku odeću i obuću</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t>
            </a:r>
            <a:r>
              <a:rPr lang="sr-Latn-CS" baseline="0" dirty="0" smtClean="0"/>
              <a:t> U srbiji se zadržavaju kratko, kako bi se odmorili, organizovali za nastavak puta. Borave na primer u bogovađi gde neki ljudi nikada pre toga nisu videli crnca a odjednom toliko novih ljudi, različitih kultura, običaja i stilova tu žive. Kao susret dečaka i slona</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Malo</a:t>
            </a:r>
            <a:r>
              <a:rPr lang="sr-Latn-CS" baseline="0" dirty="0" smtClean="0"/>
              <a:t> je onih koji žele da ostanu u Srbiji. Njih je apc cza zastupao, dobili su zaštitu države i radnu dozvolu. Međutim većina sanja topli dom, posao, obrazovanje za svoju decu u nekoj od evropskih zemalja</a:t>
            </a:r>
            <a:endParaRPr lang="en-US" dirty="0"/>
          </a:p>
        </p:txBody>
      </p:sp>
      <p:sp>
        <p:nvSpPr>
          <p:cNvPr id="4" name="Slide Number Placeholder 3"/>
          <p:cNvSpPr>
            <a:spLocks noGrp="1"/>
          </p:cNvSpPr>
          <p:nvPr>
            <p:ph type="sldNum" sz="quarter" idx="10"/>
          </p:nvPr>
        </p:nvSpPr>
        <p:spPr/>
        <p:txBody>
          <a:bodyPr/>
          <a:lstStyle/>
          <a:p>
            <a:fld id="{C8D1CB18-393C-49D8-864E-CA9E97C8AEC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0E9CF7F1-1FBE-4CBB-8D34-22F943FB9C57}" type="datetimeFigureOut">
              <a:rPr lang="en-US" smtClean="0"/>
              <a:pPr>
                <a:defRPr/>
              </a:pPr>
              <a:t>10/21/2013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F807B-9949-4D21-8922-0B50B4CFE2D7}" type="slidenum">
              <a:rPr lang="en-US" smtClean="0"/>
              <a:pPr/>
              <a:t>‹#›</a:t>
            </a:fld>
            <a:endParaRPr lang="en-US"/>
          </a:p>
        </p:txBody>
      </p:sp>
    </p:spTree>
    <p:extLst>
      <p:ext uri="{BB962C8B-B14F-4D97-AF65-F5344CB8AC3E}">
        <p14:creationId xmlns:p14="http://schemas.microsoft.com/office/powerpoint/2010/main" xmlns="" val="5759505"/>
      </p:ext>
    </p:extLst>
  </p:cSld>
  <p:clrMapOvr>
    <a:masterClrMapping/>
  </p:clrMapOvr>
  <p:transition spd="med" advClick="0" advTm="15000">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9ED4C835-4C1F-4F0F-9B06-782FB7F89B00}" type="datetimeFigureOut">
              <a:rPr lang="en-US" smtClean="0"/>
              <a:pPr>
                <a:defRPr/>
              </a:pPr>
              <a:t>10/21/2013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7649ACC-41C1-4F7F-8E1A-9495FBBA3F26}" type="slidenum">
              <a:rPr lang="en-US" smtClean="0"/>
              <a:pPr/>
              <a:t>‹#›</a:t>
            </a:fld>
            <a:endParaRPr lang="en-US"/>
          </a:p>
        </p:txBody>
      </p:sp>
    </p:spTree>
    <p:extLst>
      <p:ext uri="{BB962C8B-B14F-4D97-AF65-F5344CB8AC3E}">
        <p14:creationId xmlns:p14="http://schemas.microsoft.com/office/powerpoint/2010/main" xmlns="" val="1798511955"/>
      </p:ext>
    </p:extLst>
  </p:cSld>
  <p:clrMapOvr>
    <a:masterClrMapping/>
  </p:clrMapOvr>
  <p:transition spd="med" advClick="0" advTm="15000">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DFAE0F7F-9776-49B6-AE0C-2B4E35300226}" type="datetimeFigureOut">
              <a:rPr lang="en-US" smtClean="0"/>
              <a:pPr>
                <a:defRPr/>
              </a:pPr>
              <a:t>10/21/2013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1BED8B6-D719-468F-AA19-5C5A6D865092}" type="slidenum">
              <a:rPr lang="en-US" smtClean="0"/>
              <a:pPr/>
              <a:t>‹#›</a:t>
            </a:fld>
            <a:endParaRPr lang="en-US"/>
          </a:p>
        </p:txBody>
      </p:sp>
    </p:spTree>
    <p:extLst>
      <p:ext uri="{BB962C8B-B14F-4D97-AF65-F5344CB8AC3E}">
        <p14:creationId xmlns:p14="http://schemas.microsoft.com/office/powerpoint/2010/main" xmlns="" val="4275006002"/>
      </p:ext>
    </p:extLst>
  </p:cSld>
  <p:clrMapOvr>
    <a:masterClrMapping/>
  </p:clrMapOvr>
  <p:transition spd="med" advClick="0" advTm="15000">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7E3BE30D-FE65-46BD-A3DA-468211B3AA97}" type="datetimeFigureOut">
              <a:rPr lang="en-US" smtClean="0"/>
              <a:pPr>
                <a:defRPr/>
              </a:pPr>
              <a:t>10/21/2013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3CB0386-52D8-4A9D-818D-2BCFD0DBE050}" type="slidenum">
              <a:rPr lang="en-US" smtClean="0"/>
              <a:pPr/>
              <a:t>‹#›</a:t>
            </a:fld>
            <a:endParaRPr lang="en-US"/>
          </a:p>
        </p:txBody>
      </p:sp>
    </p:spTree>
    <p:extLst>
      <p:ext uri="{BB962C8B-B14F-4D97-AF65-F5344CB8AC3E}">
        <p14:creationId xmlns:p14="http://schemas.microsoft.com/office/powerpoint/2010/main" xmlns="" val="922184497"/>
      </p:ext>
    </p:extLst>
  </p:cSld>
  <p:clrMapOvr>
    <a:masterClrMapping/>
  </p:clrMapOvr>
  <p:transition spd="med" advClick="0" advTm="15000">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D6FA2A1-951C-443A-BE8B-22F3C3648DAB}" type="datetimeFigureOut">
              <a:rPr lang="en-US" smtClean="0"/>
              <a:pPr>
                <a:defRPr/>
              </a:pPr>
              <a:t>10/21/2013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143F5D-C501-4545-B0E7-F78B549A81DF}" type="slidenum">
              <a:rPr lang="en-US" smtClean="0"/>
              <a:pPr/>
              <a:t>‹#›</a:t>
            </a:fld>
            <a:endParaRPr lang="en-US"/>
          </a:p>
        </p:txBody>
      </p:sp>
    </p:spTree>
    <p:extLst>
      <p:ext uri="{BB962C8B-B14F-4D97-AF65-F5344CB8AC3E}">
        <p14:creationId xmlns:p14="http://schemas.microsoft.com/office/powerpoint/2010/main" xmlns="" val="410181849"/>
      </p:ext>
    </p:extLst>
  </p:cSld>
  <p:clrMapOvr>
    <a:masterClrMapping/>
  </p:clrMapOvr>
  <p:transition spd="med" advClick="0" advTm="15000">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4FDCB7A0-8F94-42E1-8C53-4A76B02DAB1E}" type="datetimeFigureOut">
              <a:rPr lang="en-US" smtClean="0"/>
              <a:pPr>
                <a:defRPr/>
              </a:pPr>
              <a:t>10/21/2013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F4AF34-D457-4382-A6BC-147D9608C766}" type="slidenum">
              <a:rPr lang="en-US" smtClean="0"/>
              <a:pPr/>
              <a:t>‹#›</a:t>
            </a:fld>
            <a:endParaRPr lang="en-US"/>
          </a:p>
        </p:txBody>
      </p:sp>
    </p:spTree>
    <p:extLst>
      <p:ext uri="{BB962C8B-B14F-4D97-AF65-F5344CB8AC3E}">
        <p14:creationId xmlns:p14="http://schemas.microsoft.com/office/powerpoint/2010/main" xmlns="" val="4114469293"/>
      </p:ext>
    </p:extLst>
  </p:cSld>
  <p:clrMapOvr>
    <a:masterClrMapping/>
  </p:clrMapOvr>
  <p:transition spd="med" advClick="0" advTm="15000">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71668910-AB33-469B-BDFF-7A2C9AB857A6}" type="datetimeFigureOut">
              <a:rPr lang="en-US" smtClean="0"/>
              <a:pPr>
                <a:defRPr/>
              </a:pPr>
              <a:t>10/21/2013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A949CB6-5A42-4B2D-8165-240736AE2D70}" type="slidenum">
              <a:rPr lang="en-US" smtClean="0"/>
              <a:pPr/>
              <a:t>‹#›</a:t>
            </a:fld>
            <a:endParaRPr lang="en-US"/>
          </a:p>
        </p:txBody>
      </p:sp>
    </p:spTree>
    <p:extLst>
      <p:ext uri="{BB962C8B-B14F-4D97-AF65-F5344CB8AC3E}">
        <p14:creationId xmlns:p14="http://schemas.microsoft.com/office/powerpoint/2010/main" xmlns="" val="3927330340"/>
      </p:ext>
    </p:extLst>
  </p:cSld>
  <p:clrMapOvr>
    <a:masterClrMapping/>
  </p:clrMapOvr>
  <p:transition spd="med" advClick="0" advTm="15000">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558F8AB-5AAE-49C9-972D-9530E8BF4011}" type="datetimeFigureOut">
              <a:rPr lang="en-US" smtClean="0"/>
              <a:pPr>
                <a:defRPr/>
              </a:pPr>
              <a:t>10/21/2013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889C8D6-BD9F-4E14-8FC6-ACC4286C2D00}" type="slidenum">
              <a:rPr lang="en-US" smtClean="0"/>
              <a:pPr/>
              <a:t>‹#›</a:t>
            </a:fld>
            <a:endParaRPr lang="en-US"/>
          </a:p>
        </p:txBody>
      </p:sp>
    </p:spTree>
    <p:extLst>
      <p:ext uri="{BB962C8B-B14F-4D97-AF65-F5344CB8AC3E}">
        <p14:creationId xmlns:p14="http://schemas.microsoft.com/office/powerpoint/2010/main" xmlns="" val="3411672996"/>
      </p:ext>
    </p:extLst>
  </p:cSld>
  <p:clrMapOvr>
    <a:masterClrMapping/>
  </p:clrMapOvr>
  <p:transition spd="med" advClick="0" advTm="15000">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A794B8-9B16-4AFC-84E6-AD999FDBA3DF}" type="datetimeFigureOut">
              <a:rPr lang="en-US" smtClean="0"/>
              <a:pPr>
                <a:defRPr/>
              </a:pPr>
              <a:t>10/21/2013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62E07B0-7EE9-4A1A-BA78-2DC1DD5FA18D}" type="slidenum">
              <a:rPr lang="en-US" smtClean="0"/>
              <a:pPr/>
              <a:t>‹#›</a:t>
            </a:fld>
            <a:endParaRPr lang="en-US"/>
          </a:p>
        </p:txBody>
      </p:sp>
    </p:spTree>
    <p:extLst>
      <p:ext uri="{BB962C8B-B14F-4D97-AF65-F5344CB8AC3E}">
        <p14:creationId xmlns:p14="http://schemas.microsoft.com/office/powerpoint/2010/main" xmlns="" val="1420972077"/>
      </p:ext>
    </p:extLst>
  </p:cSld>
  <p:clrMapOvr>
    <a:masterClrMapping/>
  </p:clrMapOvr>
  <p:transition spd="med" advClick="0" advTm="15000">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B1B372-AAEE-46A9-A789-07CFE58E1865}" type="datetimeFigureOut">
              <a:rPr lang="en-US" smtClean="0"/>
              <a:pPr>
                <a:defRPr/>
              </a:pPr>
              <a:t>10/21/2013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B44E875-232A-4DF1-AA49-59BA4E4922C8}" type="slidenum">
              <a:rPr lang="en-US" smtClean="0"/>
              <a:pPr/>
              <a:t>‹#›</a:t>
            </a:fld>
            <a:endParaRPr lang="en-US"/>
          </a:p>
        </p:txBody>
      </p:sp>
    </p:spTree>
    <p:extLst>
      <p:ext uri="{BB962C8B-B14F-4D97-AF65-F5344CB8AC3E}">
        <p14:creationId xmlns:p14="http://schemas.microsoft.com/office/powerpoint/2010/main" xmlns="" val="2963050295"/>
      </p:ext>
    </p:extLst>
  </p:cSld>
  <p:clrMapOvr>
    <a:masterClrMapping/>
  </p:clrMapOvr>
  <p:transition spd="med" advClick="0" advTm="15000">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DF7752E-33A4-4952-AE9A-7424F6C2F188}" type="datetimeFigureOut">
              <a:rPr lang="en-US" smtClean="0"/>
              <a:pPr>
                <a:defRPr/>
              </a:pPr>
              <a:t>10/21/2013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5F639A4-FAD1-4494-827D-5E595BFAE472}" type="slidenum">
              <a:rPr lang="en-US" smtClean="0"/>
              <a:pPr/>
              <a:t>‹#›</a:t>
            </a:fld>
            <a:endParaRPr lang="en-US"/>
          </a:p>
        </p:txBody>
      </p:sp>
    </p:spTree>
    <p:extLst>
      <p:ext uri="{BB962C8B-B14F-4D97-AF65-F5344CB8AC3E}">
        <p14:creationId xmlns:p14="http://schemas.microsoft.com/office/powerpoint/2010/main" xmlns="" val="3937567149"/>
      </p:ext>
    </p:extLst>
  </p:cSld>
  <p:clrMapOvr>
    <a:masterClrMapping/>
  </p:clrMapOvr>
  <p:transition spd="med" advClick="0" advTm="15000">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29E1783-C5E7-440A-8F64-6A52B1A991F6}" type="datetimeFigureOut">
              <a:rPr lang="en-US" smtClean="0"/>
              <a:pPr>
                <a:defRPr/>
              </a:pPr>
              <a:t>10/21/2013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4443BF-6C39-45C8-8FCD-3608C882D093}" type="slidenum">
              <a:rPr lang="en-US" smtClean="0"/>
              <a:pPr/>
              <a:t>‹#›</a:t>
            </a:fld>
            <a:endParaRPr lang="en-US"/>
          </a:p>
        </p:txBody>
      </p:sp>
    </p:spTree>
    <p:extLst>
      <p:ext uri="{BB962C8B-B14F-4D97-AF65-F5344CB8AC3E}">
        <p14:creationId xmlns:p14="http://schemas.microsoft.com/office/powerpoint/2010/main" xmlns="" val="1883785476"/>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Lst>
  <p:transition spd="med" advClick="0" advTm="15000">
    <p:wipe dir="r"/>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facebook.com/AzilUSrbiji"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www.azilbogovadja.rs/" TargetMode="External"/><Relationship Id="rId5" Type="http://schemas.openxmlformats.org/officeDocument/2006/relationships/hyperlink" Target="http://www.azilsrbija.rs/" TargetMode="External"/><Relationship Id="rId4" Type="http://schemas.openxmlformats.org/officeDocument/2006/relationships/hyperlink" Target="http://www.apc-cz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rgbClr val="0070C0"/>
              </a:solidFill>
              <a:latin typeface="Baskerville Old Face" panose="02020602080505020303" pitchFamily="18"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xmlns="" val="0"/>
              </a:ext>
            </a:extLst>
          </a:blip>
          <a:srcRect l="2508" r="2508"/>
          <a:stretch>
            <a:fillRect/>
          </a:stretch>
        </p:blipFill>
        <p:spPr>
          <a:xfrm>
            <a:off x="251520" y="0"/>
            <a:ext cx="6624736" cy="6093296"/>
          </a:xfrm>
        </p:spPr>
      </p:pic>
      <p:sp>
        <p:nvSpPr>
          <p:cNvPr id="4" name="Text Placeholder 3"/>
          <p:cNvSpPr>
            <a:spLocks noGrp="1"/>
          </p:cNvSpPr>
          <p:nvPr>
            <p:ph type="body" sz="half" idx="2"/>
          </p:nvPr>
        </p:nvSpPr>
        <p:spPr>
          <a:xfrm>
            <a:off x="4572000" y="2636912"/>
            <a:ext cx="4248472" cy="3096344"/>
          </a:xfrm>
        </p:spPr>
        <p:txBody>
          <a:bodyPr>
            <a:normAutofit fontScale="77500" lnSpcReduction="20000"/>
          </a:bodyPr>
          <a:lstStyle/>
          <a:p>
            <a:endParaRPr lang="x-none" sz="2400" dirty="0" smtClean="0">
              <a:solidFill>
                <a:srgbClr val="0070C0"/>
              </a:solidFill>
              <a:latin typeface="Baskerville Old Face" panose="02020602080505020303" pitchFamily="18" charset="0"/>
            </a:endParaRPr>
          </a:p>
          <a:p>
            <a:endParaRPr lang="x-none" sz="2400" dirty="0">
              <a:solidFill>
                <a:srgbClr val="0070C0"/>
              </a:solidFill>
              <a:latin typeface="Baskerville Old Face" panose="02020602080505020303" pitchFamily="18" charset="0"/>
            </a:endParaRPr>
          </a:p>
          <a:p>
            <a:endParaRPr lang="x-none" sz="2400" smtClean="0">
              <a:latin typeface="Arial" pitchFamily="34" charset="0"/>
              <a:cs typeface="Arial" pitchFamily="34" charset="0"/>
            </a:endParaRPr>
          </a:p>
          <a:p>
            <a:endParaRPr lang="x-none" sz="2400" dirty="0" smtClean="0">
              <a:latin typeface="Arial" pitchFamily="34" charset="0"/>
              <a:cs typeface="Arial" pitchFamily="34" charset="0"/>
              <a:hlinkClick r:id="rId4"/>
            </a:endParaRPr>
          </a:p>
          <a:p>
            <a:endParaRPr lang="x-none" sz="2400" dirty="0" smtClean="0">
              <a:latin typeface="Arial" pitchFamily="34" charset="0"/>
              <a:cs typeface="Arial" pitchFamily="34" charset="0"/>
              <a:hlinkClick r:id="rId4"/>
            </a:endParaRPr>
          </a:p>
          <a:p>
            <a:r>
              <a:rPr lang="x-none" sz="2800" smtClean="0">
                <a:solidFill>
                  <a:srgbClr val="00B0F0"/>
                </a:solidFill>
                <a:latin typeface="Arial" pitchFamily="34" charset="0"/>
                <a:cs typeface="Arial" pitchFamily="34" charset="0"/>
                <a:hlinkClick r:id="rId4"/>
              </a:rPr>
              <a:t>www.apc-cza.org</a:t>
            </a:r>
            <a:endParaRPr lang="x-none" sz="2800" dirty="0" smtClean="0">
              <a:solidFill>
                <a:srgbClr val="00B0F0"/>
              </a:solidFill>
              <a:latin typeface="Arial" pitchFamily="34" charset="0"/>
              <a:cs typeface="Arial" pitchFamily="34" charset="0"/>
            </a:endParaRPr>
          </a:p>
          <a:p>
            <a:r>
              <a:rPr lang="x-none" sz="2800" smtClean="0">
                <a:solidFill>
                  <a:srgbClr val="00B0F0"/>
                </a:solidFill>
                <a:latin typeface="Arial" pitchFamily="34" charset="0"/>
                <a:cs typeface="Arial" pitchFamily="34" charset="0"/>
                <a:hlinkClick r:id="rId5"/>
              </a:rPr>
              <a:t>www.azilsrbija.rs</a:t>
            </a:r>
            <a:endParaRPr lang="x-none" sz="2800" dirty="0" smtClean="0">
              <a:solidFill>
                <a:srgbClr val="00B0F0"/>
              </a:solidFill>
              <a:latin typeface="Arial" pitchFamily="34" charset="0"/>
              <a:cs typeface="Arial" pitchFamily="34" charset="0"/>
            </a:endParaRPr>
          </a:p>
          <a:p>
            <a:r>
              <a:rPr lang="x-none" sz="2800" dirty="0" smtClean="0">
                <a:solidFill>
                  <a:srgbClr val="00B0F0"/>
                </a:solidFill>
                <a:latin typeface="Arial" pitchFamily="34" charset="0"/>
                <a:cs typeface="Arial" pitchFamily="34" charset="0"/>
                <a:hlinkClick r:id="rId6"/>
              </a:rPr>
              <a:t>www.azilbogovadja.rs</a:t>
            </a:r>
            <a:r>
              <a:rPr lang="x-none" sz="2800" dirty="0" smtClean="0">
                <a:solidFill>
                  <a:srgbClr val="00B0F0"/>
                </a:solidFill>
                <a:latin typeface="Arial" pitchFamily="34" charset="0"/>
                <a:cs typeface="Arial" pitchFamily="34" charset="0"/>
              </a:rPr>
              <a:t> </a:t>
            </a:r>
          </a:p>
          <a:p>
            <a:endParaRPr lang="x-none" sz="2000" dirty="0" smtClean="0">
              <a:solidFill>
                <a:srgbClr val="00B0F0"/>
              </a:solidFill>
              <a:latin typeface="Arial" pitchFamily="34" charset="0"/>
              <a:cs typeface="Arial" pitchFamily="34" charset="0"/>
              <a:hlinkClick r:id="rId7"/>
            </a:endParaRPr>
          </a:p>
          <a:p>
            <a:r>
              <a:rPr lang="x-none" sz="2000" smtClean="0">
                <a:solidFill>
                  <a:srgbClr val="00B0F0"/>
                </a:solidFill>
                <a:latin typeface="Arial" pitchFamily="34" charset="0"/>
                <a:cs typeface="Arial" pitchFamily="34" charset="0"/>
                <a:hlinkClick r:id="rId7"/>
              </a:rPr>
              <a:t>www.facebook.com/AzilUSrbiji</a:t>
            </a:r>
            <a:r>
              <a:rPr lang="x-none" sz="2000" smtClean="0">
                <a:solidFill>
                  <a:srgbClr val="00B0F0"/>
                </a:solidFill>
                <a:latin typeface="Arial" pitchFamily="34" charset="0"/>
                <a:cs typeface="Arial" pitchFamily="34" charset="0"/>
              </a:rPr>
              <a:t> </a:t>
            </a:r>
            <a:endParaRPr lang="x-none" sz="2000" dirty="0" smtClean="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xmlns="" val="1103110608"/>
      </p:ext>
    </p:extLst>
  </p:cSld>
  <p:clrMapOvr>
    <a:masterClrMapping/>
  </p:clrMapOvr>
  <p:transition spd="med" advClick="0" advTm="15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Topli dom, život na sigurnom, porodica, posao, obrazovanje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169" y="0"/>
            <a:ext cx="4866180" cy="6858000"/>
          </a:xfrm>
        </p:spPr>
      </p:pic>
      <p:pic>
        <p:nvPicPr>
          <p:cNvPr id="2051" name="Picture 3" descr="C:\Users\Jovana Vincic\Desktop\SDC10869.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80799" y="-9188"/>
            <a:ext cx="51435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176101"/>
      </p:ext>
    </p:extLst>
  </p:cSld>
  <p:clrMapOvr>
    <a:masterClrMapping/>
  </p:clrMapOvr>
  <p:transition spd="med" advClick="0" advTm="15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1325563"/>
          </a:xfrm>
        </p:spPr>
        <p:txBody>
          <a:bodyPr/>
          <a:lstStyle/>
          <a:p>
            <a:pPr algn="ctr"/>
            <a:r>
              <a:rPr lang="x-none" dirty="0" smtClean="0"/>
              <a:t>Srbija na putu do Evrope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50254" y="-658"/>
            <a:ext cx="5143499" cy="6858000"/>
          </a:xfr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9149" y="0"/>
            <a:ext cx="5142394" cy="6856525"/>
          </a:xfrm>
          <a:prstGeom prst="rect">
            <a:avLst/>
          </a:prstGeom>
        </p:spPr>
      </p:pic>
    </p:spTree>
    <p:extLst>
      <p:ext uri="{BB962C8B-B14F-4D97-AF65-F5344CB8AC3E}">
        <p14:creationId xmlns:p14="http://schemas.microsoft.com/office/powerpoint/2010/main" xmlns="" val="2457475805"/>
      </p:ext>
    </p:extLst>
  </p:cSld>
  <p:clrMapOvr>
    <a:masterClrMapping/>
  </p:clrMapOvr>
  <p:transition spd="med" advClick="0" advTm="15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48" y="-1"/>
            <a:ext cx="9138351" cy="6853763"/>
          </a:xfrm>
        </p:spPr>
      </p:pic>
    </p:spTree>
    <p:extLst>
      <p:ext uri="{BB962C8B-B14F-4D97-AF65-F5344CB8AC3E}">
        <p14:creationId xmlns:p14="http://schemas.microsoft.com/office/powerpoint/2010/main" xmlns="" val="2087961085"/>
      </p:ext>
    </p:extLst>
  </p:cSld>
  <p:clrMapOvr>
    <a:masterClrMapping/>
  </p:clrMapOvr>
  <p:transition spd="med" advClick="0" advTm="15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effectLst>
            <a:glow rad="101600">
              <a:schemeClr val="accent1">
                <a:satMod val="175000"/>
                <a:alpha val="40000"/>
              </a:schemeClr>
            </a:glow>
          </a:effectLst>
        </p:spPr>
      </p:pic>
    </p:spTree>
    <p:extLst>
      <p:ext uri="{BB962C8B-B14F-4D97-AF65-F5344CB8AC3E}">
        <p14:creationId xmlns:p14="http://schemas.microsoft.com/office/powerpoint/2010/main" xmlns="" val="2696814526"/>
      </p:ext>
    </p:extLst>
  </p:cSld>
  <p:clrMapOvr>
    <a:masterClrMapping/>
  </p:clrMapOvr>
  <p:transition spd="med" advClick="0" advTm="15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30" y="0"/>
            <a:ext cx="9158429" cy="6858000"/>
          </a:xfrm>
          <a:effectLst>
            <a:glow rad="101600">
              <a:schemeClr val="accent1">
                <a:satMod val="175000"/>
                <a:alpha val="40000"/>
              </a:schemeClr>
            </a:glow>
          </a:effectLst>
        </p:spPr>
      </p:pic>
    </p:spTree>
    <p:extLst>
      <p:ext uri="{BB962C8B-B14F-4D97-AF65-F5344CB8AC3E}">
        <p14:creationId xmlns:p14="http://schemas.microsoft.com/office/powerpoint/2010/main" xmlns="" val="2124497452"/>
      </p:ext>
    </p:extLst>
  </p:cSld>
  <p:clrMapOvr>
    <a:masterClrMapping/>
  </p:clrMapOvr>
  <p:transition spd="med" advClick="0" advTm="15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0528" y="1278"/>
            <a:ext cx="10002120" cy="6856722"/>
          </a:xfrm>
          <a:effectLst>
            <a:glow rad="101600">
              <a:schemeClr val="accent1">
                <a:satMod val="175000"/>
                <a:alpha val="40000"/>
              </a:schemeClr>
            </a:glow>
          </a:effectLst>
        </p:spPr>
      </p:pic>
    </p:spTree>
    <p:extLst>
      <p:ext uri="{BB962C8B-B14F-4D97-AF65-F5344CB8AC3E}">
        <p14:creationId xmlns:p14="http://schemas.microsoft.com/office/powerpoint/2010/main" xmlns="" val="297170316"/>
      </p:ext>
    </p:extLst>
  </p:cSld>
  <p:clrMapOvr>
    <a:masterClrMapping/>
  </p:clrMapOvr>
  <p:transition spd="med" advClick="0" advTm="15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Polazak u školu</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4974" y="-9664"/>
            <a:ext cx="9168974" cy="6867664"/>
          </a:xfrm>
          <a:effectLst>
            <a:softEdge rad="63500"/>
          </a:effectLst>
        </p:spPr>
      </p:pic>
    </p:spTree>
    <p:extLst>
      <p:ext uri="{BB962C8B-B14F-4D97-AF65-F5344CB8AC3E}">
        <p14:creationId xmlns:p14="http://schemas.microsoft.com/office/powerpoint/2010/main" xmlns="" val="383050003"/>
      </p:ext>
    </p:extLst>
  </p:cSld>
  <p:clrMapOvr>
    <a:masterClrMapping/>
  </p:clrMapOvr>
  <p:transition spd="med" advClick="0" advTm="15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8600" y="0"/>
            <a:ext cx="9722928" cy="7029400"/>
          </a:xfrm>
          <a:effectLst>
            <a:glow rad="101600">
              <a:schemeClr val="accent1">
                <a:satMod val="175000"/>
                <a:alpha val="40000"/>
              </a:schemeClr>
            </a:glow>
          </a:effectLst>
        </p:spPr>
      </p:pic>
    </p:spTree>
    <p:extLst>
      <p:ext uri="{BB962C8B-B14F-4D97-AF65-F5344CB8AC3E}">
        <p14:creationId xmlns:p14="http://schemas.microsoft.com/office/powerpoint/2010/main" xmlns="" val="2640104966"/>
      </p:ext>
    </p:extLst>
  </p:cSld>
  <p:clrMapOvr>
    <a:masterClrMapping/>
  </p:clrMapOvr>
  <p:transition spd="med" advClick="0" advTm="15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4544" y="0"/>
            <a:ext cx="9577064" cy="6858000"/>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58313115"/>
      </p:ext>
    </p:extLst>
  </p:cSld>
  <p:clrMapOvr>
    <a:masterClrMapping/>
  </p:clrMapOvr>
  <p:transition spd="med" advClick="0" advTm="15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2138"/>
            <a:ext cx="9468544" cy="7384149"/>
          </a:xfrm>
        </p:spPr>
      </p:pic>
    </p:spTree>
    <p:extLst>
      <p:ext uri="{BB962C8B-B14F-4D97-AF65-F5344CB8AC3E}">
        <p14:creationId xmlns:p14="http://schemas.microsoft.com/office/powerpoint/2010/main" xmlns="" val="2040569427"/>
      </p:ext>
    </p:extLst>
  </p:cSld>
  <p:clrMapOvr>
    <a:masterClrMapping/>
  </p:clrMapOvr>
  <p:transition spd="med" advClick="0" advTm="15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882" y="260648"/>
            <a:ext cx="7886700" cy="1325563"/>
          </a:xfrm>
        </p:spPr>
        <p:txBody>
          <a:bodyPr>
            <a:normAutofit/>
          </a:bodyPr>
          <a:lstStyle/>
          <a:p>
            <a:pPr algn="ctr"/>
            <a:r>
              <a:rPr lang="x-none" sz="4000" dirty="0" smtClean="0">
                <a:solidFill>
                  <a:schemeClr val="accent1">
                    <a:lumMod val="75000"/>
                  </a:schemeClr>
                </a:solidFill>
                <a:latin typeface="Elephant" panose="02020904090505020303" pitchFamily="18" charset="0"/>
              </a:rPr>
              <a:t>Šta bi dete pitalo azilante ?</a:t>
            </a:r>
            <a:endParaRPr lang="en-GB" sz="4000" dirty="0">
              <a:solidFill>
                <a:schemeClr val="accent1">
                  <a:lumMod val="75000"/>
                </a:schemeClr>
              </a:solidFill>
              <a:latin typeface="Elephant" panose="02020904090505020303" pitchFamily="18"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4584" y="0"/>
            <a:ext cx="10581219" cy="6858000"/>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xmlns="" val="751524253"/>
      </p:ext>
    </p:extLst>
  </p:cSld>
  <p:clrMapOvr>
    <a:masterClrMapping/>
  </p:clrMapOvr>
  <p:transition spd="med" advClick="0" advTm="15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212" y="-243408"/>
            <a:ext cx="9559527" cy="7169645"/>
          </a:xfrm>
          <a:effectLst>
            <a:glow rad="101600">
              <a:schemeClr val="accent1">
                <a:satMod val="175000"/>
                <a:alpha val="40000"/>
              </a:schemeClr>
            </a:glow>
          </a:effectLst>
        </p:spPr>
      </p:pic>
    </p:spTree>
    <p:extLst>
      <p:ext uri="{BB962C8B-B14F-4D97-AF65-F5344CB8AC3E}">
        <p14:creationId xmlns:p14="http://schemas.microsoft.com/office/powerpoint/2010/main" xmlns="" val="1792774144"/>
      </p:ext>
    </p:extLst>
  </p:cSld>
  <p:clrMapOvr>
    <a:masterClrMapping/>
  </p:clrMapOvr>
  <p:transition spd="med" advClick="0" advTm="15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dirty="0" smtClean="0"/>
              <a:t>Azilanti u Srbiji?</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19517" y="-239638"/>
            <a:ext cx="9463517" cy="7097638"/>
          </a:xfrm>
          <a:effectLst>
            <a:glow rad="139700">
              <a:schemeClr val="accent1">
                <a:satMod val="175000"/>
                <a:alpha val="40000"/>
              </a:schemeClr>
            </a:glow>
          </a:effectLst>
        </p:spPr>
      </p:pic>
    </p:spTree>
    <p:extLst>
      <p:ext uri="{BB962C8B-B14F-4D97-AF65-F5344CB8AC3E}">
        <p14:creationId xmlns:p14="http://schemas.microsoft.com/office/powerpoint/2010/main" xmlns="" val="793532933"/>
      </p:ext>
    </p:extLst>
  </p:cSld>
  <p:clrMapOvr>
    <a:masterClrMapping/>
  </p:clrMapOvr>
  <p:transition spd="med" advClick="0" advTm="15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Slika sa puta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107504"/>
            <a:ext cx="9144000" cy="7965504"/>
          </a:xfrm>
          <a:effectLst>
            <a:glow rad="101600">
              <a:schemeClr val="accent1">
                <a:satMod val="175000"/>
                <a:alpha val="40000"/>
              </a:schemeClr>
            </a:glow>
          </a:effectLst>
        </p:spPr>
      </p:pic>
    </p:spTree>
    <p:extLst>
      <p:ext uri="{BB962C8B-B14F-4D97-AF65-F5344CB8AC3E}">
        <p14:creationId xmlns:p14="http://schemas.microsoft.com/office/powerpoint/2010/main" xmlns="" val="255960454"/>
      </p:ext>
    </p:extLst>
  </p:cSld>
  <p:clrMapOvr>
    <a:masterClrMapping/>
  </p:clrMapOvr>
  <p:transition spd="med" advClick="0" advTm="15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Ilegalni</a:t>
            </a:r>
            <a:r>
              <a:rPr lang="en-GB" dirty="0" smtClean="0"/>
              <a:t> </a:t>
            </a:r>
            <a:r>
              <a:rPr lang="en-GB" dirty="0" err="1" smtClean="0"/>
              <a:t>prelazak</a:t>
            </a:r>
            <a:r>
              <a:rPr lang="en-GB" dirty="0" smtClean="0"/>
              <a:t>, </a:t>
            </a:r>
            <a:r>
              <a:rPr lang="en-GB" dirty="0" err="1" smtClean="0"/>
              <a:t>brod</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9144000" cy="6841441"/>
          </a:xfrm>
        </p:spPr>
      </p:pic>
    </p:spTree>
    <p:extLst>
      <p:ext uri="{BB962C8B-B14F-4D97-AF65-F5344CB8AC3E}">
        <p14:creationId xmlns:p14="http://schemas.microsoft.com/office/powerpoint/2010/main" xmlns="" val="1414255913"/>
      </p:ext>
    </p:extLst>
  </p:cSld>
  <p:clrMapOvr>
    <a:masterClrMapping/>
  </p:clrMapOvr>
  <p:transition spd="med" advClick="0" advTm="15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Kako žive azilanti van kampova</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4544" y="-158493"/>
            <a:ext cx="9698405" cy="7020863"/>
          </a:xfrm>
          <a:effectLst>
            <a:glow rad="101600">
              <a:schemeClr val="accent1">
                <a:satMod val="175000"/>
                <a:alpha val="40000"/>
              </a:schemeClr>
            </a:glow>
          </a:effectLst>
        </p:spPr>
      </p:pic>
    </p:spTree>
    <p:extLst>
      <p:ext uri="{BB962C8B-B14F-4D97-AF65-F5344CB8AC3E}">
        <p14:creationId xmlns:p14="http://schemas.microsoft.com/office/powerpoint/2010/main" xmlns="" val="3177766245"/>
      </p:ext>
    </p:extLst>
  </p:cSld>
  <p:clrMapOvr>
    <a:masterClrMapping/>
  </p:clrMapOvr>
  <p:transition spd="med" advClick="0" advTm="1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938"/>
            <a:ext cx="4536504" cy="3402378"/>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7984" y="0"/>
            <a:ext cx="4716016" cy="3537012"/>
          </a:xfrm>
          <a:prstGeom prst="rect">
            <a:avLst/>
          </a:prstGeom>
        </p:spPr>
      </p:pic>
      <p:pic>
        <p:nvPicPr>
          <p:cNvPr id="1026" name="Picture 2" descr="C:\JOVANA\FOTOGRAFIJE\2013.09.19 kultura i ilegala\SDC121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5032" y="3305549"/>
            <a:ext cx="4752528" cy="35643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JOVANA\FOTOGRAFIJE\20131004 bogovadja\0410201383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7592" y="3176803"/>
            <a:ext cx="4876800" cy="36931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677027"/>
      </p:ext>
    </p:extLst>
  </p:cSld>
  <p:clrMapOvr>
    <a:masterClrMapping/>
  </p:clrMapOvr>
  <p:transition spd="med" advClick="0" advTm="15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96552" y="0"/>
            <a:ext cx="9970873" cy="6858000"/>
          </a:xfrm>
          <a:effectLst>
            <a:glow rad="139700">
              <a:schemeClr val="accent1">
                <a:satMod val="175000"/>
                <a:alpha val="40000"/>
              </a:schemeClr>
            </a:glow>
          </a:effectLst>
        </p:spPr>
      </p:pic>
    </p:spTree>
    <p:extLst>
      <p:ext uri="{BB962C8B-B14F-4D97-AF65-F5344CB8AC3E}">
        <p14:creationId xmlns:p14="http://schemas.microsoft.com/office/powerpoint/2010/main" xmlns="" val="3230218623"/>
      </p:ext>
    </p:extLst>
  </p:cSld>
  <p:clrMapOvr>
    <a:masterClrMapping/>
  </p:clrMapOvr>
  <p:transition spd="med" advClick="0" advTm="15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4520" y="-194181"/>
            <a:ext cx="9457040" cy="7092780"/>
          </a:xfrm>
        </p:spPr>
      </p:pic>
    </p:spTree>
    <p:extLst>
      <p:ext uri="{BB962C8B-B14F-4D97-AF65-F5344CB8AC3E}">
        <p14:creationId xmlns:p14="http://schemas.microsoft.com/office/powerpoint/2010/main" xmlns="" val="1663399259"/>
      </p:ext>
    </p:extLst>
  </p:cSld>
  <p:clrMapOvr>
    <a:masterClrMapping/>
  </p:clrMapOvr>
  <p:transition spd="med" advClick="0" advTm="15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TotalTime>
  <Words>579</Words>
  <Application>Microsoft Office PowerPoint</Application>
  <PresentationFormat>On-screen Show (4:3)</PresentationFormat>
  <Paragraphs>50</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Šta bi dete pitalo azilante ?</vt:lpstr>
      <vt:lpstr>Azilanti u Srbiji?</vt:lpstr>
      <vt:lpstr>Slika sa puta </vt:lpstr>
      <vt:lpstr>Ilegalni prelazak, brod</vt:lpstr>
      <vt:lpstr>Kako žive azilanti van kampova</vt:lpstr>
      <vt:lpstr>Slide 7</vt:lpstr>
      <vt:lpstr>Slide 8</vt:lpstr>
      <vt:lpstr>Slide 9</vt:lpstr>
      <vt:lpstr>Topli dom, život na sigurnom, porodica, posao, obrazovanje</vt:lpstr>
      <vt:lpstr>Srbija na putu do Evrope</vt:lpstr>
      <vt:lpstr>Slide 12</vt:lpstr>
      <vt:lpstr>Slide 13</vt:lpstr>
      <vt:lpstr>Slide 14</vt:lpstr>
      <vt:lpstr>Slide 15</vt:lpstr>
      <vt:lpstr>Polazak u školu</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zaštitu i pomoć tražiocima azila</dc:title>
  <dc:creator>Jovana Pedagog APC</dc:creator>
  <cp:lastModifiedBy>user</cp:lastModifiedBy>
  <cp:revision>77</cp:revision>
  <dcterms:created xsi:type="dcterms:W3CDTF">2012-11-19T11:10:20Z</dcterms:created>
  <dcterms:modified xsi:type="dcterms:W3CDTF">2013-10-21T05:56:34Z</dcterms:modified>
</cp:coreProperties>
</file>