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23" r:id="rId1"/>
  </p:sldMasterIdLst>
  <p:notesMasterIdLst>
    <p:notesMasterId r:id="rId23"/>
  </p:notesMasterIdLst>
  <p:handoutMasterIdLst>
    <p:handoutMasterId r:id="rId24"/>
  </p:handoutMasterIdLst>
  <p:sldIdLst>
    <p:sldId id="370" r:id="rId2"/>
    <p:sldId id="364" r:id="rId3"/>
    <p:sldId id="417" r:id="rId4"/>
    <p:sldId id="382" r:id="rId5"/>
    <p:sldId id="437" r:id="rId6"/>
    <p:sldId id="418" r:id="rId7"/>
    <p:sldId id="421" r:id="rId8"/>
    <p:sldId id="423" r:id="rId9"/>
    <p:sldId id="424" r:id="rId10"/>
    <p:sldId id="425" r:id="rId11"/>
    <p:sldId id="429" r:id="rId12"/>
    <p:sldId id="430" r:id="rId13"/>
    <p:sldId id="447" r:id="rId14"/>
    <p:sldId id="441" r:id="rId15"/>
    <p:sldId id="439" r:id="rId16"/>
    <p:sldId id="449" r:id="rId17"/>
    <p:sldId id="443" r:id="rId18"/>
    <p:sldId id="433" r:id="rId19"/>
    <p:sldId id="445" r:id="rId20"/>
    <p:sldId id="435" r:id="rId21"/>
    <p:sldId id="37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572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B26DFE-9E4A-4221-BD5E-F67DCDBF9BC9}" type="datetimeFigureOut">
              <a:rPr lang="en-US"/>
              <a:pPr>
                <a:defRPr/>
              </a:pPr>
              <a:t>3/28/2011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02A78C-16AE-4351-BB78-64D102895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95F97F-1F89-4B32-A5B4-AF9394EB74A3}" type="datetimeFigureOut">
              <a:rPr lang="en-US"/>
              <a:pPr>
                <a:defRPr/>
              </a:pPr>
              <a:t>3/28/2011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3E78AF0-79E2-47B4-9368-78847B2AFD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860708-410F-4C46-AEE9-21593367E9CE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C70D66-611D-4619-84A0-0D904B324BE4}" type="datetimeFigureOut">
              <a:rPr lang="sr-Latn-CS"/>
              <a:pPr>
                <a:defRPr/>
              </a:pPr>
              <a:t>28.3.2011</a:t>
            </a:fld>
            <a:endParaRPr lang="sr-Cyrl-C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r-Cyrl-C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583232D-7D31-48DC-806B-62B249BD620D}" type="slidenum">
              <a:rPr lang="sr-Cyrl-CS"/>
              <a:pPr>
                <a:defRPr/>
              </a:pPr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A5AB-DD8F-4485-B1E6-4C26532A0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A587-8CD7-411B-BD8D-97EA228D87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B8EE-870E-4391-81A8-7C2FBFFE39A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EBA5-78F4-4AF4-92CF-9C61F157735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93964A-27F6-430C-B5D4-5204972DCA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F9A6C4-FC6C-43CC-8140-90A50B4E4AD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EAD273-06BB-4EE7-9A03-223F80AA3D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283643-0EB2-4F1E-87E1-A0D73878D05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8DB3-D3BB-4E84-A478-4F254DB19C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E1BF3C-E2EC-40C8-AD61-04D351701B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0C9D9D-5ACE-4B6C-B07F-25C597E8AA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E4C2F4-02CA-4F94-B400-4E0204E4B8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7" name="Picture 10" descr="Grb-Srbija_2004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15313" y="142875"/>
            <a:ext cx="612775" cy="785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1" r:id="rId1"/>
    <p:sldLayoutId id="2147484546" r:id="rId2"/>
    <p:sldLayoutId id="2147484552" r:id="rId3"/>
    <p:sldLayoutId id="2147484553" r:id="rId4"/>
    <p:sldLayoutId id="2147484554" r:id="rId5"/>
    <p:sldLayoutId id="2147484555" r:id="rId6"/>
    <p:sldLayoutId id="2147484547" r:id="rId7"/>
    <p:sldLayoutId id="2147484556" r:id="rId8"/>
    <p:sldLayoutId id="2147484557" r:id="rId9"/>
    <p:sldLayoutId id="2147484548" r:id="rId10"/>
    <p:sldLayoutId id="2147484549" r:id="rId11"/>
    <p:sldLayoutId id="214748455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err.gov.r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785813"/>
            <a:ext cx="8429625" cy="13477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2060575"/>
            <a:ext cx="8424863" cy="4392613"/>
          </a:xfrm>
        </p:spPr>
        <p:txBody>
          <a:bodyPr/>
          <a:lstStyle/>
          <a:p>
            <a:pPr marR="0" algn="ctr">
              <a:lnSpc>
                <a:spcPct val="80000"/>
              </a:lnSpc>
              <a:defRPr/>
            </a:pPr>
            <a:endParaRPr lang="en-GB" dirty="0" smtClean="0">
              <a:latin typeface="Calibri" pitchFamily="34" charset="0"/>
            </a:endParaRPr>
          </a:p>
          <a:p>
            <a:pPr marR="0" algn="ctr">
              <a:lnSpc>
                <a:spcPct val="80000"/>
              </a:lnSpc>
              <a:defRPr/>
            </a:pPr>
            <a:endParaRPr lang="en-GB" sz="3600" b="1" dirty="0" smtClean="0">
              <a:latin typeface="Arial" charset="0"/>
            </a:endParaRPr>
          </a:p>
          <a:p>
            <a:pPr marR="0" algn="ctr">
              <a:lnSpc>
                <a:spcPct val="80000"/>
              </a:lnSpc>
              <a:defRPr/>
            </a:pPr>
            <a:r>
              <a:rPr lang="sr-Cyrl-CS" sz="3600" b="1" dirty="0" smtClean="0">
                <a:latin typeface="+mj-lt"/>
              </a:rPr>
              <a:t>Запошљавање рањивих група на тржишту рада у Србији</a:t>
            </a:r>
            <a:endParaRPr lang="en-GB" sz="3600" b="1" dirty="0" smtClean="0">
              <a:latin typeface="+mj-lt"/>
            </a:endParaRPr>
          </a:p>
          <a:p>
            <a:pPr marR="0" algn="ctr">
              <a:lnSpc>
                <a:spcPct val="80000"/>
              </a:lnSpc>
              <a:defRPr/>
            </a:pPr>
            <a:endParaRPr lang="en-GB" b="1" dirty="0" smtClean="0">
              <a:latin typeface="+mj-lt"/>
            </a:endParaRPr>
          </a:p>
          <a:p>
            <a:pPr marR="0" algn="ctr">
              <a:lnSpc>
                <a:spcPct val="80000"/>
              </a:lnSpc>
              <a:defRPr/>
            </a:pPr>
            <a:endParaRPr lang="sr-Cyrl-CS" sz="2400" b="1" i="1" dirty="0" smtClean="0">
              <a:latin typeface="+mj-lt"/>
            </a:endParaRPr>
          </a:p>
          <a:p>
            <a:pPr marR="0" algn="ctr">
              <a:lnSpc>
                <a:spcPct val="80000"/>
              </a:lnSpc>
              <a:defRPr/>
            </a:pPr>
            <a:r>
              <a:rPr lang="sr-Cyrl-CS" sz="2400" b="1" i="1" dirty="0" smtClean="0">
                <a:latin typeface="+mj-lt"/>
              </a:rPr>
              <a:t>Љиљана Џувер</a:t>
            </a:r>
          </a:p>
          <a:p>
            <a:pPr marR="0" algn="ctr">
              <a:lnSpc>
                <a:spcPct val="80000"/>
              </a:lnSpc>
              <a:defRPr/>
            </a:pPr>
            <a:r>
              <a:rPr lang="sr-Cyrl-CS" sz="2400" b="1" i="1" dirty="0" smtClean="0">
                <a:latin typeface="+mj-lt"/>
              </a:rPr>
              <a:t>Помоћник министра</a:t>
            </a:r>
            <a:endParaRPr lang="en-GB" sz="2400" b="1" i="1" dirty="0" smtClean="0">
              <a:latin typeface="+mj-lt"/>
            </a:endParaRPr>
          </a:p>
          <a:p>
            <a:pPr marR="0">
              <a:lnSpc>
                <a:spcPct val="80000"/>
              </a:lnSpc>
              <a:defRPr/>
            </a:pPr>
            <a:endParaRPr lang="sr-Cyrl-CS" sz="1400" dirty="0" smtClean="0">
              <a:latin typeface="Arial" charset="0"/>
            </a:endParaRPr>
          </a:p>
          <a:p>
            <a:pPr marR="0">
              <a:lnSpc>
                <a:spcPct val="80000"/>
              </a:lnSpc>
              <a:defRPr/>
            </a:pPr>
            <a:endParaRPr lang="sr-Cyrl-CS" sz="1400" dirty="0" smtClean="0">
              <a:latin typeface="Arial" charset="0"/>
            </a:endParaRPr>
          </a:p>
          <a:p>
            <a:pPr marR="0">
              <a:lnSpc>
                <a:spcPct val="80000"/>
              </a:lnSpc>
              <a:defRPr/>
            </a:pPr>
            <a:endParaRPr lang="en-GB" sz="1400" dirty="0" smtClean="0">
              <a:latin typeface="Arial" charset="0"/>
            </a:endParaRPr>
          </a:p>
          <a:p>
            <a:pPr marR="0">
              <a:lnSpc>
                <a:spcPct val="80000"/>
              </a:lnSpc>
              <a:defRPr/>
            </a:pPr>
            <a:endParaRPr lang="en-GB" sz="1400" dirty="0" smtClean="0">
              <a:latin typeface="Arial" charset="0"/>
            </a:endParaRPr>
          </a:p>
          <a:p>
            <a:pPr marR="0">
              <a:lnSpc>
                <a:spcPct val="80000"/>
              </a:lnSpc>
              <a:defRPr/>
            </a:pPr>
            <a:endParaRPr lang="sr-Cyrl-CS" sz="1400" dirty="0" smtClean="0">
              <a:latin typeface="Arial" charset="0"/>
            </a:endParaRPr>
          </a:p>
          <a:p>
            <a:pPr marR="0">
              <a:lnSpc>
                <a:spcPct val="80000"/>
              </a:lnSpc>
              <a:defRPr/>
            </a:pPr>
            <a:r>
              <a:rPr lang="sr-Cyrl-CS" sz="1400" b="1" dirty="0" smtClean="0">
                <a:solidFill>
                  <a:schemeClr val="bg1"/>
                </a:solidFill>
              </a:rPr>
              <a:t>Београд</a:t>
            </a:r>
            <a:r>
              <a:rPr lang="sl-SI" sz="1400" b="1" dirty="0" smtClean="0">
                <a:solidFill>
                  <a:schemeClr val="bg1"/>
                </a:solidFill>
              </a:rPr>
              <a:t>,</a:t>
            </a:r>
            <a:r>
              <a:rPr lang="sr-Cyrl-CS" sz="1400" b="1" dirty="0" smtClean="0">
                <a:solidFill>
                  <a:schemeClr val="bg1"/>
                </a:solidFill>
              </a:rPr>
              <a:t> 29.</a:t>
            </a:r>
            <a:r>
              <a:rPr lang="sl-SI" sz="1400" b="1" dirty="0" smtClean="0">
                <a:solidFill>
                  <a:schemeClr val="bg1"/>
                </a:solidFill>
              </a:rPr>
              <a:t> </a:t>
            </a:r>
            <a:r>
              <a:rPr lang="sr-Cyrl-CS" sz="1400" b="1" dirty="0" smtClean="0">
                <a:solidFill>
                  <a:schemeClr val="bg1"/>
                </a:solidFill>
              </a:rPr>
              <a:t>март </a:t>
            </a:r>
            <a:r>
              <a:rPr lang="sl-SI" sz="1400" b="1" dirty="0" smtClean="0">
                <a:solidFill>
                  <a:schemeClr val="bg1"/>
                </a:solidFill>
              </a:rPr>
              <a:t>2</a:t>
            </a:r>
            <a:r>
              <a:rPr lang="sr-Cyrl-CS" sz="1400" b="1" dirty="0" smtClean="0">
                <a:solidFill>
                  <a:schemeClr val="bg1"/>
                </a:solidFill>
              </a:rPr>
              <a:t>011.</a:t>
            </a:r>
            <a:endParaRPr lang="en-GB" sz="1400" b="1" dirty="0" smtClean="0">
              <a:solidFill>
                <a:schemeClr val="bg1"/>
              </a:solidFill>
            </a:endParaRPr>
          </a:p>
          <a:p>
            <a:pPr marR="0" algn="ctr" eaLnBrk="1" hangingPunct="1">
              <a:lnSpc>
                <a:spcPct val="90000"/>
              </a:lnSpc>
              <a:defRPr/>
            </a:pPr>
            <a:endParaRPr lang="sr-Cyrl-CS" sz="1400" dirty="0" smtClean="0"/>
          </a:p>
        </p:txBody>
      </p:sp>
      <p:pic>
        <p:nvPicPr>
          <p:cNvPr id="9220" name="Picture 5" descr="logo MER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785813"/>
            <a:ext cx="8501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829550" cy="1643063"/>
          </a:xfrm>
        </p:spPr>
        <p:txBody>
          <a:bodyPr/>
          <a:lstStyle/>
          <a:p>
            <a:pPr eaLnBrk="1" hangingPunct="1"/>
            <a:endParaRPr lang="sr-Cyrl-CS" b="1" smtClean="0"/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 </a:t>
            </a:r>
            <a:r>
              <a:rPr lang="sr-Cyrl-CS" b="1" smtClean="0">
                <a:solidFill>
                  <a:schemeClr val="accent1"/>
                </a:solidFill>
              </a:rPr>
              <a:t>Образовна структура укупног становништва и Рома</a:t>
            </a:r>
            <a:endParaRPr lang="sr-Cyrl-CS" smtClean="0">
              <a:solidFill>
                <a:schemeClr val="accent1"/>
              </a:solidFill>
            </a:endParaRPr>
          </a:p>
          <a:p>
            <a:pPr eaLnBrk="1" hangingPunct="1"/>
            <a:endParaRPr lang="sr-Cyrl-CS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2286000"/>
          <a:ext cx="7786742" cy="240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143008"/>
                <a:gridCol w="1500169"/>
                <a:gridCol w="1143008"/>
                <a:gridCol w="1428789"/>
                <a:gridCol w="1143008"/>
              </a:tblGrid>
              <a:tr h="434817">
                <a:tc rowSpan="2" gridSpan="2"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Старосна категорија</a:t>
                      </a:r>
                    </a:p>
                    <a:p>
                      <a:pPr algn="ctr"/>
                      <a:r>
                        <a:rPr lang="sr-Cyrl-CS" sz="1400" dirty="0" smtClean="0"/>
                        <a:t>15-64</a:t>
                      </a:r>
                      <a:endParaRPr lang="en-GB" sz="14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Укупно становништво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Роми</a:t>
                      </a:r>
                      <a:endParaRPr lang="en-GB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3481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Запослени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Укупно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Запослени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Укупно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7053">
                <a:tc rowSpan="3"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Образовна</a:t>
                      </a:r>
                    </a:p>
                    <a:p>
                      <a:r>
                        <a:rPr lang="sr-Cyrl-CS" sz="1600" b="0" dirty="0" smtClean="0">
                          <a:latin typeface="+mn-lt"/>
                        </a:rPr>
                        <a:t> структура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Ниже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20,0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29,2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80,7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88,4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05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Средње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59,9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56,0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19,3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11,6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656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Више и Високо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20,1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14,9</a:t>
                      </a:r>
                      <a:r>
                        <a:rPr lang="sr-Cyrl-CS" sz="1600" b="0" dirty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1563" y="4929188"/>
            <a:ext cx="3000375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Анкета о животном стандарду, 2007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829550" cy="1643063"/>
          </a:xfrm>
        </p:spPr>
        <p:txBody>
          <a:bodyPr/>
          <a:lstStyle/>
          <a:p>
            <a:pPr eaLnBrk="1" hangingPunct="1"/>
            <a:endParaRPr lang="sr-Cyrl-CS" b="1" smtClean="0"/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 </a:t>
            </a:r>
            <a:r>
              <a:rPr lang="sr-Cyrl-CS" b="1" smtClean="0">
                <a:solidFill>
                  <a:schemeClr val="accent1"/>
                </a:solidFill>
              </a:rPr>
              <a:t>Показатељи тржишта рада особа са инвалидитетом</a:t>
            </a:r>
            <a:endParaRPr lang="sr-Cyrl-CS" smtClean="0">
              <a:solidFill>
                <a:schemeClr val="accent1"/>
              </a:solidFill>
            </a:endParaRPr>
          </a:p>
          <a:p>
            <a:pPr eaLnBrk="1" hangingPunct="1"/>
            <a:endParaRPr lang="sr-Cyrl-CS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63" y="2286000"/>
          <a:ext cx="8286779" cy="238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51"/>
                <a:gridCol w="1273754"/>
                <a:gridCol w="726510"/>
                <a:gridCol w="1285884"/>
                <a:gridCol w="857256"/>
                <a:gridCol w="1285884"/>
                <a:gridCol w="785818"/>
                <a:gridCol w="1357322"/>
              </a:tblGrid>
              <a:tr h="434817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dirty="0" smtClean="0"/>
                        <a:t>Становништво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dirty="0" smtClean="0"/>
                        <a:t>15-64</a:t>
                      </a:r>
                      <a:endParaRPr lang="en-GB" sz="1400" dirty="0" smtClean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Стопа незапослености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400" dirty="0" smtClean="0"/>
                        <a:t>Стопа запослености</a:t>
                      </a:r>
                      <a:endParaRPr lang="en-GB" sz="1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CS" sz="1400" dirty="0" smtClean="0"/>
                        <a:t>Стопа активности</a:t>
                      </a:r>
                      <a:endParaRPr lang="en-GB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anchor="ctr"/>
                </a:tc>
              </a:tr>
              <a:tr h="434817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Укупно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Особе са инвалидитетом</a:t>
                      </a:r>
                      <a:endParaRPr lang="en-GB" sz="11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Укупно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Особе са инвалидитетом</a:t>
                      </a:r>
                      <a:endParaRPr lang="en-GB" sz="11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Укупно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100" dirty="0" smtClean="0"/>
                        <a:t>Особе са инвалидитетом</a:t>
                      </a:r>
                      <a:endParaRPr lang="en-GB" sz="11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7053">
                <a:tc gridSpan="2">
                  <a:txBody>
                    <a:bodyPr/>
                    <a:lstStyle/>
                    <a:p>
                      <a:pPr algn="ctr"/>
                      <a:r>
                        <a:rPr lang="sr-Cyrl-CS" sz="1400" b="0" dirty="0" smtClean="0">
                          <a:latin typeface="+mn-lt"/>
                        </a:rPr>
                        <a:t>Укупно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13,9%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13,6%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55,3%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26,9%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64,2%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31,1%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053">
                <a:tc rowSpan="2">
                  <a:txBody>
                    <a:bodyPr/>
                    <a:lstStyle/>
                    <a:p>
                      <a:r>
                        <a:rPr lang="sr-Cyrl-CS" sz="1400" b="0" dirty="0" smtClean="0">
                          <a:latin typeface="+mn-lt"/>
                        </a:rPr>
                        <a:t>Пол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>
                          <a:latin typeface="+mn-lt"/>
                        </a:rPr>
                        <a:t>Жене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16,5%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15,9%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46,8%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20,9%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56,1%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24,9%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05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sz="1400" b="0" dirty="0" smtClean="0">
                          <a:latin typeface="+mn-lt"/>
                        </a:rPr>
                        <a:t>Мушкарци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11,8%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12,1%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64,3%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32,3%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72,7%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36,8%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63" y="4857750"/>
            <a:ext cx="30003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Анкета о животном стандарду, 2007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7467600" cy="857250"/>
          </a:xfrm>
        </p:spPr>
        <p:txBody>
          <a:bodyPr/>
          <a:lstStyle/>
          <a:p>
            <a:pPr eaLnBrk="1" hangingPunct="1"/>
            <a:r>
              <a:rPr lang="sr-Cyrl-CS" sz="2400" b="1" smtClean="0">
                <a:solidFill>
                  <a:schemeClr val="accent1"/>
                </a:solidFill>
              </a:rPr>
              <a:t>Укљученост рањивих група у мере активне политике запошљавања у 2010. години</a:t>
            </a:r>
            <a:endParaRPr lang="sr-Cyrl-CS" sz="2400" smtClean="0"/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sr-Cyrl-CS" sz="2800" smtClean="0"/>
              <a:t>	</a:t>
            </a:r>
            <a:r>
              <a:rPr lang="sr-Cyrl-CS" sz="2800" b="1" smtClean="0"/>
              <a:t>	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5" y="1428750"/>
          <a:ext cx="8858278" cy="4270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213"/>
                <a:gridCol w="713938"/>
                <a:gridCol w="713938"/>
                <a:gridCol w="785332"/>
                <a:gridCol w="775373"/>
                <a:gridCol w="652505"/>
                <a:gridCol w="999515"/>
                <a:gridCol w="1142302"/>
                <a:gridCol w="862162"/>
              </a:tblGrid>
              <a:tr h="537940">
                <a:tc>
                  <a:txBody>
                    <a:bodyPr/>
                    <a:lstStyle/>
                    <a:p>
                      <a:pPr algn="ctr"/>
                      <a:r>
                        <a:rPr lang="sr-Cyrl-CS" sz="1200" dirty="0" smtClean="0"/>
                        <a:t>Мере активне политике запошљавања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000" dirty="0" smtClean="0"/>
                        <a:t>УКУПНО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000" dirty="0" smtClean="0"/>
                        <a:t>Жене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000" dirty="0" smtClean="0"/>
                        <a:t>Млади</a:t>
                      </a:r>
                    </a:p>
                    <a:p>
                      <a:pPr algn="ctr"/>
                      <a:r>
                        <a:rPr lang="sr-Cyrl-CS" sz="1000" dirty="0" smtClean="0"/>
                        <a:t>15-30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000" dirty="0" smtClean="0"/>
                        <a:t>Старији</a:t>
                      </a:r>
                    </a:p>
                    <a:p>
                      <a:pPr algn="ctr"/>
                      <a:r>
                        <a:rPr lang="sr-Cyrl-CS" sz="1000" dirty="0" smtClean="0"/>
                        <a:t>50-65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000" dirty="0" smtClean="0"/>
                        <a:t>Роми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800" dirty="0" smtClean="0"/>
                        <a:t>Особе са инвалидитетом</a:t>
                      </a:r>
                      <a:endParaRPr lang="en-GB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800" dirty="0" smtClean="0"/>
                        <a:t>Неквалификоване особе</a:t>
                      </a:r>
                      <a:endParaRPr lang="en-GB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000" dirty="0" smtClean="0"/>
                        <a:t>Избегла и расељена</a:t>
                      </a:r>
                      <a:r>
                        <a:rPr lang="sr-Cyrl-CS" sz="1000" baseline="0" dirty="0" smtClean="0"/>
                        <a:t> лица</a:t>
                      </a:r>
                      <a:endParaRPr lang="en-GB" sz="1000" dirty="0" smtClean="0"/>
                    </a:p>
                  </a:txBody>
                  <a:tcPr anchor="ctr"/>
                </a:tc>
              </a:tr>
              <a:tr h="448283">
                <a:tc>
                  <a:txBody>
                    <a:bodyPr/>
                    <a:lstStyle/>
                    <a:p>
                      <a:r>
                        <a:rPr lang="sr-Cyrl-CS" sz="1200" dirty="0" smtClean="0"/>
                        <a:t>Обука за активно тражење посла – АТП 1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30.701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18.271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19.100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1.298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376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2.356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8283">
                <a:tc>
                  <a:txBody>
                    <a:bodyPr/>
                    <a:lstStyle/>
                    <a:p>
                      <a:r>
                        <a:rPr lang="sr-Cyrl-CS" sz="1200" dirty="0" smtClean="0"/>
                        <a:t>Тренинг самоефикасности</a:t>
                      </a:r>
                      <a:r>
                        <a:rPr lang="sr-Cyrl-CS" sz="1200" baseline="0" dirty="0" smtClean="0"/>
                        <a:t> – АТП 2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2.000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1.550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469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  <a:endParaRPr kumimoji="0" lang="en-GB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47433">
                <a:tc>
                  <a:txBody>
                    <a:bodyPr/>
                    <a:lstStyle/>
                    <a:p>
                      <a:r>
                        <a:rPr lang="sr-Cyrl-CS" sz="1200" dirty="0" smtClean="0"/>
                        <a:t>Клуб за тражење посла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3.385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2.463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90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Сајмови</a:t>
                      </a:r>
                      <a:r>
                        <a:rPr lang="sr-Cyrl-CS" sz="1200" baseline="0" dirty="0" smtClean="0"/>
                        <a:t> запошљавања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53.825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29.699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22.310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6.711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934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1.773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8.735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Приправници - Прва шанса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17.175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9.065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17.175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1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Обуке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4.697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2.566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1.964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348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767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Субвенција за самозапошљавање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2.217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854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516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353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8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Субвенције за отварање нових радних места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4.745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2.280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1.752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622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1.187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4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dirty="0" smtClean="0"/>
                        <a:t>Јавни радови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5.604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2.155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1.668</a:t>
                      </a:r>
                      <a:endParaRPr kumimoji="0" lang="en-GB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1.150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  <a:endParaRPr kumimoji="0"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2.710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kumimoji="0"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5786438"/>
            <a:ext cx="294957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Национална служба за запошљавње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2071688"/>
          </a:xfrm>
        </p:spPr>
        <p:txBody>
          <a:bodyPr/>
          <a:lstStyle/>
          <a:p>
            <a:pPr eaLnBrk="1" hangingPunct="1"/>
            <a:endParaRPr lang="sr-Cyrl-CS" sz="2600" b="1" smtClean="0">
              <a:solidFill>
                <a:schemeClr val="accent1"/>
              </a:solidFill>
            </a:endParaRPr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Програми за младе</a:t>
            </a:r>
            <a:endParaRPr lang="en-GB" sz="2800" smtClean="0">
              <a:solidFill>
                <a:schemeClr val="accent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63" y="1785938"/>
          <a:ext cx="8072524" cy="337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161485"/>
                <a:gridCol w="1100890"/>
                <a:gridCol w="1321067"/>
                <a:gridCol w="1100890"/>
                <a:gridCol w="1173614"/>
              </a:tblGrid>
              <a:tr h="547692"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2009.</a:t>
                      </a:r>
                      <a:endParaRPr lang="en-GB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2010.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План 2011.</a:t>
                      </a:r>
                      <a:endParaRPr lang="en-GB" dirty="0" smtClean="0"/>
                    </a:p>
                  </a:txBody>
                  <a:tcPr anchor="ctr"/>
                </a:tc>
              </a:tr>
              <a:tr h="547692">
                <a:tc vMerge="1">
                  <a:txBody>
                    <a:bodyPr/>
                    <a:lstStyle/>
                    <a:p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Укључена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Запослена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Укључена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Запослена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Планирани број лица</a:t>
                      </a:r>
                      <a:endParaRPr kumimoji="0" lang="en-GB" sz="14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Прва шанса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17.150</a:t>
                      </a:r>
                      <a:endParaRPr kumimoji="0"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17.150 *</a:t>
                      </a:r>
                      <a:endParaRPr kumimoji="0"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17.175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7.016 *</a:t>
                      </a:r>
                      <a:endParaRPr lang="en-GB" sz="16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15.000</a:t>
                      </a:r>
                      <a:endParaRPr kumimoji="0" lang="en-GB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i="1" dirty="0" smtClean="0">
                          <a:latin typeface="+mn-lt"/>
                        </a:rPr>
                        <a:t>Волонтери</a:t>
                      </a:r>
                      <a:endParaRPr lang="en-GB" sz="1600" b="0" i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10.159</a:t>
                      </a:r>
                      <a:endParaRPr lang="en-GB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Приправници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17.150</a:t>
                      </a: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 smtClean="0"/>
                        <a:t>7.016</a:t>
                      </a:r>
                      <a:endParaRPr lang="en-GB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Стручна пракса</a:t>
                      </a:r>
                      <a:endParaRPr kumimoji="0" lang="en-GB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b="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5.000</a:t>
                      </a:r>
                      <a:endParaRPr kumimoji="0" lang="en-GB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4630" name="TextBox 3"/>
          <p:cNvSpPr txBox="1">
            <a:spLocks noChangeArrowheads="1"/>
          </p:cNvSpPr>
          <p:nvPr/>
        </p:nvSpPr>
        <p:spPr bwMode="auto">
          <a:xfrm>
            <a:off x="500063" y="5286375"/>
            <a:ext cx="3143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000"/>
              <a:t>* Засновали радни однос у својству приправника.</a:t>
            </a:r>
            <a:endParaRPr lang="en-GB" sz="1000"/>
          </a:p>
        </p:txBody>
      </p:sp>
      <p:sp>
        <p:nvSpPr>
          <p:cNvPr id="24631" name="TextBox 4"/>
          <p:cNvSpPr txBox="1">
            <a:spLocks noChangeArrowheads="1"/>
          </p:cNvSpPr>
          <p:nvPr/>
        </p:nvSpPr>
        <p:spPr bwMode="auto">
          <a:xfrm>
            <a:off x="1571625" y="5643563"/>
            <a:ext cx="3438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 sz="1200"/>
              <a:t>Извор: Национална служба за запошљавање</a:t>
            </a:r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6045200"/>
          </a:xfrm>
        </p:spPr>
        <p:txBody>
          <a:bodyPr/>
          <a:lstStyle/>
          <a:p>
            <a:pPr eaLnBrk="1" hangingPunct="1"/>
            <a:endParaRPr lang="sr-Cyrl-CS" sz="26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sr-Cyrl-CS" sz="2800" b="1" dirty="0" smtClean="0">
                <a:solidFill>
                  <a:schemeClr val="accent1"/>
                </a:solidFill>
              </a:rPr>
              <a:t>Фонд за запошљавање младих </a:t>
            </a:r>
          </a:p>
          <a:p>
            <a:pPr eaLnBrk="1" hangingPunct="1">
              <a:buNone/>
            </a:pPr>
            <a:r>
              <a:rPr lang="sr-Cyrl-CS" sz="1400" dirty="0" smtClean="0"/>
              <a:t>	</a:t>
            </a:r>
          </a:p>
          <a:p>
            <a:r>
              <a:rPr lang="sr-Cyrl-CS" sz="2000" dirty="0" smtClean="0"/>
              <a:t>Млади без квалификација или са ниским квалификацијама уз финансијску подршку Фонда укључују се у обуке, пробни рад и подржавају субвенцијама за запошљавање -</a:t>
            </a:r>
            <a:r>
              <a:rPr lang="en-GB" sz="2000" dirty="0" smtClean="0"/>
              <a:t> </a:t>
            </a:r>
            <a:r>
              <a:rPr lang="sr-Latn-CS" sz="2000" dirty="0" smtClean="0"/>
              <a:t>2</a:t>
            </a:r>
            <a:r>
              <a:rPr lang="sr-Cyrl-CS" sz="2000" dirty="0" smtClean="0"/>
              <a:t>.</a:t>
            </a:r>
            <a:r>
              <a:rPr lang="sr-Latn-CS" sz="2000" dirty="0" smtClean="0"/>
              <a:t>331 </a:t>
            </a:r>
            <a:r>
              <a:rPr lang="sr-Cyrl-CS" sz="2000" dirty="0" smtClean="0"/>
              <a:t>младих је користило средства Фонда у 2009 и 2010</a:t>
            </a:r>
          </a:p>
          <a:p>
            <a:endParaRPr lang="sr-Cyrl-CS" sz="2000" dirty="0" smtClean="0"/>
          </a:p>
          <a:p>
            <a:r>
              <a:rPr lang="sr-Cyrl-CS" sz="2000" dirty="0" smtClean="0"/>
              <a:t>Више извора финансирања Фонда: </a:t>
            </a:r>
            <a:r>
              <a:rPr lang="en-US" sz="2000" dirty="0" smtClean="0"/>
              <a:t>YEM </a:t>
            </a:r>
            <a:r>
              <a:rPr lang="sr-Cyrl-CS" sz="2000" dirty="0" smtClean="0"/>
              <a:t>Пројеакт, Промоција запошљавања младих</a:t>
            </a:r>
            <a:r>
              <a:rPr lang="en-US" sz="2000" dirty="0" smtClean="0"/>
              <a:t>, </a:t>
            </a:r>
            <a:r>
              <a:rPr lang="sr-Cyrl-CS" sz="2000" dirty="0" smtClean="0"/>
              <a:t>Фонд за отворено друштво и Влада Србије</a:t>
            </a:r>
          </a:p>
          <a:p>
            <a:endParaRPr lang="en-GB" sz="1400" dirty="0" smtClean="0"/>
          </a:p>
          <a:p>
            <a:r>
              <a:rPr lang="sr-Cyrl-CS" sz="2000" dirty="0" smtClean="0"/>
              <a:t>У 2010. години 1.316 лица је укључено у програме Фонда:</a:t>
            </a:r>
            <a:endParaRPr lang="en-GB" sz="2000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sz="2000" dirty="0" smtClean="0">
                <a:solidFill>
                  <a:schemeClr val="tx2"/>
                </a:solidFill>
              </a:rPr>
              <a:t>Са евиденције НСЗ у 2010. години запослено је 59.090 младих.</a:t>
            </a:r>
          </a:p>
          <a:p>
            <a:endParaRPr lang="sr-Cyrl-CS" sz="2000" dirty="0" smtClean="0">
              <a:solidFill>
                <a:schemeClr val="tx2"/>
              </a:solidFill>
            </a:endParaRPr>
          </a:p>
          <a:p>
            <a:r>
              <a:rPr lang="sr-Cyrl-CS" sz="2000" b="1" dirty="0" smtClean="0"/>
              <a:t>Доприноси обавезног социјалног осигурања </a:t>
            </a:r>
            <a:r>
              <a:rPr lang="sr-Cyrl-CS" sz="2000" dirty="0" smtClean="0"/>
              <a:t>(члан 45а Закона о доприносима за обавезно социјално осигурање):</a:t>
            </a:r>
          </a:p>
          <a:p>
            <a:pPr lvl="1">
              <a:buFont typeface="Wingdings" pitchFamily="2" charset="2"/>
              <a:buChar char="q"/>
            </a:pPr>
            <a:r>
              <a:rPr lang="sr-Cyrl-CS" sz="1800" b="1" dirty="0" smtClean="0"/>
              <a:t>1.732 </a:t>
            </a:r>
            <a:r>
              <a:rPr lang="sr-Cyrl-CS" sz="1800" dirty="0" smtClean="0"/>
              <a:t>лица из категорије млађих од 30 година,</a:t>
            </a:r>
          </a:p>
          <a:p>
            <a:pPr lvl="1">
              <a:buNone/>
            </a:pPr>
            <a:endParaRPr lang="sr-Cyrl-CS" sz="1800" dirty="0" smtClean="0"/>
          </a:p>
          <a:p>
            <a:endParaRPr lang="sr-Cyrl-CS" sz="1400" b="1" dirty="0" smtClean="0"/>
          </a:p>
          <a:p>
            <a:r>
              <a:rPr lang="sr-Cyrl-CS" sz="2000" b="1" dirty="0" smtClean="0"/>
              <a:t>Акциони план за спровођење политике запошљавања младих 2009-2011</a:t>
            </a:r>
            <a:endParaRPr lang="en-GB" sz="20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Млади у мерама АПЗ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BEBA5-78F4-4AF4-92CF-9C61F157735C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Cyrl-CS" sz="2800" b="1" dirty="0" smtClean="0"/>
          </a:p>
          <a:p>
            <a:r>
              <a:rPr lang="sr-Cyrl-CS" sz="1400" b="1" dirty="0" smtClean="0"/>
              <a:t>Радна група </a:t>
            </a:r>
            <a:r>
              <a:rPr lang="sr-Cyrl-CS" sz="1400" dirty="0" smtClean="0"/>
              <a:t>за подстицање запошљавања Рома</a:t>
            </a:r>
          </a:p>
          <a:p>
            <a:endParaRPr lang="sr-Cyrl-CS" sz="1400" dirty="0" smtClean="0"/>
          </a:p>
          <a:p>
            <a:r>
              <a:rPr lang="sr-Cyrl-CS" sz="1400" dirty="0" smtClean="0"/>
              <a:t>Унапређена је база података о незапосленим лицима ромске националности.Укупно  </a:t>
            </a:r>
            <a:r>
              <a:rPr lang="sr-Cyrl-CS" sz="1400" dirty="0" smtClean="0"/>
              <a:t>24.</a:t>
            </a:r>
            <a:r>
              <a:rPr lang="en-US" sz="1400" smtClean="0"/>
              <a:t>152</a:t>
            </a:r>
            <a:r>
              <a:rPr lang="sr-Cyrl-CS" sz="1400" smtClean="0"/>
              <a:t> </a:t>
            </a:r>
            <a:r>
              <a:rPr lang="sr-Cyrl-CS" sz="1400" dirty="0" smtClean="0"/>
              <a:t>лица ромске националности је користило  неку од мера (услуга) АПЗ.</a:t>
            </a:r>
          </a:p>
          <a:p>
            <a:endParaRPr lang="sr-Cyrl-CS" sz="1400" dirty="0" smtClean="0"/>
          </a:p>
          <a:p>
            <a:r>
              <a:rPr lang="sr-Cyrl-CS" sz="1400" dirty="0" smtClean="0"/>
              <a:t>Посебни Јавни позиви намењен лицима ромске националности, </a:t>
            </a:r>
            <a:r>
              <a:rPr lang="sr-Cyrl-CS" sz="1400" b="1" dirty="0" smtClean="0"/>
              <a:t>субвенције за самозапошљавање </a:t>
            </a:r>
            <a:r>
              <a:rPr lang="ru-RU" sz="1400" dirty="0" smtClean="0"/>
              <a:t>у једнократном износу </a:t>
            </a:r>
            <a:r>
              <a:rPr lang="sr-Cyrl-CS" sz="1400" dirty="0" smtClean="0"/>
              <a:t>и  </a:t>
            </a:r>
            <a:r>
              <a:rPr lang="ru-RU" sz="1400" b="1" dirty="0" smtClean="0"/>
              <a:t>субвенције за отварање нових радних места </a:t>
            </a:r>
            <a:r>
              <a:rPr lang="ru-RU" sz="1400" dirty="0" smtClean="0"/>
              <a:t>за запошљавање незапослених лица ромске националности у 2010 и 2011год.</a:t>
            </a:r>
          </a:p>
          <a:p>
            <a:endParaRPr lang="ru-RU" sz="1400" dirty="0" smtClean="0"/>
          </a:p>
          <a:p>
            <a:r>
              <a:rPr lang="ru-RU" sz="1400" b="1" dirty="0" smtClean="0"/>
              <a:t>Јавни радови </a:t>
            </a:r>
            <a:r>
              <a:rPr lang="ru-RU" sz="1400" dirty="0" smtClean="0"/>
              <a:t>- 21 пријава за реализацију јавних радова за ромску популацију, запослено </a:t>
            </a:r>
            <a:r>
              <a:rPr lang="ru-RU" sz="1400" b="1" dirty="0" smtClean="0"/>
              <a:t>5</a:t>
            </a:r>
            <a:r>
              <a:rPr lang="en-US" sz="1400" b="1" dirty="0" smtClean="0"/>
              <a:t>1</a:t>
            </a:r>
            <a:r>
              <a:rPr lang="ru-RU" sz="1400" b="1" dirty="0" smtClean="0"/>
              <a:t>0</a:t>
            </a:r>
            <a:r>
              <a:rPr lang="ru-RU" sz="1400" dirty="0" smtClean="0"/>
              <a:t> </a:t>
            </a:r>
            <a:r>
              <a:rPr lang="ru-RU" sz="1400" dirty="0" smtClean="0"/>
              <a:t>лица </a:t>
            </a:r>
            <a:r>
              <a:rPr lang="sr-Cyrl-CS" sz="1400" dirty="0" smtClean="0"/>
              <a:t>ромске националности</a:t>
            </a:r>
            <a:r>
              <a:rPr lang="ru-RU" sz="1400" b="1" dirty="0" smtClean="0"/>
              <a:t>.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Занимање сакупљач секундарних сировина </a:t>
            </a:r>
            <a:r>
              <a:rPr lang="ru-RU" sz="1400" dirty="0" smtClean="0"/>
              <a:t>евидентирано у систему класификацие занимања</a:t>
            </a:r>
            <a:endParaRPr lang="en-GB" sz="1400" dirty="0" smtClean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4400" dirty="0" smtClean="0">
                <a:solidFill>
                  <a:schemeClr val="accent1"/>
                </a:solidFill>
              </a:rPr>
              <a:t>Роми у мерама АПЗ</a:t>
            </a:r>
            <a:r>
              <a:rPr lang="en-GB" sz="4400" dirty="0" smtClean="0">
                <a:solidFill>
                  <a:schemeClr val="accent1"/>
                </a:solidFill>
              </a:rPr>
              <a:t/>
            </a:r>
            <a:br>
              <a:rPr lang="en-GB" sz="4400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BEBA5-78F4-4AF4-92CF-9C61F157735C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00726" cy="1143000"/>
          </a:xfrm>
        </p:spPr>
        <p:txBody>
          <a:bodyPr/>
          <a:lstStyle/>
          <a:p>
            <a:pPr algn="ctr"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Роми у мерама АПЗ</a:t>
            </a:r>
            <a:endParaRPr lang="en-US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85938" y="1428750"/>
          <a:ext cx="5500687" cy="4591060"/>
        </p:xfrm>
        <a:graphic>
          <a:graphicData uri="http://schemas.openxmlformats.org/drawingml/2006/table">
            <a:tbl>
              <a:tblPr/>
              <a:tblGrid>
                <a:gridCol w="2933700"/>
                <a:gridCol w="733425"/>
                <a:gridCol w="733425"/>
                <a:gridCol w="1100137"/>
              </a:tblGrid>
              <a:tr h="1730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 Е Р 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Укључена лица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Утрошена финансијска средства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Укупно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Групно информисање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3.044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1.348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1.141.378,24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Упућивање лица код послодавца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3.364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1.195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1.261.365,44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Процена запошљивости и израда индивидуалног плана запошљавања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13.146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4.929.224,16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Професионална оријентација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67.867,76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 тражење посла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2.188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590.292,30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Информативно-мотивациона обука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365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 тражење посла (АТП1, АТП2, клуб за тражење посла)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Сајам запошљавања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Функционално основно образовање одраслих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1.960.326,41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Приправници „Прва шанса“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752.728,16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Обуке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3.928.490,56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Информисање и саветовање за развој предузетништва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277.470,40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Обука за предузетништво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176.231,20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Субвенција за самозапошљавање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16.982.071,44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Субвенција </a:t>
                      </a:r>
                      <a:r>
                        <a:rPr kumimoji="0" lang="sr-Cyrl-C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отварање нових радних места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10.349.058,00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Јавни радови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51.353.577,00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Субвенција доприноса за обавезно социјално осигурање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Cyrl-C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Пројекти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14.917.649,92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05350" algn="l"/>
                        </a:tabLst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УКУПНО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24.152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sr-Cyrl-C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.706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687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sr-Cyrl-C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696" marR="4969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428875" y="6143625"/>
            <a:ext cx="302101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Национална служба за запошљавање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1400" b="1" dirty="0" smtClean="0"/>
          </a:p>
          <a:p>
            <a:pPr eaLnBrk="1" hangingPunct="1"/>
            <a:r>
              <a:rPr lang="ru-RU" sz="1400" b="1" dirty="0" smtClean="0"/>
              <a:t>Обавеза запопшљавања ОСИ -5.500 </a:t>
            </a:r>
            <a:r>
              <a:rPr lang="ru-RU" sz="1400" dirty="0" smtClean="0"/>
              <a:t>запослено од почетка примене Закона</a:t>
            </a:r>
          </a:p>
          <a:p>
            <a:pPr eaLnBrk="1" hangingPunct="1"/>
            <a:endParaRPr lang="ru-RU" sz="1400" dirty="0" smtClean="0"/>
          </a:p>
          <a:p>
            <a:pPr eaLnBrk="1" hangingPunct="1"/>
            <a:r>
              <a:rPr lang="ru-RU" sz="1400" b="1" dirty="0" smtClean="0"/>
              <a:t>Буџетски фонд </a:t>
            </a:r>
            <a:r>
              <a:rPr lang="ru-RU" sz="1400" dirty="0" smtClean="0"/>
              <a:t>за професионалну рехабилитацију и подстицање запошљавања особа са инвалидитетом у 2011. години – посебна подршка запошљавању и професионалној рехабилитацији ОСИ</a:t>
            </a:r>
          </a:p>
          <a:p>
            <a:pPr eaLnBrk="1" hangingPunct="1"/>
            <a:endParaRPr lang="ru-RU" sz="1400" dirty="0" smtClean="0"/>
          </a:p>
          <a:p>
            <a:pPr eaLnBrk="1" hangingPunct="1"/>
            <a:r>
              <a:rPr lang="ru-RU" sz="1400" dirty="0" smtClean="0"/>
              <a:t>Поступак процене радне способности за ОСИ (4.071 лица прошло поступак процене)</a:t>
            </a:r>
          </a:p>
          <a:p>
            <a:pPr eaLnBrk="1" hangingPunct="1"/>
            <a:endParaRPr lang="ru-RU" sz="1400" dirty="0" smtClean="0"/>
          </a:p>
          <a:p>
            <a:pPr eaLnBrk="1" hangingPunct="1"/>
            <a:r>
              <a:rPr lang="ru-RU" sz="1400" dirty="0" smtClean="0"/>
              <a:t>Центар за професионалну рехабилитацију и запошљавање ОСИ у НСЗ</a:t>
            </a:r>
          </a:p>
          <a:p>
            <a:pPr eaLnBrk="1" hangingPunct="1"/>
            <a:endParaRPr lang="ru-RU" sz="1400" dirty="0" smtClean="0"/>
          </a:p>
          <a:p>
            <a:r>
              <a:rPr lang="sr-Cyrl-CS" sz="1400" dirty="0" smtClean="0"/>
              <a:t>Посебни јавни позиви за подршку запошљавању ОСИ:</a:t>
            </a:r>
            <a:endParaRPr lang="en-GB" sz="1400" dirty="0" smtClean="0"/>
          </a:p>
          <a:p>
            <a:pPr lvl="1">
              <a:buFont typeface="Wingdings" pitchFamily="2" charset="2"/>
              <a:buChar char="§"/>
            </a:pPr>
            <a:r>
              <a:rPr lang="sr-Cyrl-CS" sz="1100" dirty="0" smtClean="0"/>
              <a:t>субвенције послодавцима </a:t>
            </a:r>
            <a:r>
              <a:rPr lang="sr-Cyrl-CS" sz="1100" b="1" dirty="0" smtClean="0"/>
              <a:t>за отварање нових радних места,</a:t>
            </a:r>
            <a:r>
              <a:rPr lang="sr-Cyrl-CS" sz="1100" dirty="0" smtClean="0"/>
              <a:t> субвенција </a:t>
            </a:r>
            <a:r>
              <a:rPr lang="sr-Cyrl-CS" sz="1100" b="1" dirty="0" smtClean="0"/>
              <a:t>за самозапошљавање</a:t>
            </a:r>
            <a:r>
              <a:rPr lang="sr-Cyrl-CS" sz="1100" dirty="0" smtClean="0"/>
              <a:t> незапосленим особама са инвалидитетом,организовање и спровођење </a:t>
            </a:r>
            <a:r>
              <a:rPr lang="sr-Cyrl-CS" sz="1100" b="1" dirty="0" smtClean="0"/>
              <a:t>јавних радова</a:t>
            </a:r>
            <a:r>
              <a:rPr lang="sr-Cyrl-CS" sz="1100" dirty="0" smtClean="0"/>
              <a:t> на којима се ангажују особе са инвалидитетом, рефундацију зараде лица ангажованих на </a:t>
            </a:r>
            <a:r>
              <a:rPr lang="sr-Cyrl-CS" sz="1100" b="1" dirty="0" smtClean="0"/>
              <a:t>пружању стручне подршке</a:t>
            </a:r>
            <a:r>
              <a:rPr lang="sr-Cyrl-CS" sz="1100" dirty="0" smtClean="0"/>
              <a:t> о</a:t>
            </a:r>
            <a:r>
              <a:rPr lang="sr-Cyrl-CS" sz="1100" b="1" dirty="0" smtClean="0"/>
              <a:t>соби са инвалидитетом</a:t>
            </a:r>
            <a:r>
              <a:rPr lang="sr-Cyrl-CS" sz="1100" dirty="0" smtClean="0"/>
              <a:t> на радном месту,  </a:t>
            </a:r>
            <a:r>
              <a:rPr lang="sr-Cyrl-CS" sz="1100" b="1" dirty="0" smtClean="0"/>
              <a:t>обуке</a:t>
            </a:r>
            <a:r>
              <a:rPr lang="sr-Cyrl-CS" sz="1100" dirty="0" smtClean="0"/>
              <a:t> за особе са инвалидитетом </a:t>
            </a:r>
            <a:r>
              <a:rPr lang="sr-Cyrl-CS" sz="1100" b="1" dirty="0" smtClean="0"/>
              <a:t>за</a:t>
            </a:r>
            <a:r>
              <a:rPr lang="sr-Cyrl-CS" sz="1100" dirty="0" smtClean="0"/>
              <a:t> </a:t>
            </a:r>
            <a:r>
              <a:rPr lang="sr-Cyrl-CS" sz="1100" b="1" dirty="0" smtClean="0"/>
              <a:t>потребе послодавца,</a:t>
            </a:r>
            <a:r>
              <a:rPr lang="sr-Cyrl-CS" sz="1100" dirty="0" smtClean="0"/>
              <a:t> </a:t>
            </a:r>
            <a:r>
              <a:rPr lang="sr-Cyrl-CS" sz="1100" b="1" dirty="0" smtClean="0"/>
              <a:t>рефундацију примерених тошкова  прилагођавања радног места </a:t>
            </a:r>
            <a:r>
              <a:rPr lang="sr-Cyrl-CS" sz="1100" dirty="0" smtClean="0"/>
              <a:t>за запошљавање особа са инвалидитетом, реализацију стручне праксе и подношење захтева за </a:t>
            </a:r>
            <a:r>
              <a:rPr lang="sr-Cyrl-CS" sz="1100" b="1" dirty="0" smtClean="0"/>
              <a:t>доделу субвенције зараде за запошљавање особа са инвалидитетом без радног искуства.</a:t>
            </a:r>
            <a:endParaRPr lang="en-GB" sz="1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z="3100" dirty="0" smtClean="0">
                <a:solidFill>
                  <a:schemeClr val="accent1"/>
                </a:solidFill>
              </a:rPr>
              <a:t>Особе са инвалидитетом у мерама АПЗ</a:t>
            </a:r>
            <a:r>
              <a:rPr lang="en-GB" sz="4400" dirty="0" smtClean="0">
                <a:solidFill>
                  <a:schemeClr val="accent1"/>
                </a:solidFill>
              </a:rPr>
              <a:t/>
            </a:r>
            <a:br>
              <a:rPr lang="en-GB" sz="4400" dirty="0" smtClean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BEBA5-78F4-4AF4-92CF-9C61F157735C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1643063"/>
          </a:xfrm>
        </p:spPr>
        <p:txBody>
          <a:bodyPr/>
          <a:lstStyle/>
          <a:p>
            <a:pPr eaLnBrk="1" hangingPunct="1"/>
            <a:endParaRPr lang="sr-Cyrl-CS" sz="2800" b="1" smtClean="0">
              <a:solidFill>
                <a:schemeClr val="accent1"/>
              </a:solidFill>
            </a:endParaRPr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Јавни радови</a:t>
            </a:r>
            <a:endParaRPr lang="en-GB" sz="2800" smtClean="0">
              <a:solidFill>
                <a:schemeClr val="accent1"/>
              </a:solidFill>
            </a:endParaRPr>
          </a:p>
          <a:p>
            <a:pPr eaLnBrk="1" hangingPunct="1"/>
            <a:endParaRPr lang="sr-Cyrl-CS" sz="1400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50" y="2071688"/>
          <a:ext cx="7143800" cy="273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1714512"/>
                <a:gridCol w="1500198"/>
                <a:gridCol w="1571636"/>
              </a:tblGrid>
              <a:tr h="547692">
                <a:tc rowSpan="2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2009.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2010.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План 2011.</a:t>
                      </a:r>
                      <a:endParaRPr lang="en-GB" dirty="0" smtClean="0"/>
                    </a:p>
                  </a:txBody>
                  <a:tcPr anchor="ctr"/>
                </a:tc>
              </a:tr>
              <a:tr h="547692">
                <a:tc vMerge="1">
                  <a:txBody>
                    <a:bodyPr/>
                    <a:lstStyle/>
                    <a:p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Укључена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400" b="0" dirty="0" smtClean="0">
                          <a:latin typeface="+mn-lt"/>
                          <a:ea typeface="Calibri"/>
                          <a:cs typeface="Times New Roman"/>
                        </a:rPr>
                        <a:t>Укључена лица</a:t>
                      </a:r>
                      <a:endParaRPr lang="en-GB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Планирани број лица</a:t>
                      </a:r>
                      <a:endParaRPr kumimoji="0" lang="en-GB" sz="14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Јавни радови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10.160</a:t>
                      </a:r>
                      <a:endParaRPr kumimoji="0" lang="en-GB" sz="16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5.604</a:t>
                      </a:r>
                      <a:endParaRPr kumimoji="0" lang="en-GB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5.000</a:t>
                      </a:r>
                      <a:endParaRPr kumimoji="0" lang="en-GB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i="1" dirty="0" smtClean="0">
                          <a:latin typeface="+mn-lt"/>
                        </a:rPr>
                        <a:t>Буџет РС</a:t>
                      </a:r>
                      <a:endParaRPr lang="en-GB" sz="1600" b="0" i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8.250</a:t>
                      </a: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5.604</a:t>
                      </a: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5.000</a:t>
                      </a:r>
                      <a:endParaRPr kumimoji="0" lang="en-GB" sz="16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b="0" i="1" dirty="0" smtClean="0">
                          <a:latin typeface="+mn-lt"/>
                        </a:rPr>
                        <a:t>Буџет АПВ</a:t>
                      </a:r>
                      <a:endParaRPr lang="en-GB" sz="1600" b="0" i="1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1.910</a:t>
                      </a: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endParaRPr kumimoji="0" lang="en-GB" sz="16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75" y="5000625"/>
            <a:ext cx="302101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Национална служба за запошљавање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endParaRPr lang="sr-Cyrl-CS" sz="2400" dirty="0" smtClean="0"/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Општи индикатори тржишта рада у Србији</a:t>
            </a:r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Дефиниција рањивости на тржишту рада</a:t>
            </a:r>
            <a:endParaRPr lang="sl-SI" sz="2400" b="1" dirty="0" smtClean="0"/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Рањиве групе на тржишту рада у Србији</a:t>
            </a:r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Стање и положај рањивих група на тржишту рада у Србији</a:t>
            </a:r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Мере активне политике запошљавања намењене рањивим групама</a:t>
            </a:r>
          </a:p>
          <a:p>
            <a:pPr>
              <a:lnSpc>
                <a:spcPct val="110000"/>
              </a:lnSpc>
            </a:pPr>
            <a:r>
              <a:rPr lang="sr-Cyrl-CS" sz="2400" b="1" dirty="0" smtClean="0"/>
              <a:t>Планиране активности у наредном периоду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Садржај</a:t>
            </a:r>
            <a:endParaRPr lang="en-US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6045200"/>
          </a:xfrm>
        </p:spPr>
        <p:txBody>
          <a:bodyPr/>
          <a:lstStyle/>
          <a:p>
            <a:pPr eaLnBrk="1" hangingPunct="1"/>
            <a:endParaRPr lang="sr-Cyrl-CS" sz="2600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sr-Cyrl-CS" sz="2400" dirty="0" smtClean="0">
                <a:solidFill>
                  <a:schemeClr val="accent1"/>
                </a:solidFill>
              </a:rPr>
              <a:t>Планиране активности у наредном периоду</a:t>
            </a:r>
          </a:p>
          <a:p>
            <a:pPr eaLnBrk="1" hangingPunct="1"/>
            <a:r>
              <a:rPr lang="ru-RU" sz="1600" dirty="0" smtClean="0"/>
              <a:t>Национала стратегија запошљавања за период 2011-2020. године</a:t>
            </a:r>
          </a:p>
          <a:p>
            <a:pPr eaLnBrk="1" hangingPunct="1"/>
            <a:r>
              <a:rPr lang="sr-Cyrl-CS" sz="1600" dirty="0" smtClean="0"/>
              <a:t>Општи циљ: Ефикасан, стабилан и одржив тренд раста запослености, и политика запошљавања, као и институције тржишта рада потпуно усклађене са тековинама ЕУ.</a:t>
            </a:r>
          </a:p>
          <a:p>
            <a:pPr eaLnBrk="1" hangingPunct="1"/>
            <a:r>
              <a:rPr lang="sr-Cyrl-CS" sz="1600" dirty="0" smtClean="0"/>
              <a:t>Посебан циљ: </a:t>
            </a:r>
            <a:r>
              <a:rPr lang="en-GB" sz="1600" dirty="0" err="1" smtClean="0"/>
              <a:t>Развој</a:t>
            </a:r>
            <a:r>
              <a:rPr lang="en-GB" sz="1600" dirty="0" smtClean="0"/>
              <a:t> </a:t>
            </a:r>
            <a:r>
              <a:rPr lang="en-GB" sz="1600" dirty="0" err="1" smtClean="0"/>
              <a:t>институционалних</a:t>
            </a:r>
            <a:r>
              <a:rPr lang="en-GB" sz="1600" dirty="0" smtClean="0"/>
              <a:t> </a:t>
            </a:r>
            <a:r>
              <a:rPr lang="en-GB" sz="1600" dirty="0" err="1" smtClean="0"/>
              <a:t>капацитета</a:t>
            </a:r>
            <a:r>
              <a:rPr lang="en-GB" sz="1600" dirty="0" smtClean="0"/>
              <a:t> и е</a:t>
            </a:r>
            <a:r>
              <a:rPr lang="sr-Latn-CS" sz="1600" dirty="0" smtClean="0"/>
              <a:t>кспанзија програма активн</a:t>
            </a:r>
            <a:r>
              <a:rPr lang="en-GB" sz="1600" dirty="0" smtClean="0"/>
              <a:t>е </a:t>
            </a:r>
            <a:r>
              <a:rPr lang="en-GB" sz="1600" dirty="0" err="1" smtClean="0"/>
              <a:t>политике</a:t>
            </a:r>
            <a:r>
              <a:rPr lang="en-GB" sz="1600" dirty="0" smtClean="0"/>
              <a:t> </a:t>
            </a:r>
            <a:r>
              <a:rPr lang="en-GB" sz="1600" dirty="0" err="1" smtClean="0"/>
              <a:t>запошљавања</a:t>
            </a:r>
            <a:endParaRPr lang="ru-RU" sz="1600" dirty="0" smtClean="0"/>
          </a:p>
          <a:p>
            <a:pPr lvl="1">
              <a:buFont typeface="Wingdings" pitchFamily="2" charset="2"/>
              <a:buChar char="q"/>
            </a:pPr>
            <a:r>
              <a:rPr lang="sr-Cyrl-CS" sz="1400" dirty="0" smtClean="0"/>
              <a:t>Повећање финансијских средстава за а</a:t>
            </a:r>
            <a:r>
              <a:rPr lang="sr-Latn-CS" sz="1400" dirty="0" smtClean="0"/>
              <a:t>ктивне м</a:t>
            </a:r>
            <a:r>
              <a:rPr lang="sr-Cyrl-CS" sz="1400" dirty="0" smtClean="0"/>
              <a:t>ере политике запошљавања које ће се </a:t>
            </a:r>
            <a:r>
              <a:rPr lang="sr-Latn-CS" sz="1400" dirty="0" smtClean="0"/>
              <a:t>усмер</a:t>
            </a:r>
            <a:r>
              <a:rPr lang="sr-Cyrl-CS" sz="1400" dirty="0" smtClean="0"/>
              <a:t>авати </a:t>
            </a:r>
            <a:r>
              <a:rPr lang="sr-Latn-CS" sz="1400" dirty="0" smtClean="0"/>
              <a:t>на посебно угрожене категорије становништва </a:t>
            </a:r>
            <a:r>
              <a:rPr lang="sr-Cyrl-CS" sz="1400" dirty="0" smtClean="0"/>
              <a:t>(особе са инвалидитетом; Роме</a:t>
            </a:r>
            <a:r>
              <a:rPr lang="ru-RU" sz="1400" dirty="0" smtClean="0"/>
              <a:t>; </a:t>
            </a:r>
            <a:r>
              <a:rPr lang="sr-Cyrl-CS" sz="1400" dirty="0" smtClean="0"/>
              <a:t>избеглице и интерно расељена лица</a:t>
            </a:r>
            <a:r>
              <a:rPr lang="ru-RU" sz="1400" dirty="0" smtClean="0"/>
              <a:t>; р</a:t>
            </a:r>
            <a:r>
              <a:rPr lang="sr-Cyrl-CS" sz="1400" dirty="0" smtClean="0"/>
              <a:t>урално становништво; дугорочно незапослене; жене; младе; старија лица; самохране родитеље; жртве породичног насиља;  жртве трговине људима; кориснике материјалног обезбеђења).</a:t>
            </a:r>
          </a:p>
          <a:p>
            <a:pPr lvl="1">
              <a:buFont typeface="Wingdings" pitchFamily="2" charset="2"/>
              <a:buChar char="q"/>
            </a:pPr>
            <a:r>
              <a:rPr lang="sr-Cyrl-CS" sz="1400" dirty="0" smtClean="0"/>
              <a:t>Најмање 80% скупљих активних програма и мера (субвенције и обуке) у првој половини деценије биће усмерено према најрањивијим групама на тржишту рада, а у другој половини деценије и 90%. </a:t>
            </a:r>
          </a:p>
          <a:p>
            <a:pPr eaLnBrk="1" hangingPunct="1"/>
            <a:r>
              <a:rPr lang="sr-Cyrl-CS" sz="1400" dirty="0" smtClean="0"/>
              <a:t>ИПА </a:t>
            </a:r>
            <a:r>
              <a:rPr lang="en-US" sz="1400" dirty="0" smtClean="0"/>
              <a:t>IV </a:t>
            </a:r>
            <a:r>
              <a:rPr lang="sr-Cyrl-CS" sz="1400" dirty="0" smtClean="0"/>
              <a:t>Развој људских ресурса – приоритети дефинисани у Оперативном програму су и “ повећање утицаја мера АПЗ на теже запошљива лица “ као и “подршка социјалном укључивању кроз активацију” </a:t>
            </a:r>
            <a:endParaRPr lang="en-GB" sz="14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00188"/>
            <a:ext cx="6172200" cy="228600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000" dirty="0" smtClean="0"/>
              <a:t>Министарство економије и регионалног развоја – Сектор за запошљавање</a:t>
            </a:r>
            <a:endParaRPr lang="en-GB" sz="2000" dirty="0"/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2500313" y="3857625"/>
            <a:ext cx="6172200" cy="1214438"/>
          </a:xfrm>
        </p:spPr>
        <p:txBody>
          <a:bodyPr/>
          <a:lstStyle/>
          <a:p>
            <a:pPr marR="0" algn="ctr" eaLnBrk="1" hangingPunct="1"/>
            <a:r>
              <a:rPr lang="sr-Cyrl-CS" sz="1600" smtClean="0"/>
              <a:t>Булевар Краља Александра 15</a:t>
            </a:r>
          </a:p>
          <a:p>
            <a:pPr marR="0" algn="ctr" eaLnBrk="1" hangingPunct="1"/>
            <a:r>
              <a:rPr lang="sr-Cyrl-CS" sz="1600" smtClean="0"/>
              <a:t>11 000 Београд</a:t>
            </a:r>
          </a:p>
          <a:p>
            <a:pPr marR="0" algn="ctr" eaLnBrk="1" hangingPunct="1"/>
            <a:r>
              <a:rPr lang="sr-Cyrl-CS" sz="1600" smtClean="0"/>
              <a:t>Тел: 011/285-50-77</a:t>
            </a:r>
          </a:p>
          <a:p>
            <a:pPr marR="0" algn="ctr" eaLnBrk="1" hangingPunct="1"/>
            <a:r>
              <a:rPr lang="en-GB" sz="1600" smtClean="0">
                <a:hlinkClick r:id="rId2"/>
              </a:rPr>
              <a:t>www.merr.gov.rs</a:t>
            </a:r>
            <a:endParaRPr lang="en-GB" sz="1600" smtClean="0"/>
          </a:p>
        </p:txBody>
      </p:sp>
      <p:pic>
        <p:nvPicPr>
          <p:cNvPr id="29700" name="Picture 2" descr="Srbija-mali-grb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071688"/>
            <a:ext cx="5619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Subtitle 2"/>
          <p:cNvSpPr txBox="1">
            <a:spLocks/>
          </p:cNvSpPr>
          <p:nvPr/>
        </p:nvSpPr>
        <p:spPr bwMode="auto">
          <a:xfrm>
            <a:off x="2357438" y="785813"/>
            <a:ext cx="61722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sr-Cyrl-CS" sz="3600" b="1">
                <a:solidFill>
                  <a:schemeClr val="accent1"/>
                </a:solidFill>
                <a:latin typeface="Century Schoolbook" pitchFamily="18" charset="0"/>
              </a:rPr>
              <a:t>ХВАЛА НА ПАЖЊИ ! </a:t>
            </a:r>
            <a:endParaRPr lang="en-GB" sz="3600" b="1">
              <a:solidFill>
                <a:schemeClr val="accent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7467600" cy="7032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Индикатори тржишта рада у Србији</a:t>
            </a:r>
            <a:endParaRPr lang="en-GB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285875"/>
            <a:ext cx="7467600" cy="51435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sr-Cyrl-CS" smtClean="0"/>
              <a:t>	</a:t>
            </a: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sr-Latn-CS" b="1" smtClean="0"/>
              <a:t> </a:t>
            </a:r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1857375"/>
          <a:ext cx="7500964" cy="323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0369"/>
                <a:gridCol w="1101481"/>
                <a:gridCol w="965865"/>
                <a:gridCol w="1114401"/>
                <a:gridCol w="888340"/>
                <a:gridCol w="1040508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Становништво</a:t>
                      </a:r>
                      <a:endParaRPr lang="sr-Cyrl-CS" baseline="0" dirty="0" smtClean="0"/>
                    </a:p>
                    <a:p>
                      <a:pPr algn="ctr"/>
                      <a:r>
                        <a:rPr lang="sr-Cyrl-CS" baseline="0" dirty="0" smtClean="0"/>
                        <a:t>15-64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Октобар</a:t>
                      </a:r>
                      <a:endParaRPr kumimoji="0"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2008.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Април</a:t>
                      </a:r>
                    </a:p>
                    <a:p>
                      <a:pPr algn="ctr"/>
                      <a:r>
                        <a:rPr lang="sr-Cyrl-CS" sz="1600" dirty="0" smtClean="0"/>
                        <a:t>2009.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Октобар</a:t>
                      </a:r>
                      <a:endParaRPr kumimoji="0"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0" lang="sr-Cyrl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Април</a:t>
                      </a:r>
                    </a:p>
                    <a:p>
                      <a:pPr algn="ctr"/>
                      <a:r>
                        <a:rPr lang="sr-Cyrl-CS" sz="1600" dirty="0" smtClean="0"/>
                        <a:t>2010.</a:t>
                      </a:r>
                      <a:endParaRPr lang="en-GB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Октобар</a:t>
                      </a:r>
                      <a:endParaRPr kumimoji="0" lang="en-GB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sr-Cyrl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sr-Latn-C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GB" sz="1600" dirty="0" smtClean="0"/>
                    </a:p>
                  </a:txBody>
                  <a:tcPr anchor="ctr"/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запослености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53,3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50,8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50,0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47,2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47,1%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незапослености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14,7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16,4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17,4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активности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62,6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60,8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60,5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59,1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58,8%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95317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неактивности</a:t>
                      </a:r>
                      <a:endParaRPr lang="en-GB" sz="16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37,4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39,2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39,5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40,9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41,2%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7313" y="5143500"/>
            <a:ext cx="2968625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АРС, Републички завод за статистику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Рањиве групе на тржишту рада</a:t>
            </a:r>
            <a:endParaRPr lang="en-GB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/>
          <a:lstStyle/>
          <a:p>
            <a:endParaRPr lang="sr-Cyrl-CS" sz="2000" b="1" smtClean="0"/>
          </a:p>
          <a:p>
            <a:endParaRPr lang="sr-Cyrl-CS" sz="2000" b="1" smtClean="0"/>
          </a:p>
          <a:p>
            <a:r>
              <a:rPr lang="sr-Cyrl-CS" sz="2400" smtClean="0"/>
              <a:t>Р</a:t>
            </a:r>
            <a:r>
              <a:rPr lang="en-GB" sz="2400" smtClean="0"/>
              <a:t>ањивим сматрамо групе становништва радног узраста </a:t>
            </a:r>
            <a:r>
              <a:rPr lang="sr-Cyrl-CS" sz="2400" smtClean="0"/>
              <a:t>ч</a:t>
            </a:r>
            <a:r>
              <a:rPr lang="en-GB" sz="2400" smtClean="0"/>
              <a:t>ији су кљу</a:t>
            </a:r>
            <a:r>
              <a:rPr lang="sr-Cyrl-CS" sz="2400" smtClean="0"/>
              <a:t>ч</a:t>
            </a:r>
            <a:r>
              <a:rPr lang="en-GB" sz="2400" smtClean="0"/>
              <a:t>ни показатељи положаја на тржишту рада (стопа </a:t>
            </a:r>
            <a:r>
              <a:rPr lang="sr-Cyrl-CS" sz="2400" smtClean="0"/>
              <a:t>активности</a:t>
            </a:r>
            <a:r>
              <a:rPr lang="en-GB" sz="2400" smtClean="0"/>
              <a:t>, стопа запослености, стопа незапослености, удео рањиве запослености) битно неповољнији од одговарају</a:t>
            </a:r>
            <a:r>
              <a:rPr lang="sr-Cyrl-CS" sz="2400" smtClean="0"/>
              <a:t>ћ</a:t>
            </a:r>
            <a:r>
              <a:rPr lang="en-GB" sz="2400" smtClean="0"/>
              <a:t>их просе</a:t>
            </a:r>
            <a:r>
              <a:rPr lang="sr-Cyrl-CS" sz="2400" smtClean="0"/>
              <a:t>ч</a:t>
            </a:r>
            <a:r>
              <a:rPr lang="en-GB" sz="2400" smtClean="0"/>
              <a:t>них вели</a:t>
            </a:r>
            <a:r>
              <a:rPr lang="sr-Cyrl-CS" sz="2400" smtClean="0"/>
              <a:t>ч</a:t>
            </a:r>
            <a:r>
              <a:rPr lang="en-GB" sz="2400" smtClean="0"/>
              <a:t>ина за укупно становништво радног узраста.</a:t>
            </a:r>
          </a:p>
          <a:p>
            <a:endParaRPr lang="sr-Cyrl-CS" sz="2000" smtClean="0"/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Теже запошљиво незапослено лице</a:t>
            </a:r>
            <a:endParaRPr lang="en-GB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/>
          <a:lstStyle/>
          <a:p>
            <a:endParaRPr lang="sr-Cyrl-CS" sz="2400" dirty="0" smtClean="0"/>
          </a:p>
          <a:p>
            <a:endParaRPr lang="sr-Cyrl-CS" sz="2400" dirty="0" smtClean="0"/>
          </a:p>
          <a:p>
            <a:r>
              <a:rPr lang="sr-Cyrl-CS" sz="2400" dirty="0" smtClean="0"/>
              <a:t>Теже запошљив незапослени јесте незапослени који због здравственог стања, недовољног или неодговарајућег образовања, социодемографских карактеристика, регионалне или професионалне неусклађености понуде и тражње на тржишту рада, или других објективних околности теже налази запослење.</a:t>
            </a:r>
            <a:endParaRPr lang="en-US" sz="2400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Рањиве групе на тржишту рада у Србији</a:t>
            </a:r>
            <a:endParaRPr lang="en-GB" sz="28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805362"/>
          </a:xfrm>
        </p:spPr>
        <p:txBody>
          <a:bodyPr/>
          <a:lstStyle/>
          <a:p>
            <a:endParaRPr lang="sr-Cyrl-CS" sz="2000" b="1" smtClean="0"/>
          </a:p>
          <a:p>
            <a:endParaRPr lang="sr-Cyrl-CS" sz="2000" b="1" smtClean="0"/>
          </a:p>
          <a:p>
            <a:r>
              <a:rPr lang="sr-Cyrl-CS" sz="2400" smtClean="0"/>
              <a:t>Ж</a:t>
            </a:r>
            <a:r>
              <a:rPr lang="en-GB" sz="2400" smtClean="0"/>
              <a:t>ене</a:t>
            </a:r>
            <a:endParaRPr lang="sr-Cyrl-CS" sz="2400" smtClean="0"/>
          </a:p>
          <a:p>
            <a:r>
              <a:rPr lang="sr-Cyrl-CS" sz="2400" smtClean="0"/>
              <a:t>М</a:t>
            </a:r>
            <a:r>
              <a:rPr lang="en-GB" sz="2400" smtClean="0"/>
              <a:t>лад</a:t>
            </a:r>
            <a:r>
              <a:rPr lang="sr-Cyrl-CS" sz="2400" smtClean="0"/>
              <a:t>и</a:t>
            </a:r>
            <a:r>
              <a:rPr lang="en-GB" sz="2400" smtClean="0"/>
              <a:t> (15–24</a:t>
            </a:r>
            <a:r>
              <a:rPr lang="sr-Cyrl-CS" sz="2400" smtClean="0"/>
              <a:t>, 25-29</a:t>
            </a:r>
            <a:r>
              <a:rPr lang="en-GB" sz="2400" smtClean="0"/>
              <a:t> годин</a:t>
            </a:r>
            <a:r>
              <a:rPr lang="sr-Cyrl-CS" sz="2400" smtClean="0"/>
              <a:t>а</a:t>
            </a:r>
            <a:r>
              <a:rPr lang="en-GB" sz="2400" smtClean="0"/>
              <a:t> старости)</a:t>
            </a:r>
            <a:endParaRPr lang="sr-Cyrl-CS" sz="2400" smtClean="0"/>
          </a:p>
          <a:p>
            <a:r>
              <a:rPr lang="sr-Cyrl-CS" sz="2400" smtClean="0"/>
              <a:t>С</a:t>
            </a:r>
            <a:r>
              <a:rPr lang="en-GB" sz="2400" smtClean="0"/>
              <a:t>тарија лица (50–64 године)</a:t>
            </a:r>
            <a:endParaRPr lang="sr-Cyrl-CS" sz="2400" smtClean="0"/>
          </a:p>
          <a:p>
            <a:r>
              <a:rPr lang="en-GB" sz="2400" smtClean="0"/>
              <a:t>Ром</a:t>
            </a:r>
            <a:r>
              <a:rPr lang="sr-Cyrl-CS" sz="2400" smtClean="0"/>
              <a:t>и</a:t>
            </a:r>
          </a:p>
          <a:p>
            <a:r>
              <a:rPr lang="sr-Cyrl-CS" sz="2400" smtClean="0"/>
              <a:t>О</a:t>
            </a:r>
            <a:r>
              <a:rPr lang="en-GB" sz="2400" smtClean="0"/>
              <a:t>собе са инвалидитетом</a:t>
            </a:r>
            <a:endParaRPr lang="sr-Cyrl-CS" sz="2400" smtClean="0"/>
          </a:p>
          <a:p>
            <a:r>
              <a:rPr lang="sr-Cyrl-CS" sz="2400" smtClean="0"/>
              <a:t>Н</a:t>
            </a:r>
            <a:r>
              <a:rPr lang="en-GB" sz="2400" smtClean="0"/>
              <a:t>е</a:t>
            </a:r>
            <a:r>
              <a:rPr lang="sr-Cyrl-CS" sz="2400" smtClean="0"/>
              <a:t>квалификоване</a:t>
            </a:r>
            <a:r>
              <a:rPr lang="en-GB" sz="2400" smtClean="0"/>
              <a:t> особе</a:t>
            </a:r>
            <a:endParaRPr lang="sr-Cyrl-CS" sz="2400" smtClean="0"/>
          </a:p>
          <a:p>
            <a:r>
              <a:rPr lang="sr-Cyrl-CS" sz="2400" smtClean="0"/>
              <a:t>И</a:t>
            </a:r>
            <a:r>
              <a:rPr lang="en-GB" sz="2400" smtClean="0"/>
              <a:t>збеглице и интерно расељена лица</a:t>
            </a:r>
            <a:endParaRPr lang="sr-Cyrl-CS" sz="2400" smtClean="0"/>
          </a:p>
          <a:p>
            <a:r>
              <a:rPr lang="sr-Cyrl-CS" sz="2400" smtClean="0"/>
              <a:t>Р</a:t>
            </a:r>
            <a:r>
              <a:rPr lang="en-GB" sz="2400" smtClean="0"/>
              <a:t>урално становништво</a:t>
            </a:r>
            <a:endParaRPr lang="sr-Cyrl-CS" sz="2400" smtClean="0"/>
          </a:p>
          <a:p>
            <a:r>
              <a:rPr lang="sr-Cyrl-CS" sz="2400" smtClean="0"/>
              <a:t>...</a:t>
            </a:r>
            <a:endParaRPr lang="sr-Cyrl-CS" sz="2000" smtClean="0"/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7467600" cy="857250"/>
          </a:xfrm>
        </p:spPr>
        <p:txBody>
          <a:bodyPr/>
          <a:lstStyle/>
          <a:p>
            <a:pPr algn="just" eaLnBrk="1" hangingPunct="1"/>
            <a:endParaRPr lang="en-GB" sz="1800" b="1" smtClean="0"/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 </a:t>
            </a:r>
            <a:r>
              <a:rPr lang="sr-Cyrl-CS" b="1" smtClean="0">
                <a:solidFill>
                  <a:schemeClr val="accent1"/>
                </a:solidFill>
              </a:rPr>
              <a:t>Показатељи тржишта рада по полу</a:t>
            </a:r>
            <a:r>
              <a:rPr lang="sr-Cyrl-CS" sz="2800" smtClean="0"/>
              <a:t>	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sr-Cyrl-CS" sz="2800" smtClean="0"/>
              <a:t>	</a:t>
            </a:r>
            <a:r>
              <a:rPr lang="sr-Cyrl-CS" sz="2800" b="1" smtClean="0"/>
              <a:t>	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38" y="1643063"/>
          <a:ext cx="7720713" cy="391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664"/>
                <a:gridCol w="1142559"/>
                <a:gridCol w="960335"/>
                <a:gridCol w="1103911"/>
                <a:gridCol w="1030482"/>
                <a:gridCol w="1158762"/>
              </a:tblGrid>
              <a:tr h="35298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Октобар</a:t>
                      </a:r>
                      <a:r>
                        <a:rPr lang="sr-Cyrl-CS" sz="1600" baseline="0" dirty="0" smtClean="0"/>
                        <a:t> 2008.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Април 2009.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Октобар</a:t>
                      </a:r>
                      <a:r>
                        <a:rPr lang="sr-Cyrl-CS" sz="1600" baseline="0" dirty="0" smtClean="0"/>
                        <a:t> 2009.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600" dirty="0" smtClean="0"/>
                        <a:t>Април 2010.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dirty="0" smtClean="0"/>
                        <a:t>Октобар</a:t>
                      </a:r>
                      <a:r>
                        <a:rPr lang="sr-Cyrl-CS" sz="1600" baseline="0" dirty="0" smtClean="0"/>
                        <a:t> 2010.</a:t>
                      </a:r>
                      <a:endParaRPr lang="en-GB" sz="1600" dirty="0" smtClean="0"/>
                    </a:p>
                  </a:txBody>
                  <a:tcPr anchor="ctr"/>
                </a:tc>
              </a:tr>
              <a:tr h="278136">
                <a:tc gridSpan="6"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/>
                        <a:t> Жене (15-64)</a:t>
                      </a:r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0046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запослености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44,7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43,3%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42,7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40,3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39,9%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20038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незапослености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18,1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19,1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20,9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21,2%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4344">
                <a:tc>
                  <a:txBody>
                    <a:bodyPr/>
                    <a:lstStyle/>
                    <a:p>
                      <a:r>
                        <a:rPr lang="sr-Cyrl-CS" sz="1600" dirty="0" smtClean="0"/>
                        <a:t>Стопа активности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54,1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52,8%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52,8%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50,9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50,6%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74336">
                <a:tc gridSpan="6"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/>
                        <a:t> </a:t>
                      </a:r>
                      <a:r>
                        <a:rPr lang="sr-Cyrl-CS" sz="1600" b="1" dirty="0" smtClean="0"/>
                        <a:t>Мушкарци (15-64)</a:t>
                      </a:r>
                      <a:endParaRPr lang="en-GB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62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dirty="0" smtClean="0"/>
                        <a:t>Стопа запослености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62,2%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58,7%</a:t>
                      </a:r>
                      <a:endParaRPr kumimoji="0" lang="en-GB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57,4%</a:t>
                      </a:r>
                      <a:endParaRPr kumimoji="0" lang="en-GB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54,3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54,4%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52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dirty="0" smtClean="0"/>
                        <a:t>Стопа незапослености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12,7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16,1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19,4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19,0%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55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dirty="0" smtClean="0"/>
                        <a:t>Стопа активности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71,3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69,0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68,4</a:t>
                      </a:r>
                      <a:r>
                        <a:rPr kumimoji="0" lang="sr-Latn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67,4</a:t>
                      </a:r>
                      <a:r>
                        <a:rPr kumimoji="0" lang="sr-Cyrl-C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en-GB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67,2%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75" y="5643563"/>
            <a:ext cx="2968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АРС, Републички завод за статистику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1428750"/>
          </a:xfrm>
        </p:spPr>
        <p:txBody>
          <a:bodyPr/>
          <a:lstStyle/>
          <a:p>
            <a:pPr eaLnBrk="1" hangingPunct="1"/>
            <a:endParaRPr lang="en-GB" b="1" smtClean="0"/>
          </a:p>
          <a:p>
            <a:pPr eaLnBrk="1" hangingPunct="1"/>
            <a:r>
              <a:rPr lang="sr-Cyrl-CS" b="1" smtClean="0">
                <a:solidFill>
                  <a:schemeClr val="accent1"/>
                </a:solidFill>
              </a:rPr>
              <a:t>Показатељи тржишта рада за </a:t>
            </a:r>
            <a:r>
              <a:rPr lang="sr-Latn-CS" b="1" smtClean="0">
                <a:solidFill>
                  <a:schemeClr val="accent1"/>
                </a:solidFill>
              </a:rPr>
              <a:t>млад</a:t>
            </a:r>
            <a:r>
              <a:rPr lang="sr-Cyrl-CS" b="1" smtClean="0">
                <a:solidFill>
                  <a:schemeClr val="accent1"/>
                </a:solidFill>
              </a:rPr>
              <a:t>е</a:t>
            </a:r>
            <a:r>
              <a:rPr lang="sr-Latn-CS" b="1" smtClean="0">
                <a:solidFill>
                  <a:schemeClr val="accent1"/>
                </a:solidFill>
              </a:rPr>
              <a:t> 15-24 година</a:t>
            </a:r>
            <a:endParaRPr lang="en-GB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75" y="2214563"/>
          <a:ext cx="7929617" cy="2326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156"/>
                <a:gridCol w="1175361"/>
                <a:gridCol w="972514"/>
                <a:gridCol w="1214446"/>
                <a:gridCol w="928694"/>
                <a:gridCol w="1214446"/>
              </a:tblGrid>
              <a:tr h="553644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Стопе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Октобар 2008.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Април</a:t>
                      </a:r>
                    </a:p>
                    <a:p>
                      <a:pPr algn="ctr"/>
                      <a:r>
                        <a:rPr lang="sr-Cyrl-CS" dirty="0" smtClean="0"/>
                        <a:t>2009.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Октобар 2009.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/>
                        <a:t>Април</a:t>
                      </a:r>
                    </a:p>
                    <a:p>
                      <a:pPr algn="ctr"/>
                      <a:r>
                        <a:rPr lang="sr-Cyrl-CS" sz="1800" dirty="0" smtClean="0"/>
                        <a:t>2010.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Октобар 2010.</a:t>
                      </a:r>
                      <a:endParaRPr lang="en-GB" dirty="0" smtClean="0"/>
                    </a:p>
                  </a:txBody>
                  <a:tcPr anchor="ctr"/>
                </a:tc>
              </a:tr>
              <a:tr h="553644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Стопа запослености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21,2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16,8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17,0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15,1%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15,2%</a:t>
                      </a: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644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Стопа незапослености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37,4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40,7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42,5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46,4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46,1%</a:t>
                      </a: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3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600" b="0" dirty="0" smtClean="0">
                          <a:latin typeface="+mn-lt"/>
                        </a:rPr>
                        <a:t>Стопа активности</a:t>
                      </a:r>
                      <a:endParaRPr lang="en-GB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33,8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28,3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Latn-CS" sz="1600" b="0" dirty="0" smtClean="0">
                          <a:latin typeface="+mn-lt"/>
                          <a:ea typeface="Calibri"/>
                          <a:cs typeface="Times New Roman"/>
                        </a:rPr>
                        <a:t>29,5</a:t>
                      </a:r>
                      <a:r>
                        <a:rPr lang="sr-Latn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Calibri"/>
                          <a:cs typeface="Times New Roman"/>
                        </a:rPr>
                        <a:t>28,2</a:t>
                      </a: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28,2%</a:t>
                      </a:r>
                      <a:endParaRPr kumimoji="0" lang="en-GB" sz="16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50" y="4643438"/>
            <a:ext cx="2968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АРС, Републички завод за статистику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7467600" cy="1571625"/>
          </a:xfrm>
        </p:spPr>
        <p:txBody>
          <a:bodyPr/>
          <a:lstStyle/>
          <a:p>
            <a:pPr eaLnBrk="1" hangingPunct="1"/>
            <a:endParaRPr lang="sr-Cyrl-CS" b="1" smtClean="0"/>
          </a:p>
          <a:p>
            <a:pPr eaLnBrk="1" hangingPunct="1"/>
            <a:r>
              <a:rPr lang="sr-Cyrl-CS" sz="2800" b="1" smtClean="0">
                <a:solidFill>
                  <a:schemeClr val="accent1"/>
                </a:solidFill>
              </a:rPr>
              <a:t> </a:t>
            </a:r>
            <a:r>
              <a:rPr lang="sr-Cyrl-CS" b="1" smtClean="0">
                <a:solidFill>
                  <a:schemeClr val="accent1"/>
                </a:solidFill>
              </a:rPr>
              <a:t>Показатељи тржишта рада за </a:t>
            </a:r>
            <a:r>
              <a:rPr lang="sr-Latn-CS" b="1" smtClean="0">
                <a:solidFill>
                  <a:schemeClr val="accent1"/>
                </a:solidFill>
              </a:rPr>
              <a:t>стариј</a:t>
            </a:r>
            <a:r>
              <a:rPr lang="sr-Cyrl-CS" b="1" smtClean="0">
                <a:solidFill>
                  <a:schemeClr val="accent1"/>
                </a:solidFill>
              </a:rPr>
              <a:t>е</a:t>
            </a:r>
            <a:r>
              <a:rPr lang="sr-Latn-CS" b="1" smtClean="0">
                <a:solidFill>
                  <a:schemeClr val="accent1"/>
                </a:solidFill>
              </a:rPr>
              <a:t> </a:t>
            </a:r>
            <a:r>
              <a:rPr lang="sr-Cyrl-CS" b="1" smtClean="0">
                <a:solidFill>
                  <a:schemeClr val="accent1"/>
                </a:solidFill>
              </a:rPr>
              <a:t>(</a:t>
            </a:r>
            <a:r>
              <a:rPr lang="sr-Latn-CS" b="1" smtClean="0">
                <a:solidFill>
                  <a:schemeClr val="accent1"/>
                </a:solidFill>
              </a:rPr>
              <a:t>55-64</a:t>
            </a:r>
            <a:r>
              <a:rPr lang="sr-Cyrl-CS" b="1" smtClean="0">
                <a:solidFill>
                  <a:schemeClr val="accent1"/>
                </a:solidFill>
              </a:rPr>
              <a:t>)</a:t>
            </a:r>
            <a:r>
              <a:rPr lang="sr-Latn-CS" b="1" smtClean="0">
                <a:solidFill>
                  <a:schemeClr val="accent1"/>
                </a:solidFill>
              </a:rPr>
              <a:t> </a:t>
            </a:r>
            <a:endParaRPr lang="en-GB" smtClean="0">
              <a:solidFill>
                <a:schemeClr val="accent1"/>
              </a:solidFill>
            </a:endParaRPr>
          </a:p>
          <a:p>
            <a:pPr eaLnBrk="1" hangingPunct="1"/>
            <a:endParaRPr lang="sr-Cyrl-CS" smtClean="0"/>
          </a:p>
          <a:p>
            <a:pPr eaLnBrk="1" hangingPunct="1"/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38" y="2428875"/>
          <a:ext cx="8072524" cy="234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1161485"/>
                <a:gridCol w="1100890"/>
                <a:gridCol w="1321067"/>
                <a:gridCol w="1100890"/>
                <a:gridCol w="1173614"/>
              </a:tblGrid>
              <a:tr h="547692"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Стопе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Октобар 2008.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Април 2009.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Октобар 2009.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dirty="0" smtClean="0"/>
                        <a:t>Април 2010.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dirty="0" smtClean="0"/>
                        <a:t>Октобар 2010.</a:t>
                      </a:r>
                      <a:endParaRPr lang="en-GB" dirty="0" smtClean="0"/>
                    </a:p>
                  </a:txBody>
                  <a:tcPr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Стопа </a:t>
                      </a:r>
                    </a:p>
                    <a:p>
                      <a:r>
                        <a:rPr lang="sr-Cyrl-CS" sz="1600" b="0" dirty="0" smtClean="0">
                          <a:latin typeface="+mn-lt"/>
                        </a:rPr>
                        <a:t>запослености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37,9%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35,9%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35,0%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32,6%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33,1%</a:t>
                      </a: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latin typeface="+mn-lt"/>
                        </a:rPr>
                        <a:t>Стопа незапослености</a:t>
                      </a:r>
                      <a:endParaRPr lang="en-GB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0" dirty="0">
                          <a:latin typeface="+mn-lt"/>
                          <a:ea typeface="Calibri"/>
                          <a:cs typeface="Times New Roman"/>
                        </a:rPr>
                        <a:t>7,6%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9,9%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10,0%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>
                          <a:latin typeface="+mn-lt"/>
                          <a:ea typeface="Calibri"/>
                          <a:cs typeface="Times New Roman"/>
                        </a:rPr>
                        <a:t>11,6%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Cyrl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12,2%</a:t>
                      </a:r>
                      <a:endParaRPr kumimoji="0" lang="en-GB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7692">
                <a:tc>
                  <a:txBody>
                    <a:bodyPr/>
                    <a:lstStyle/>
                    <a:p>
                      <a:r>
                        <a:rPr lang="sr-Cyrl-CS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Стопа активности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Calibri"/>
                          <a:cs typeface="Times New Roman"/>
                        </a:rPr>
                        <a:t>41,0%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Calibri"/>
                          <a:cs typeface="Times New Roman"/>
                        </a:rPr>
                        <a:t>39,8%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Calibri"/>
                          <a:cs typeface="Times New Roman"/>
                        </a:rPr>
                        <a:t>38,9%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600" b="0" dirty="0" smtClean="0">
                          <a:latin typeface="+mn-lt"/>
                          <a:ea typeface="Calibri"/>
                          <a:cs typeface="Times New Roman"/>
                        </a:rPr>
                        <a:t>37,7%</a:t>
                      </a:r>
                      <a:endParaRPr lang="en-GB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sr-Latn-C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36,9%</a:t>
                      </a:r>
                      <a:endParaRPr kumimoji="0" lang="en-GB" sz="16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50" y="4929188"/>
            <a:ext cx="2968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1000" dirty="0">
                <a:latin typeface="+mn-lt"/>
              </a:rPr>
              <a:t>Извор: АРС, Републички завод за статистику</a:t>
            </a:r>
            <a:endParaRPr lang="en-GB" sz="1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4180</TotalTime>
  <Words>1561</Words>
  <Application>Microsoft Office PowerPoint</Application>
  <PresentationFormat>On-screen Show (4:3)</PresentationFormat>
  <Paragraphs>526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Садржај</vt:lpstr>
      <vt:lpstr>Индикатори тржишта рада у Србији</vt:lpstr>
      <vt:lpstr>Рањиве групе на тржишту рада</vt:lpstr>
      <vt:lpstr>Теже запошљиво незапослено лице</vt:lpstr>
      <vt:lpstr>Рањиве групе на тржишту рада у Србији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Млади у мерама АПЗ</vt:lpstr>
      <vt:lpstr>Роми у мерама АПЗ </vt:lpstr>
      <vt:lpstr>Роми у мерама АПЗ</vt:lpstr>
      <vt:lpstr>Особе са инвалидитетом у мерама АПЗ </vt:lpstr>
      <vt:lpstr>Slide 19</vt:lpstr>
      <vt:lpstr>Slide 20</vt:lpstr>
      <vt:lpstr>Министарство економије и регионалног развоја – Сектор за запошљавање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Development Operational Programme</dc:title>
  <dc:creator>silvija.gajin</dc:creator>
  <cp:lastModifiedBy>ljiljana.dzuver</cp:lastModifiedBy>
  <cp:revision>349</cp:revision>
  <dcterms:created xsi:type="dcterms:W3CDTF">2009-11-23T14:44:20Z</dcterms:created>
  <dcterms:modified xsi:type="dcterms:W3CDTF">2011-03-28T10:45:50Z</dcterms:modified>
</cp:coreProperties>
</file>