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4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3A266-1677-4F68-9062-C89BC036A119}" type="datetimeFigureOut">
              <a:rPr lang="x-none" smtClean="0"/>
              <a:pPr/>
              <a:t>10/9/2012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C6331-B2E6-400A-AC55-B213FC00F8D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624391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0112-5DAD-4618-BC20-F402ECAAF1E4}" type="datetimeFigureOut">
              <a:rPr lang="x-none" smtClean="0"/>
              <a:pPr/>
              <a:t>10/9/2012</a:t>
            </a:fld>
            <a:endParaRPr lang="x-non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A0F6C-BFA2-40F0-B313-6C332D35857F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0112-5DAD-4618-BC20-F402ECAAF1E4}" type="datetimeFigureOut">
              <a:rPr lang="x-none" smtClean="0"/>
              <a:pPr/>
              <a:t>10/9/2012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0F6C-BFA2-40F0-B313-6C332D35857F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0112-5DAD-4618-BC20-F402ECAAF1E4}" type="datetimeFigureOut">
              <a:rPr lang="x-none" smtClean="0"/>
              <a:pPr/>
              <a:t>10/9/2012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0F6C-BFA2-40F0-B313-6C332D35857F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0112-5DAD-4618-BC20-F402ECAAF1E4}" type="datetimeFigureOut">
              <a:rPr lang="x-none" smtClean="0"/>
              <a:pPr/>
              <a:t>10/9/2012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0F6C-BFA2-40F0-B313-6C332D35857F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0112-5DAD-4618-BC20-F402ECAAF1E4}" type="datetimeFigureOut">
              <a:rPr lang="x-none" smtClean="0"/>
              <a:pPr/>
              <a:t>10/9/2012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0F6C-BFA2-40F0-B313-6C332D35857F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0112-5DAD-4618-BC20-F402ECAAF1E4}" type="datetimeFigureOut">
              <a:rPr lang="x-none" smtClean="0"/>
              <a:pPr/>
              <a:t>10/9/2012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0F6C-BFA2-40F0-B313-6C332D35857F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0112-5DAD-4618-BC20-F402ECAAF1E4}" type="datetimeFigureOut">
              <a:rPr lang="x-none" smtClean="0"/>
              <a:pPr/>
              <a:t>10/9/2012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0F6C-BFA2-40F0-B313-6C332D35857F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0112-5DAD-4618-BC20-F402ECAAF1E4}" type="datetimeFigureOut">
              <a:rPr lang="x-none" smtClean="0"/>
              <a:pPr/>
              <a:t>10/9/2012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0F6C-BFA2-40F0-B313-6C332D35857F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0112-5DAD-4618-BC20-F402ECAAF1E4}" type="datetimeFigureOut">
              <a:rPr lang="x-none" smtClean="0"/>
              <a:pPr/>
              <a:t>10/9/2012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0F6C-BFA2-40F0-B313-6C332D35857F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0112-5DAD-4618-BC20-F402ECAAF1E4}" type="datetimeFigureOut">
              <a:rPr lang="x-none" smtClean="0"/>
              <a:pPr/>
              <a:t>10/9/2012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0F6C-BFA2-40F0-B313-6C332D35857F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0112-5DAD-4618-BC20-F402ECAAF1E4}" type="datetimeFigureOut">
              <a:rPr lang="x-none" smtClean="0"/>
              <a:pPr/>
              <a:t>10/9/2012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0F6C-BFA2-40F0-B313-6C332D35857F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EBF0112-5DAD-4618-BC20-F402ECAAF1E4}" type="datetimeFigureOut">
              <a:rPr lang="x-none" smtClean="0"/>
              <a:pPr/>
              <a:t>10/9/2012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A0F6C-BFA2-40F0-B313-6C332D35857F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76000">
                <a:schemeClr val="bg1">
                  <a:tint val="90000"/>
                  <a:shade val="90000"/>
                  <a:satMod val="200000"/>
                </a:schemeClr>
              </a:gs>
              <a:gs pos="92000">
                <a:schemeClr val="bg1">
                  <a:lumMod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573016"/>
            <a:ext cx="7772400" cy="1470025"/>
          </a:xfrm>
        </p:spPr>
        <p:txBody>
          <a:bodyPr>
            <a:normAutofit/>
          </a:bodyPr>
          <a:lstStyle/>
          <a:p>
            <a:r>
              <a:rPr lang="x-none" sz="3600" i="1" dirty="0" smtClean="0">
                <a:solidFill>
                  <a:srgbClr val="002060"/>
                </a:solidFill>
              </a:rPr>
              <a:t>Локал инфо сервис и </a:t>
            </a:r>
            <a:br>
              <a:rPr lang="x-none" sz="3600" i="1" dirty="0" smtClean="0">
                <a:solidFill>
                  <a:srgbClr val="002060"/>
                </a:solidFill>
              </a:rPr>
            </a:br>
            <a:r>
              <a:rPr lang="x-none" sz="3600" i="1" dirty="0" smtClean="0">
                <a:solidFill>
                  <a:srgbClr val="002060"/>
                </a:solidFill>
              </a:rPr>
              <a:t>Систем обједињене наплате</a:t>
            </a:r>
            <a:endParaRPr lang="x-none" sz="3600" i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00800" cy="792088"/>
          </a:xfrm>
        </p:spPr>
        <p:txBody>
          <a:bodyPr>
            <a:noAutofit/>
          </a:bodyPr>
          <a:lstStyle/>
          <a:p>
            <a:r>
              <a:rPr lang="x-none" sz="5400" b="1" i="1" dirty="0" smtClean="0">
                <a:solidFill>
                  <a:srgbClr val="002060"/>
                </a:solidFill>
              </a:rPr>
              <a:t>ГРАД ЛОЗНИЦА</a:t>
            </a:r>
            <a:endParaRPr lang="x-none" sz="5400" b="1" i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88640"/>
            <a:ext cx="1828800" cy="1828800"/>
          </a:xfrm>
          <a:prstGeom prst="rect">
            <a:avLst/>
          </a:prstGeom>
          <a:effectLst>
            <a:softEdge rad="241300"/>
          </a:effectLst>
        </p:spPr>
      </p:pic>
    </p:spTree>
    <p:extLst>
      <p:ext uri="{BB962C8B-B14F-4D97-AF65-F5344CB8AC3E}">
        <p14:creationId xmlns="" xmlns:p14="http://schemas.microsoft.com/office/powerpoint/2010/main" val="161679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075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x-none" sz="2400" b="1" i="1" dirty="0" smtClean="0">
                <a:solidFill>
                  <a:srgbClr val="002060"/>
                </a:solidFill>
              </a:rPr>
              <a:t>ПРЕПОРУКЕ </a:t>
            </a:r>
            <a:br>
              <a:rPr lang="x-none" sz="2400" b="1" i="1" dirty="0" smtClean="0">
                <a:solidFill>
                  <a:srgbClr val="002060"/>
                </a:solidFill>
              </a:rPr>
            </a:br>
            <a:r>
              <a:rPr lang="x-none" sz="2400" b="1" i="1" dirty="0" smtClean="0">
                <a:solidFill>
                  <a:srgbClr val="002060"/>
                </a:solidFill>
              </a:rPr>
              <a:t>НАЦИОНАЛНОМ И ЛОКАЛНОМ НИВОУ</a:t>
            </a:r>
            <a:endParaRPr lang="x-none" sz="2400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3456384"/>
          </a:xfrm>
        </p:spPr>
        <p:txBody>
          <a:bodyPr>
            <a:normAutofit lnSpcReduction="10000"/>
          </a:bodyPr>
          <a:lstStyle/>
          <a:p>
            <a:r>
              <a:rPr lang="sr-Cyrl-CS" sz="1800" dirty="0" smtClean="0">
                <a:solidFill>
                  <a:schemeClr val="tx1"/>
                </a:solidFill>
                <a:latin typeface="+mn-lt"/>
              </a:rPr>
              <a:t>Реализација нереализованих приоритета из Стратегије развоја е-управе у Републици Србији за период 2009.-2013.</a:t>
            </a:r>
          </a:p>
          <a:p>
            <a:endParaRPr lang="sr-Cyrl-CS" sz="1800" dirty="0" smtClean="0">
              <a:solidFill>
                <a:schemeClr val="tx1"/>
              </a:solidFill>
              <a:latin typeface="+mn-lt"/>
            </a:endParaRPr>
          </a:p>
          <a:p>
            <a:r>
              <a:rPr lang="sr-Cyrl-CS" sz="1800" dirty="0" smtClean="0">
                <a:solidFill>
                  <a:schemeClr val="tx1"/>
                </a:solidFill>
                <a:latin typeface="+mn-lt"/>
              </a:rPr>
              <a:t>Интензивнија јавна кампања о предностима које нуди е-управа, промоција нових услуга и обука локалних ИТ стручњака.</a:t>
            </a:r>
          </a:p>
          <a:p>
            <a:pPr>
              <a:buNone/>
            </a:pPr>
            <a:endParaRPr lang="sr-Cyrl-CS" sz="1800" dirty="0" smtClean="0">
              <a:solidFill>
                <a:schemeClr val="tx1"/>
              </a:solidFill>
              <a:latin typeface="+mn-lt"/>
            </a:endParaRPr>
          </a:p>
          <a:p>
            <a:r>
              <a:rPr lang="sr-Cyrl-CS" sz="1800" dirty="0" smtClean="0">
                <a:solidFill>
                  <a:schemeClr val="tx1"/>
                </a:solidFill>
                <a:latin typeface="+mn-lt"/>
              </a:rPr>
              <a:t>Препоруке другим ЛС:</a:t>
            </a:r>
          </a:p>
          <a:p>
            <a:pPr lvl="1">
              <a:buFont typeface="Wingdings" pitchFamily="2" charset="2"/>
              <a:buChar char="Ø"/>
            </a:pPr>
            <a:r>
              <a:rPr lang="sr-Cyrl-CS" sz="1800" dirty="0" smtClean="0">
                <a:solidFill>
                  <a:schemeClr val="tx1"/>
                </a:solidFill>
                <a:latin typeface="+mn-lt"/>
              </a:rPr>
              <a:t>Развој свести код кадрова о значају увођења е-управе,</a:t>
            </a:r>
          </a:p>
          <a:p>
            <a:pPr lvl="1">
              <a:buFont typeface="Wingdings" pitchFamily="2" charset="2"/>
              <a:buChar char="Ø"/>
            </a:pPr>
            <a:r>
              <a:rPr lang="sr-Cyrl-CS" sz="1800" dirty="0" smtClean="0">
                <a:solidFill>
                  <a:schemeClr val="tx1"/>
                </a:solidFill>
                <a:latin typeface="+mn-lt"/>
              </a:rPr>
              <a:t>Одлуком о организацији градске управе предвидети формирање ИТ одељења, одсека, службе, сектора, радног места и сл.,</a:t>
            </a:r>
          </a:p>
          <a:p>
            <a:pPr lvl="1">
              <a:buFont typeface="Wingdings" pitchFamily="2" charset="2"/>
              <a:buChar char="Ø"/>
            </a:pPr>
            <a:r>
              <a:rPr lang="sr-Cyrl-CS" sz="1800" dirty="0" smtClean="0">
                <a:solidFill>
                  <a:schemeClr val="tx1"/>
                </a:solidFill>
                <a:latin typeface="+mn-lt"/>
              </a:rPr>
              <a:t>Улагање у изградњу и унапређење као</a:t>
            </a:r>
            <a:r>
              <a:rPr lang="sr-Cyrl-CS" sz="18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sr-Cyrl-CS" sz="1800" dirty="0" smtClean="0">
                <a:solidFill>
                  <a:schemeClr val="tx1"/>
                </a:solidFill>
                <a:latin typeface="+mn-lt"/>
              </a:rPr>
              <a:t>и активније коришћење ИКТ-а.     </a:t>
            </a:r>
            <a:endParaRPr lang="x-none" sz="18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x-none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67544" y="6381328"/>
            <a:ext cx="8280920" cy="0"/>
          </a:xfrm>
          <a:prstGeom prst="line">
            <a:avLst/>
          </a:prstGeom>
          <a:ln w="38100"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7544" y="6450387"/>
            <a:ext cx="8280920" cy="338554"/>
          </a:xfrm>
          <a:prstGeom prst="rect">
            <a:avLst/>
          </a:prstGeom>
          <a:gradFill flip="none" rotWithShape="1">
            <a:gsLst>
              <a:gs pos="53000">
                <a:schemeClr val="bg1">
                  <a:lumMod val="85000"/>
                </a:schemeClr>
              </a:gs>
              <a:gs pos="100000">
                <a:schemeClr val="bg1">
                  <a:tint val="90000"/>
                  <a:shade val="90000"/>
                  <a:satMod val="20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x-none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Град Лозница</a:t>
            </a:r>
            <a:r>
              <a:rPr lang="x-none" sz="16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x-none" sz="1400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Карађорђева</a:t>
            </a:r>
            <a:r>
              <a:rPr lang="sr-Cyrl-CS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x-none" sz="1400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 </a:t>
            </a:r>
            <a:r>
              <a:rPr lang="x-none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15300 Лозница</a:t>
            </a:r>
            <a:r>
              <a:rPr lang="x-non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x-non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x-non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www.loznica.rs</a:t>
            </a:r>
            <a:endParaRPr lang="x-none" sz="1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096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720" y="620688"/>
            <a:ext cx="8229600" cy="9361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x-none" sz="2400" b="1" i="1" dirty="0" smtClean="0">
                <a:solidFill>
                  <a:srgbClr val="002060"/>
                </a:solidFill>
              </a:rPr>
              <a:t>ПЛАНОВИ ЗА УНАПРЕЂЕЊЕ ИЛИ ПРОШИРЕЊЕ УСЛУГЕ У НАРЕДНОМ ПЕРИОДУ</a:t>
            </a:r>
            <a:endParaRPr lang="x-none" sz="2400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algn="just"/>
            <a:r>
              <a:rPr lang="x-none" sz="1800" dirty="0" smtClean="0">
                <a:solidFill>
                  <a:schemeClr val="tx1"/>
                </a:solidFill>
                <a:latin typeface="+mn-lt"/>
              </a:rPr>
              <a:t>Локал инфо сервис – подношење захтева и увид </a:t>
            </a:r>
            <a:r>
              <a:rPr lang="x-none" sz="1800" smtClean="0">
                <a:solidFill>
                  <a:schemeClr val="tx1"/>
                </a:solidFill>
                <a:latin typeface="+mn-lt"/>
              </a:rPr>
              <a:t>у стање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x-none" sz="1800" smtClean="0">
                <a:solidFill>
                  <a:schemeClr val="tx1"/>
                </a:solidFill>
                <a:latin typeface="+mn-lt"/>
              </a:rPr>
              <a:t>преко </a:t>
            </a:r>
            <a:r>
              <a:rPr lang="x-none" sz="1800" dirty="0" smtClean="0">
                <a:solidFill>
                  <a:schemeClr val="tx1"/>
                </a:solidFill>
                <a:latin typeface="+mn-lt"/>
              </a:rPr>
              <a:t>интернет презентације </a:t>
            </a:r>
            <a:r>
              <a:rPr lang="x-none" sz="1800" smtClean="0">
                <a:solidFill>
                  <a:schemeClr val="tx1"/>
                </a:solidFill>
                <a:latin typeface="+mn-lt"/>
              </a:rPr>
              <a:t>града.</a:t>
            </a:r>
            <a:endParaRPr lang="sr-Cyrl-CS" sz="1800" dirty="0" smtClean="0">
              <a:solidFill>
                <a:schemeClr val="tx1"/>
              </a:solidFill>
              <a:latin typeface="+mn-lt"/>
            </a:endParaRPr>
          </a:p>
          <a:p>
            <a:pPr marL="0" indent="0" algn="just">
              <a:buNone/>
            </a:pPr>
            <a:endParaRPr lang="x-none" sz="1800" dirty="0" smtClean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sr-Cyrl-CS" sz="1800" dirty="0" smtClean="0">
                <a:solidFill>
                  <a:schemeClr val="tx1"/>
                </a:solidFill>
                <a:latin typeface="+mn-lt"/>
              </a:rPr>
              <a:t>С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тварање шалтер-сале (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one stop shop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) по принципу «све услуге на једном месту за корисника»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,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sr-Cyrl-CS" sz="1800" dirty="0" smtClean="0">
                <a:solidFill>
                  <a:schemeClr val="tx1"/>
                </a:solidFill>
                <a:latin typeface="+mn-lt"/>
              </a:rPr>
              <a:t>и</a:t>
            </a:r>
            <a:r>
              <a:rPr lang="x-none" sz="1800" smtClean="0">
                <a:solidFill>
                  <a:schemeClr val="tx1"/>
                </a:solidFill>
                <a:latin typeface="+mn-lt"/>
              </a:rPr>
              <a:t>зрада нове презентације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sr-Cyrl-CS" sz="1800" dirty="0" smtClean="0">
                <a:solidFill>
                  <a:schemeClr val="tx1"/>
                </a:solidFill>
                <a:latin typeface="+mn-lt"/>
              </a:rPr>
              <a:t>сајта града</a:t>
            </a:r>
            <a:r>
              <a:rPr lang="x-none" sz="1800" smtClean="0">
                <a:solidFill>
                  <a:schemeClr val="tx1"/>
                </a:solidFill>
                <a:latin typeface="+mn-lt"/>
              </a:rPr>
              <a:t>,</a:t>
            </a:r>
            <a:r>
              <a:rPr lang="sr-Cyrl-CS" sz="1800" dirty="0" smtClean="0">
                <a:solidFill>
                  <a:schemeClr val="tx1"/>
                </a:solidFill>
                <a:latin typeface="+mn-lt"/>
              </a:rPr>
              <a:t> израда</a:t>
            </a:r>
            <a:r>
              <a:rPr lang="x-none" sz="180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</a:rPr>
              <a:t>facebook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x-none" sz="1800" dirty="0" smtClean="0">
                <a:solidFill>
                  <a:schemeClr val="tx1"/>
                </a:solidFill>
                <a:latin typeface="+mn-lt"/>
              </a:rPr>
              <a:t>и twitter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x-none" sz="1800" dirty="0" smtClean="0">
                <a:solidFill>
                  <a:schemeClr val="tx1"/>
                </a:solidFill>
                <a:latin typeface="+mn-lt"/>
              </a:rPr>
              <a:t>странице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, android </a:t>
            </a:r>
            <a:r>
              <a:rPr lang="x-none" sz="1800" smtClean="0">
                <a:solidFill>
                  <a:schemeClr val="tx1"/>
                </a:solidFill>
                <a:latin typeface="+mn-lt"/>
              </a:rPr>
              <a:t>апликација...</a:t>
            </a:r>
            <a:endParaRPr lang="sr-Cyrl-CS" sz="1800" dirty="0" smtClean="0">
              <a:solidFill>
                <a:schemeClr val="tx1"/>
              </a:solidFill>
              <a:latin typeface="+mn-lt"/>
            </a:endParaRPr>
          </a:p>
          <a:p>
            <a:pPr algn="just">
              <a:buNone/>
            </a:pPr>
            <a:endParaRPr lang="en-US" sz="1800" dirty="0" smtClean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x-none" sz="1800" dirty="0" smtClean="0">
                <a:solidFill>
                  <a:schemeClr val="tx1"/>
                </a:solidFill>
                <a:latin typeface="+mn-lt"/>
              </a:rPr>
              <a:t>Наставак информисања </a:t>
            </a:r>
            <a:r>
              <a:rPr lang="x-none" sz="1800" smtClean="0">
                <a:solidFill>
                  <a:schemeClr val="tx1"/>
                </a:solidFill>
                <a:latin typeface="+mn-lt"/>
              </a:rPr>
              <a:t>грађана кроз </a:t>
            </a:r>
            <a:r>
              <a:rPr lang="x-none" sz="1800" dirty="0" smtClean="0">
                <a:solidFill>
                  <a:schemeClr val="tx1"/>
                </a:solidFill>
                <a:latin typeface="+mn-lt"/>
              </a:rPr>
              <a:t>средства јавног информисања.</a:t>
            </a:r>
            <a:endParaRPr lang="x-none" sz="18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67544" y="6381328"/>
            <a:ext cx="8280920" cy="0"/>
          </a:xfrm>
          <a:prstGeom prst="line">
            <a:avLst/>
          </a:prstGeom>
          <a:ln w="38100"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7544" y="6450387"/>
            <a:ext cx="8280920" cy="338554"/>
          </a:xfrm>
          <a:prstGeom prst="rect">
            <a:avLst/>
          </a:prstGeom>
          <a:gradFill flip="none" rotWithShape="1">
            <a:gsLst>
              <a:gs pos="53000">
                <a:schemeClr val="bg1">
                  <a:lumMod val="85000"/>
                </a:schemeClr>
              </a:gs>
              <a:gs pos="100000">
                <a:schemeClr val="bg1">
                  <a:tint val="90000"/>
                  <a:shade val="90000"/>
                  <a:satMod val="20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x-none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Град Лозница</a:t>
            </a:r>
            <a:r>
              <a:rPr lang="x-none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x-none" sz="1400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Карађорђева 2, </a:t>
            </a:r>
            <a:r>
              <a:rPr lang="x-none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15300 Лозница</a:t>
            </a:r>
            <a:r>
              <a:rPr lang="x-non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x-non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x-non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www.loznica.rs</a:t>
            </a:r>
            <a:endParaRPr lang="x-none" sz="1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885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/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76000">
                <a:schemeClr val="bg1">
                  <a:tint val="90000"/>
                  <a:shade val="90000"/>
                  <a:satMod val="200000"/>
                </a:schemeClr>
              </a:gs>
              <a:gs pos="92000">
                <a:schemeClr val="bg1">
                  <a:lumMod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20" y="1052736"/>
            <a:ext cx="1828800" cy="1828800"/>
          </a:xfrm>
          <a:gradFill>
            <a:gsLst>
              <a:gs pos="50000">
                <a:schemeClr val="bg1">
                  <a:tint val="80000"/>
                  <a:satMod val="250000"/>
                </a:schemeClr>
              </a:gs>
              <a:gs pos="76000">
                <a:schemeClr val="bg1">
                  <a:tint val="90000"/>
                  <a:shade val="90000"/>
                  <a:satMod val="200000"/>
                </a:schemeClr>
              </a:gs>
              <a:gs pos="92000">
                <a:schemeClr val="bg1">
                  <a:tint val="90000"/>
                  <a:shade val="70000"/>
                  <a:satMod val="25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241300"/>
          </a:effectLst>
        </p:spPr>
      </p:pic>
      <p:sp>
        <p:nvSpPr>
          <p:cNvPr id="5" name="TextBox 4"/>
          <p:cNvSpPr txBox="1"/>
          <p:nvPr/>
        </p:nvSpPr>
        <p:spPr>
          <a:xfrm>
            <a:off x="2627784" y="1124744"/>
            <a:ext cx="51845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 smtClean="0">
                <a:solidFill>
                  <a:srgbClr val="002060"/>
                </a:solidFill>
              </a:rPr>
              <a:t>ГРАД ЛОЗНИЦА</a:t>
            </a:r>
          </a:p>
          <a:p>
            <a:endParaRPr lang="x-none" dirty="0"/>
          </a:p>
          <a:p>
            <a:r>
              <a:rPr lang="x-none" dirty="0" smtClean="0"/>
              <a:t>ул. </a:t>
            </a:r>
            <a:r>
              <a:rPr lang="x-none" smtClean="0"/>
              <a:t>Карађорђева 2</a:t>
            </a:r>
            <a:endParaRPr lang="x-none" dirty="0" smtClean="0"/>
          </a:p>
          <a:p>
            <a:r>
              <a:rPr lang="x-none" dirty="0" smtClean="0"/>
              <a:t>15300 Лозница</a:t>
            </a:r>
          </a:p>
          <a:p>
            <a:r>
              <a:rPr lang="x-none" dirty="0" smtClean="0"/>
              <a:t>015/879-200</a:t>
            </a:r>
            <a:r>
              <a:rPr lang="en-US" dirty="0" smtClean="0"/>
              <a:t/>
            </a:r>
            <a:br>
              <a:rPr lang="en-US" dirty="0" smtClean="0"/>
            </a:br>
            <a:endParaRPr lang="x-none" dirty="0" smtClean="0"/>
          </a:p>
          <a:p>
            <a:r>
              <a:rPr lang="en-US" b="1" i="1" dirty="0" smtClean="0"/>
              <a:t>office@loznica.rs</a:t>
            </a:r>
            <a:endParaRPr lang="en-US" b="1" i="1" dirty="0"/>
          </a:p>
          <a:p>
            <a:r>
              <a:rPr lang="en-US" b="1" i="1" dirty="0" smtClean="0"/>
              <a:t>www.loznica.rs</a:t>
            </a:r>
          </a:p>
        </p:txBody>
      </p:sp>
    </p:spTree>
    <p:extLst>
      <p:ext uri="{BB962C8B-B14F-4D97-AF65-F5344CB8AC3E}">
        <p14:creationId xmlns="" xmlns:p14="http://schemas.microsoft.com/office/powerpoint/2010/main" val="174306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6732" y="1357298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sr-Cyrl-CS" b="1" dirty="0" smtClean="0"/>
              <a:t>Број становника: </a:t>
            </a:r>
            <a:r>
              <a:rPr lang="sr-Latn-CS" dirty="0" smtClean="0"/>
              <a:t>78</a:t>
            </a:r>
            <a:r>
              <a:rPr lang="en-US" dirty="0" smtClean="0"/>
              <a:t>.7</a:t>
            </a:r>
            <a:r>
              <a:rPr lang="sr-Latn-CS" dirty="0" smtClean="0"/>
              <a:t>88</a:t>
            </a:r>
            <a:r>
              <a:rPr lang="en-US" dirty="0" smtClean="0"/>
              <a:t> </a:t>
            </a:r>
            <a:r>
              <a:rPr lang="sr-Cyrl-CS" dirty="0" smtClean="0"/>
              <a:t>(п</a:t>
            </a:r>
            <a:r>
              <a:rPr lang="x-none" smtClean="0"/>
              <a:t>рема</a:t>
            </a:r>
            <a:r>
              <a:rPr lang="sr-Cyrl-CS" dirty="0" smtClean="0"/>
              <a:t> првим подацима </a:t>
            </a:r>
            <a:r>
              <a:rPr lang="x-none" smtClean="0"/>
              <a:t>Попис</a:t>
            </a:r>
            <a:r>
              <a:rPr lang="sr-Cyrl-CS" dirty="0" smtClean="0"/>
              <a:t>а</a:t>
            </a:r>
            <a:r>
              <a:rPr lang="x-none" smtClean="0"/>
              <a:t> </a:t>
            </a:r>
            <a:r>
              <a:rPr lang="x-none" dirty="0" smtClean="0"/>
              <a:t>становништва из 2011. </a:t>
            </a:r>
            <a:r>
              <a:rPr lang="x-none" smtClean="0"/>
              <a:t>године).</a:t>
            </a:r>
            <a:r>
              <a:rPr lang="sr-Cyrl-CS" dirty="0" smtClean="0"/>
              <a:t> Извор: РЗС</a:t>
            </a:r>
            <a:endParaRPr lang="x-none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x-none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sr-Cyrl-CS" b="1" dirty="0" smtClean="0"/>
              <a:t>Услуге е-управе: </a:t>
            </a:r>
            <a:r>
              <a:rPr lang="sr-Cyrl-CS" dirty="0" smtClean="0"/>
              <a:t>и</a:t>
            </a:r>
            <a:r>
              <a:rPr lang="x-none" smtClean="0"/>
              <a:t>здавање докумената </a:t>
            </a:r>
            <a:r>
              <a:rPr lang="x-none" dirty="0" smtClean="0"/>
              <a:t>(24 услуге), Локал инфо сервис (ЛИС), Систем </a:t>
            </a:r>
            <a:r>
              <a:rPr lang="x-none" smtClean="0"/>
              <a:t>обједињене наплате</a:t>
            </a:r>
            <a:r>
              <a:rPr lang="x-none" dirty="0" smtClean="0"/>
              <a:t> (СОН)</a:t>
            </a:r>
            <a:r>
              <a:rPr lang="x-none" smtClean="0"/>
              <a:t>.</a:t>
            </a:r>
            <a:endParaRPr lang="sr-Cyrl-CS" dirty="0" smtClean="0"/>
          </a:p>
          <a:p>
            <a:pPr marL="285750" indent="-285750" algn="just"/>
            <a:endParaRPr lang="x-none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x-none" b="1" smtClean="0"/>
              <a:t>Иницијатива</a:t>
            </a:r>
            <a:r>
              <a:rPr lang="sr-Cyrl-CS" b="1" dirty="0" smtClean="0"/>
              <a:t>: </a:t>
            </a:r>
            <a:r>
              <a:rPr lang="x-none" smtClean="0"/>
              <a:t>ЛС</a:t>
            </a:r>
            <a:r>
              <a:rPr lang="x-none" dirty="0" smtClean="0"/>
              <a:t> </a:t>
            </a:r>
            <a:r>
              <a:rPr lang="x-none" smtClean="0"/>
              <a:t>и Министарств</a:t>
            </a:r>
            <a:r>
              <a:rPr lang="sr-Cyrl-CS" dirty="0" smtClean="0"/>
              <a:t>о</a:t>
            </a:r>
            <a:r>
              <a:rPr lang="x-none" smtClean="0"/>
              <a:t> </a:t>
            </a:r>
            <a:r>
              <a:rPr lang="x-none" dirty="0" smtClean="0"/>
              <a:t>за телекомуникације и информационо </a:t>
            </a:r>
            <a:r>
              <a:rPr lang="x-none" smtClean="0"/>
              <a:t>друштво.</a:t>
            </a:r>
            <a:endParaRPr lang="sr-Cyrl-CS" dirty="0" smtClean="0"/>
          </a:p>
          <a:p>
            <a:pPr marL="285750" indent="-285750" algn="just"/>
            <a:endParaRPr lang="x-none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sr-Cyrl-CS" b="1" dirty="0" smtClean="0"/>
              <a:t>Промоција:</a:t>
            </a:r>
            <a:r>
              <a:rPr lang="sr-Cyrl-CS" dirty="0" smtClean="0"/>
              <a:t>  </a:t>
            </a:r>
            <a:r>
              <a:rPr lang="x-none" smtClean="0"/>
              <a:t>преко </a:t>
            </a:r>
            <a:r>
              <a:rPr lang="x-none" dirty="0" smtClean="0"/>
              <a:t>штампаних и </a:t>
            </a:r>
            <a:r>
              <a:rPr lang="x-none" smtClean="0"/>
              <a:t>електронских медија</a:t>
            </a:r>
            <a:r>
              <a:rPr lang="x-none" dirty="0" smtClean="0"/>
              <a:t>.</a:t>
            </a:r>
            <a:endParaRPr lang="sr-Cyrl-CS" dirty="0" smtClean="0"/>
          </a:p>
          <a:p>
            <a:pPr marL="285750" indent="-285750" algn="just"/>
            <a:endParaRPr lang="x-none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x-none" b="1" dirty="0" smtClean="0"/>
              <a:t>Услуге е-Управе </a:t>
            </a:r>
            <a:r>
              <a:rPr lang="x-none" b="1" smtClean="0"/>
              <a:t>пружају се</a:t>
            </a:r>
            <a:r>
              <a:rPr lang="sr-Cyrl-CS" b="1" dirty="0" smtClean="0"/>
              <a:t> од</a:t>
            </a:r>
            <a:r>
              <a:rPr lang="x-none" b="1" smtClean="0"/>
              <a:t>:</a:t>
            </a:r>
            <a:r>
              <a:rPr lang="x-none" smtClean="0"/>
              <a:t> </a:t>
            </a:r>
            <a:endParaRPr lang="sr-Cyrl-CS" dirty="0" smtClean="0"/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ru-RU" dirty="0" smtClean="0"/>
              <a:t>2008</a:t>
            </a:r>
            <a:r>
              <a:rPr lang="ru-RU" dirty="0"/>
              <a:t>. године - служба обједињене наплате комуналних услуга</a:t>
            </a:r>
            <a:r>
              <a:rPr lang="ru-RU" dirty="0" smtClean="0"/>
              <a:t>,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ru-RU" dirty="0" smtClean="0"/>
              <a:t>јуна </a:t>
            </a:r>
            <a:r>
              <a:rPr lang="ru-RU" dirty="0"/>
              <a:t>2010. године - портал е-Управа, 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sr-Cyrl-CS" dirty="0" smtClean="0"/>
              <a:t>јануара 2012.</a:t>
            </a:r>
            <a:r>
              <a:rPr lang="x-none" smtClean="0"/>
              <a:t> </a:t>
            </a:r>
            <a:r>
              <a:rPr lang="sr-Cyrl-CS" dirty="0" smtClean="0"/>
              <a:t>- </a:t>
            </a:r>
            <a:r>
              <a:rPr lang="x-none" smtClean="0"/>
              <a:t>Локал инфо сервис.</a:t>
            </a:r>
            <a:endParaRPr lang="sr-Cyrl-CS" dirty="0" smtClean="0"/>
          </a:p>
          <a:p>
            <a:pPr marL="742950" lvl="1" indent="-285750" algn="just"/>
            <a:endParaRPr lang="x-none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x-none" dirty="0" smtClean="0"/>
              <a:t>Одржаване обуке запослених као припрема за реализацију услуга.</a:t>
            </a:r>
          </a:p>
          <a:p>
            <a:pPr marL="285750" indent="-285750"/>
            <a:endParaRPr lang="x-none" dirty="0"/>
          </a:p>
        </p:txBody>
      </p:sp>
      <p:sp>
        <p:nvSpPr>
          <p:cNvPr id="8" name="TextBox 7"/>
          <p:cNvSpPr txBox="1"/>
          <p:nvPr/>
        </p:nvSpPr>
        <p:spPr>
          <a:xfrm>
            <a:off x="373102" y="62068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400" b="1" i="1" dirty="0" smtClean="0">
                <a:solidFill>
                  <a:srgbClr val="002060"/>
                </a:solidFill>
              </a:rPr>
              <a:t>ОПШТИ ПОДАЦИ Е-УПРАВЕ</a:t>
            </a:r>
            <a:endParaRPr lang="x-none" sz="2400" b="1" i="1" dirty="0">
              <a:solidFill>
                <a:srgbClr val="00206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67544" y="6381328"/>
            <a:ext cx="8280920" cy="0"/>
          </a:xfrm>
          <a:prstGeom prst="line">
            <a:avLst/>
          </a:prstGeom>
          <a:ln w="38100"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7544" y="6450387"/>
            <a:ext cx="8280920" cy="338554"/>
          </a:xfrm>
          <a:prstGeom prst="rect">
            <a:avLst/>
          </a:prstGeom>
          <a:gradFill flip="none" rotWithShape="1">
            <a:gsLst>
              <a:gs pos="53000">
                <a:schemeClr val="bg1">
                  <a:lumMod val="85000"/>
                </a:schemeClr>
              </a:gs>
              <a:gs pos="100000">
                <a:schemeClr val="bg1">
                  <a:tint val="90000"/>
                  <a:shade val="90000"/>
                  <a:satMod val="20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x-none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Град Лозница</a:t>
            </a:r>
            <a:r>
              <a:rPr lang="x-none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x-none" sz="1400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Карађорђева 2, </a:t>
            </a:r>
            <a:r>
              <a:rPr lang="x-none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15300 Лозница</a:t>
            </a:r>
            <a:r>
              <a:rPr lang="x-non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x-non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x-non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www.loznica.rs</a:t>
            </a:r>
            <a:endParaRPr lang="x-none" sz="1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464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332656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x-none" sz="2400" b="1" i="1" dirty="0" smtClean="0">
                <a:solidFill>
                  <a:srgbClr val="002060"/>
                </a:solidFill>
              </a:rPr>
              <a:t>ОБИМ И ДОСТУПНОСТ КОРИШЋЕЊА </a:t>
            </a:r>
            <a:br>
              <a:rPr lang="x-none" sz="2400" b="1" i="1" dirty="0" smtClean="0">
                <a:solidFill>
                  <a:srgbClr val="002060"/>
                </a:solidFill>
              </a:rPr>
            </a:br>
            <a:r>
              <a:rPr lang="x-none" sz="2400" b="1" i="1" dirty="0" smtClean="0">
                <a:solidFill>
                  <a:srgbClr val="002060"/>
                </a:solidFill>
              </a:rPr>
              <a:t>УСЛУГА Е-УПРАВ</a:t>
            </a:r>
            <a:r>
              <a:rPr lang="x-none" sz="2400" dirty="0" smtClean="0">
                <a:solidFill>
                  <a:srgbClr val="002060"/>
                </a:solidFill>
              </a:rPr>
              <a:t>Е</a:t>
            </a:r>
            <a:endParaRPr lang="x-none" sz="2400" dirty="0">
              <a:solidFill>
                <a:srgbClr val="00206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67544" y="6381328"/>
            <a:ext cx="8280920" cy="0"/>
          </a:xfrm>
          <a:prstGeom prst="line">
            <a:avLst/>
          </a:prstGeom>
          <a:ln w="38100"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7544" y="6450387"/>
            <a:ext cx="8280920" cy="338554"/>
          </a:xfrm>
          <a:prstGeom prst="rect">
            <a:avLst/>
          </a:prstGeom>
          <a:gradFill flip="none" rotWithShape="1">
            <a:gsLst>
              <a:gs pos="53000">
                <a:schemeClr val="bg1">
                  <a:lumMod val="85000"/>
                </a:schemeClr>
              </a:gs>
              <a:gs pos="100000">
                <a:schemeClr val="bg1">
                  <a:tint val="90000"/>
                  <a:shade val="90000"/>
                  <a:satMod val="20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x-none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Град Лозница</a:t>
            </a:r>
            <a:r>
              <a:rPr lang="x-none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x-none" sz="1400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Карађорђева 2, </a:t>
            </a:r>
            <a:r>
              <a:rPr lang="x-none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15300 Лозница</a:t>
            </a:r>
            <a:r>
              <a:rPr lang="x-non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x-non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x-non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www.loznica.rs</a:t>
            </a:r>
            <a:endParaRPr lang="x-none" sz="1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214554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sr-Cyrl-CS" b="1" dirty="0" smtClean="0"/>
              <a:t>Обим коришћења услуга: </a:t>
            </a:r>
            <a:endParaRPr lang="sr-Cyrl-CS" dirty="0" smtClean="0"/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sr-Cyrl-CS" dirty="0" smtClean="0"/>
              <a:t>358 </a:t>
            </a:r>
            <a:r>
              <a:rPr lang="sr-Cyrl-CS" dirty="0"/>
              <a:t>захтева </a:t>
            </a:r>
            <a:r>
              <a:rPr lang="sr-Cyrl-CS" dirty="0" smtClean="0"/>
              <a:t>преко портала е – Управа, 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sr-Cyrl-CS" dirty="0" smtClean="0"/>
              <a:t>260 преко </a:t>
            </a:r>
            <a:r>
              <a:rPr lang="sr-Cyrl-CS" dirty="0"/>
              <a:t>Локал Инфо </a:t>
            </a:r>
            <a:r>
              <a:rPr lang="sr-Cyrl-CS" dirty="0" smtClean="0"/>
              <a:t>Сервиса,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sr-Cyrl-CS" dirty="0" smtClean="0"/>
              <a:t>20 - 100 % повећан проценат наплате преко СОН.</a:t>
            </a:r>
          </a:p>
          <a:p>
            <a:pPr marL="742950" lvl="1" indent="-285750" algn="just"/>
            <a:endParaRPr lang="sr-Cyrl-C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sr-Cyrl-CS" dirty="0" smtClean="0"/>
              <a:t>Услуге е-управе нису прилагођење особама са инвалидитетом.</a:t>
            </a:r>
          </a:p>
          <a:p>
            <a:pPr marL="285750" indent="-285750" algn="just"/>
            <a:endParaRPr lang="sr-Cyrl-C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sr-Cyrl-CS" dirty="0" smtClean="0"/>
              <a:t>Услуге е-управе нису доступне на језицима националних мањина.</a:t>
            </a:r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34668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2852"/>
            <a:ext cx="8229600" cy="500066"/>
          </a:xfrm>
        </p:spPr>
        <p:txBody>
          <a:bodyPr/>
          <a:lstStyle/>
          <a:p>
            <a:r>
              <a:rPr lang="x-none" sz="2400" b="1" i="1" dirty="0" smtClean="0">
                <a:solidFill>
                  <a:srgbClr val="002060"/>
                </a:solidFill>
              </a:rPr>
              <a:t>ЛОКАЛ ИНФО СЕРВИС (ЛИС)</a:t>
            </a:r>
            <a:endParaRPr lang="x-none" sz="2400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86478"/>
          </a:xfrm>
        </p:spPr>
        <p:txBody>
          <a:bodyPr>
            <a:noAutofit/>
          </a:bodyPr>
          <a:lstStyle/>
          <a:p>
            <a:pPr algn="just"/>
            <a:r>
              <a:rPr lang="sr-Cyrl-CS" sz="1500" b="1" dirty="0" smtClean="0">
                <a:solidFill>
                  <a:schemeClr val="tx1"/>
                </a:solidFill>
                <a:latin typeface="+mn-lt"/>
              </a:rPr>
              <a:t>Софтверско </a:t>
            </a:r>
            <a:r>
              <a:rPr lang="sr-Cyrl-CS" sz="1500" b="1" dirty="0">
                <a:solidFill>
                  <a:schemeClr val="tx1"/>
                </a:solidFill>
                <a:latin typeface="+mn-lt"/>
              </a:rPr>
              <a:t>решење </a:t>
            </a:r>
            <a:r>
              <a:rPr lang="sr-Cyrl-CS" sz="1500" b="1" dirty="0" smtClean="0">
                <a:solidFill>
                  <a:schemeClr val="tx1"/>
                </a:solidFill>
                <a:latin typeface="+mn-lt"/>
              </a:rPr>
              <a:t>електронске </a:t>
            </a:r>
            <a:r>
              <a:rPr lang="sr-Cyrl-CS" sz="1500" b="1" dirty="0">
                <a:solidFill>
                  <a:schemeClr val="tx1"/>
                </a:solidFill>
                <a:latin typeface="+mn-lt"/>
              </a:rPr>
              <a:t>управе </a:t>
            </a:r>
            <a:r>
              <a:rPr lang="sr-Cyrl-CS" sz="1500" dirty="0">
                <a:solidFill>
                  <a:schemeClr val="tx1"/>
                </a:solidFill>
                <a:latin typeface="+mn-lt"/>
              </a:rPr>
              <a:t>(Е-управа) за обједињавање рада локалних самоуправа и комуналних предузећа у циљу решавања комуналних и свих других проблема између локалних самоуправа, комуналних предузећа и грађана. </a:t>
            </a:r>
            <a:endParaRPr lang="sr-Cyrl-CS" sz="1500" dirty="0" smtClean="0">
              <a:solidFill>
                <a:schemeClr val="tx1"/>
              </a:solidFill>
              <a:latin typeface="+mn-lt"/>
            </a:endParaRPr>
          </a:p>
          <a:p>
            <a:pPr algn="just">
              <a:buNone/>
            </a:pPr>
            <a:endParaRPr lang="sr-Cyrl-CS" sz="1500" dirty="0" smtClean="0">
              <a:solidFill>
                <a:schemeClr val="tx1"/>
              </a:solidFill>
              <a:latin typeface="+mn-lt"/>
            </a:endParaRPr>
          </a:p>
          <a:p>
            <a:pPr marL="355600" indent="-355600" algn="just"/>
            <a:r>
              <a:rPr lang="sr-Cyrl-CS" sz="1500" b="1" dirty="0" smtClean="0">
                <a:solidFill>
                  <a:schemeClr val="tx1"/>
                </a:solidFill>
                <a:latin typeface="+mn-lt"/>
              </a:rPr>
              <a:t>Разлози </a:t>
            </a:r>
            <a:r>
              <a:rPr lang="sr-Cyrl-CS" sz="1500" b="1" dirty="0">
                <a:solidFill>
                  <a:schemeClr val="tx1"/>
                </a:solidFill>
                <a:latin typeface="+mn-lt"/>
              </a:rPr>
              <a:t>за увођење ове услуге:</a:t>
            </a:r>
            <a:r>
              <a:rPr lang="sr-Cyrl-CS" sz="1500" dirty="0">
                <a:solidFill>
                  <a:schemeClr val="tx1"/>
                </a:solidFill>
                <a:latin typeface="+mn-lt"/>
              </a:rPr>
              <a:t> </a:t>
            </a:r>
            <a:endParaRPr lang="sr-Cyrl-CS" sz="1500" dirty="0" smtClean="0">
              <a:solidFill>
                <a:schemeClr val="tx1"/>
              </a:solidFill>
              <a:latin typeface="+mn-lt"/>
            </a:endParaRPr>
          </a:p>
          <a:p>
            <a:pPr marL="755650" lvl="1" indent="-355600" algn="just">
              <a:buFont typeface="Wingdings" pitchFamily="2" charset="2"/>
              <a:buChar char="Ø"/>
            </a:pPr>
            <a:r>
              <a:rPr lang="sr-Cyrl-CS" sz="1500" dirty="0" smtClean="0">
                <a:solidFill>
                  <a:schemeClr val="tx1"/>
                </a:solidFill>
                <a:latin typeface="+mn-lt"/>
              </a:rPr>
              <a:t>жеља </a:t>
            </a:r>
            <a:r>
              <a:rPr lang="sr-Cyrl-CS" sz="1500" dirty="0">
                <a:solidFill>
                  <a:schemeClr val="tx1"/>
                </a:solidFill>
                <a:latin typeface="+mn-lt"/>
              </a:rPr>
              <a:t>градске власти да стварањем повољног пословног амбијента постане приступачнија својим грађанима и привредницима, </a:t>
            </a:r>
            <a:endParaRPr lang="sr-Cyrl-CS" sz="1500" dirty="0" smtClean="0">
              <a:solidFill>
                <a:schemeClr val="tx1"/>
              </a:solidFill>
              <a:latin typeface="+mn-lt"/>
            </a:endParaRPr>
          </a:p>
          <a:p>
            <a:pPr marL="755650" lvl="1" indent="-355600" algn="just">
              <a:buFont typeface="Wingdings" pitchFamily="2" charset="2"/>
              <a:buChar char="Ø"/>
            </a:pPr>
            <a:r>
              <a:rPr lang="sr-Cyrl-CS" sz="1500" dirty="0" smtClean="0">
                <a:solidFill>
                  <a:schemeClr val="tx1"/>
                </a:solidFill>
                <a:latin typeface="+mn-lt"/>
              </a:rPr>
              <a:t>контрола </a:t>
            </a:r>
            <a:r>
              <a:rPr lang="sr-Cyrl-CS" sz="1500" dirty="0">
                <a:solidFill>
                  <a:schemeClr val="tx1"/>
                </a:solidFill>
                <a:latin typeface="+mn-lt"/>
              </a:rPr>
              <a:t>рада ЈП-а и градских </a:t>
            </a:r>
            <a:r>
              <a:rPr lang="sr-Cyrl-CS" sz="1500" dirty="0" smtClean="0">
                <a:solidFill>
                  <a:schemeClr val="tx1"/>
                </a:solidFill>
                <a:latin typeface="+mn-lt"/>
              </a:rPr>
              <a:t>служби, </a:t>
            </a:r>
          </a:p>
          <a:p>
            <a:pPr marL="755650" lvl="1" indent="-355600" algn="just">
              <a:buFont typeface="Wingdings" pitchFamily="2" charset="2"/>
              <a:buChar char="Ø"/>
            </a:pPr>
            <a:r>
              <a:rPr lang="sr-Cyrl-CS" sz="1500" dirty="0" smtClean="0">
                <a:solidFill>
                  <a:schemeClr val="tx1"/>
                </a:solidFill>
                <a:latin typeface="+mn-lt"/>
              </a:rPr>
              <a:t>једноставније сагледавање проблема на локалу што омогућава лакше планирање и управљање буџетом и уштеде.</a:t>
            </a:r>
          </a:p>
          <a:p>
            <a:pPr marL="755650" lvl="1" indent="-355600" algn="just">
              <a:buNone/>
            </a:pPr>
            <a:endParaRPr lang="sr-Cyrl-CS" sz="1500" dirty="0" smtClean="0">
              <a:solidFill>
                <a:schemeClr val="tx1"/>
              </a:solidFill>
              <a:latin typeface="+mn-lt"/>
            </a:endParaRPr>
          </a:p>
          <a:p>
            <a:pPr marL="355600" indent="-355600" algn="just"/>
            <a:r>
              <a:rPr lang="sr-Cyrl-CS" sz="1500" b="1" dirty="0" smtClean="0">
                <a:solidFill>
                  <a:schemeClr val="tx1"/>
                </a:solidFill>
                <a:latin typeface="+mn-lt"/>
              </a:rPr>
              <a:t>Иницијатива:</a:t>
            </a:r>
            <a:r>
              <a:rPr lang="sr-Cyrl-CS" sz="1500" dirty="0" smtClean="0">
                <a:solidFill>
                  <a:schemeClr val="tx1"/>
                </a:solidFill>
                <a:latin typeface="+mn-lt"/>
              </a:rPr>
              <a:t> ЛС, а реализовано уз помоћ Министарства за телекомуникације и информационо друштво</a:t>
            </a:r>
          </a:p>
          <a:p>
            <a:pPr marL="355600" indent="-355600" algn="just">
              <a:buNone/>
            </a:pPr>
            <a:endParaRPr lang="sr-Cyrl-CS" sz="1500" dirty="0" smtClean="0">
              <a:solidFill>
                <a:schemeClr val="tx1"/>
              </a:solidFill>
              <a:latin typeface="+mn-lt"/>
            </a:endParaRPr>
          </a:p>
          <a:p>
            <a:pPr marL="355600" indent="-355600" algn="just"/>
            <a:r>
              <a:rPr lang="x-none" sz="1500" b="1" smtClean="0">
                <a:solidFill>
                  <a:schemeClr val="tx1"/>
                </a:solidFill>
                <a:latin typeface="+mn-lt"/>
              </a:rPr>
              <a:t>Услуга </a:t>
            </a:r>
            <a:r>
              <a:rPr lang="x-none" sz="1500" b="1" dirty="0" smtClean="0">
                <a:solidFill>
                  <a:schemeClr val="tx1"/>
                </a:solidFill>
                <a:latin typeface="+mn-lt"/>
              </a:rPr>
              <a:t>се може </a:t>
            </a:r>
            <a:r>
              <a:rPr lang="x-none" sz="1500" b="1" smtClean="0">
                <a:solidFill>
                  <a:schemeClr val="tx1"/>
                </a:solidFill>
                <a:latin typeface="+mn-lt"/>
              </a:rPr>
              <a:t>сматрати иновативном</a:t>
            </a:r>
            <a:r>
              <a:rPr lang="sr-Cyrl-CS" sz="15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x-none" sz="1500" b="1" smtClean="0">
                <a:solidFill>
                  <a:schemeClr val="tx1"/>
                </a:solidFill>
                <a:latin typeface="+mn-lt"/>
              </a:rPr>
              <a:t>на локалу</a:t>
            </a:r>
            <a:r>
              <a:rPr lang="sr-Cyrl-CS" sz="1500" b="1" dirty="0" smtClean="0">
                <a:solidFill>
                  <a:schemeClr val="tx1"/>
                </a:solidFill>
                <a:latin typeface="+mn-lt"/>
              </a:rPr>
              <a:t>,</a:t>
            </a:r>
            <a:r>
              <a:rPr lang="x-none" sz="1500" b="1" smtClean="0">
                <a:solidFill>
                  <a:schemeClr val="tx1"/>
                </a:solidFill>
                <a:latin typeface="+mn-lt"/>
              </a:rPr>
              <a:t> у погледу</a:t>
            </a:r>
            <a:r>
              <a:rPr lang="sr-Cyrl-CS" sz="1500" b="1" dirty="0" smtClean="0">
                <a:solidFill>
                  <a:schemeClr val="tx1"/>
                </a:solidFill>
                <a:latin typeface="+mn-lt"/>
              </a:rPr>
              <a:t>:</a:t>
            </a:r>
          </a:p>
          <a:p>
            <a:pPr marL="755650" lvl="1" indent="-355600" algn="just">
              <a:buFont typeface="Wingdings" pitchFamily="2" charset="2"/>
              <a:buChar char="Ø"/>
            </a:pPr>
            <a:r>
              <a:rPr lang="x-none" sz="150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x-none" sz="1500" dirty="0" smtClean="0">
                <a:solidFill>
                  <a:schemeClr val="tx1"/>
                </a:solidFill>
                <a:latin typeface="+mn-lt"/>
              </a:rPr>
              <a:t>једноставности и доступности грађанима</a:t>
            </a:r>
            <a:r>
              <a:rPr lang="x-none" sz="1500" smtClean="0">
                <a:solidFill>
                  <a:schemeClr val="tx1"/>
                </a:solidFill>
                <a:latin typeface="+mn-lt"/>
              </a:rPr>
              <a:t>, </a:t>
            </a:r>
            <a:endParaRPr lang="sr-Cyrl-CS" sz="1500" dirty="0" smtClean="0">
              <a:solidFill>
                <a:schemeClr val="tx1"/>
              </a:solidFill>
              <a:latin typeface="+mn-lt"/>
            </a:endParaRPr>
          </a:p>
          <a:p>
            <a:pPr marL="755650" lvl="1" indent="-355600" algn="just">
              <a:buFont typeface="Wingdings" pitchFamily="2" charset="2"/>
              <a:buChar char="Ø"/>
            </a:pPr>
            <a:r>
              <a:rPr lang="x-none" sz="1500" smtClean="0">
                <a:solidFill>
                  <a:schemeClr val="tx1"/>
                </a:solidFill>
                <a:latin typeface="+mn-lt"/>
              </a:rPr>
              <a:t>тачно </a:t>
            </a:r>
            <a:r>
              <a:rPr lang="x-none" sz="1500" dirty="0" smtClean="0">
                <a:solidFill>
                  <a:schemeClr val="tx1"/>
                </a:solidFill>
                <a:latin typeface="+mn-lt"/>
              </a:rPr>
              <a:t>дефинисаним роковима за одговор тј. решавање</a:t>
            </a:r>
            <a:r>
              <a:rPr lang="x-none" sz="1500" smtClean="0">
                <a:solidFill>
                  <a:schemeClr val="tx1"/>
                </a:solidFill>
                <a:latin typeface="+mn-lt"/>
              </a:rPr>
              <a:t>, </a:t>
            </a:r>
            <a:endParaRPr lang="sr-Cyrl-CS" sz="1500" dirty="0" smtClean="0">
              <a:solidFill>
                <a:schemeClr val="tx1"/>
              </a:solidFill>
              <a:latin typeface="+mn-lt"/>
            </a:endParaRPr>
          </a:p>
          <a:p>
            <a:pPr marL="755650" lvl="1" indent="-355600" algn="just">
              <a:buFont typeface="Wingdings" pitchFamily="2" charset="2"/>
              <a:buChar char="Ø"/>
            </a:pPr>
            <a:r>
              <a:rPr lang="x-none" sz="1500" smtClean="0">
                <a:solidFill>
                  <a:schemeClr val="tx1"/>
                </a:solidFill>
                <a:latin typeface="+mn-lt"/>
              </a:rPr>
              <a:t>повећању </a:t>
            </a:r>
            <a:r>
              <a:rPr lang="x-none" sz="1500" dirty="0" smtClean="0">
                <a:solidFill>
                  <a:schemeClr val="tx1"/>
                </a:solidFill>
                <a:latin typeface="+mn-lt"/>
              </a:rPr>
              <a:t>одговорности ЛС, јавних предузећа и установа и </a:t>
            </a:r>
            <a:r>
              <a:rPr lang="x-none" sz="1500" smtClean="0">
                <a:solidFill>
                  <a:schemeClr val="tx1"/>
                </a:solidFill>
                <a:latin typeface="+mn-lt"/>
              </a:rPr>
              <a:t>др.</a:t>
            </a:r>
            <a:endParaRPr lang="sr-Cyrl-CS" sz="1500" dirty="0" smtClean="0">
              <a:solidFill>
                <a:schemeClr val="tx1"/>
              </a:solidFill>
              <a:latin typeface="+mn-lt"/>
            </a:endParaRPr>
          </a:p>
          <a:p>
            <a:pPr marL="755650" lvl="1" indent="-355600" algn="just">
              <a:buNone/>
            </a:pPr>
            <a:endParaRPr lang="x-none" sz="1500" dirty="0" smtClean="0">
              <a:solidFill>
                <a:schemeClr val="tx1"/>
              </a:solidFill>
              <a:latin typeface="+mn-lt"/>
            </a:endParaRPr>
          </a:p>
          <a:p>
            <a:pPr marL="355600" indent="-355600" algn="just"/>
            <a:r>
              <a:rPr lang="x-none" sz="1500" b="1" smtClean="0">
                <a:solidFill>
                  <a:schemeClr val="tx1"/>
                </a:solidFill>
                <a:latin typeface="+mn-lt"/>
              </a:rPr>
              <a:t>Изазов</a:t>
            </a:r>
            <a:r>
              <a:rPr lang="sr-Cyrl-CS" sz="1500" b="1" dirty="0" smtClean="0">
                <a:solidFill>
                  <a:schemeClr val="tx1"/>
                </a:solidFill>
                <a:latin typeface="+mn-lt"/>
              </a:rPr>
              <a:t>: </a:t>
            </a:r>
            <a:r>
              <a:rPr lang="x-none" sz="1500" smtClean="0">
                <a:solidFill>
                  <a:schemeClr val="tx1"/>
                </a:solidFill>
                <a:latin typeface="+mn-lt"/>
              </a:rPr>
              <a:t>превазилажењ</a:t>
            </a:r>
            <a:r>
              <a:rPr lang="sr-Cyrl-CS" sz="1500" dirty="0" smtClean="0">
                <a:solidFill>
                  <a:schemeClr val="tx1"/>
                </a:solidFill>
                <a:latin typeface="+mn-lt"/>
              </a:rPr>
              <a:t>е</a:t>
            </a:r>
            <a:r>
              <a:rPr lang="x-none" sz="150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x-none" sz="1500" dirty="0" smtClean="0">
                <a:solidFill>
                  <a:schemeClr val="tx1"/>
                </a:solidFill>
                <a:latin typeface="+mn-lt"/>
              </a:rPr>
              <a:t>одбојности према оваквом начину рада </a:t>
            </a:r>
            <a:r>
              <a:rPr lang="x-none" sz="1500" smtClean="0">
                <a:solidFill>
                  <a:schemeClr val="tx1"/>
                </a:solidFill>
                <a:latin typeface="+mn-lt"/>
              </a:rPr>
              <a:t>и повећањ</a:t>
            </a:r>
            <a:r>
              <a:rPr lang="sr-Cyrl-CS" sz="1500" dirty="0" smtClean="0">
                <a:solidFill>
                  <a:schemeClr val="tx1"/>
                </a:solidFill>
                <a:latin typeface="+mn-lt"/>
              </a:rPr>
              <a:t>е</a:t>
            </a:r>
            <a:r>
              <a:rPr lang="x-none" sz="150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x-none" sz="1500" dirty="0" smtClean="0">
                <a:solidFill>
                  <a:schemeClr val="tx1"/>
                </a:solidFill>
                <a:latin typeface="+mn-lt"/>
              </a:rPr>
              <a:t>одговорности која је постојала код руководећих структура јавних предузећа.</a:t>
            </a:r>
            <a:endParaRPr lang="sr-Cyrl-CS" sz="15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67544" y="6381328"/>
            <a:ext cx="8280920" cy="0"/>
          </a:xfrm>
          <a:prstGeom prst="line">
            <a:avLst/>
          </a:prstGeom>
          <a:ln w="38100"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7544" y="6450387"/>
            <a:ext cx="8280920" cy="338554"/>
          </a:xfrm>
          <a:prstGeom prst="rect">
            <a:avLst/>
          </a:prstGeom>
          <a:gradFill flip="none" rotWithShape="1">
            <a:gsLst>
              <a:gs pos="53000">
                <a:schemeClr val="bg1">
                  <a:lumMod val="85000"/>
                </a:schemeClr>
              </a:gs>
              <a:gs pos="100000">
                <a:schemeClr val="bg1">
                  <a:tint val="90000"/>
                  <a:shade val="90000"/>
                  <a:satMod val="20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x-none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Град Лозница</a:t>
            </a:r>
            <a:r>
              <a:rPr lang="x-none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x-none" sz="1400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Карађорђева 2, </a:t>
            </a:r>
            <a:r>
              <a:rPr lang="x-none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15300 Лозница</a:t>
            </a:r>
            <a:r>
              <a:rPr lang="x-non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x-non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x-non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www.loznica.rs</a:t>
            </a:r>
            <a:endParaRPr lang="x-none" sz="1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345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x-none" sz="2400" b="1" i="1" dirty="0">
                <a:solidFill>
                  <a:srgbClr val="002060"/>
                </a:solidFill>
              </a:rPr>
              <a:t>ЛОКАЛ ИНФО СЕРВИС (ЛИС)</a:t>
            </a:r>
            <a:endParaRPr lang="x-none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67544" y="6381328"/>
            <a:ext cx="8280920" cy="0"/>
          </a:xfrm>
          <a:prstGeom prst="line">
            <a:avLst/>
          </a:prstGeom>
          <a:ln w="38100"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7544" y="6450387"/>
            <a:ext cx="8280920" cy="338554"/>
          </a:xfrm>
          <a:prstGeom prst="rect">
            <a:avLst/>
          </a:prstGeom>
          <a:gradFill flip="none" rotWithShape="1">
            <a:gsLst>
              <a:gs pos="53000">
                <a:schemeClr val="bg1">
                  <a:lumMod val="85000"/>
                </a:schemeClr>
              </a:gs>
              <a:gs pos="100000">
                <a:schemeClr val="bg1">
                  <a:tint val="90000"/>
                  <a:shade val="90000"/>
                  <a:satMod val="20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x-none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Град Лозница</a:t>
            </a:r>
            <a:r>
              <a:rPr lang="x-none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x-none" sz="1400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Карађорђева 2, </a:t>
            </a:r>
            <a:r>
              <a:rPr lang="x-none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15300 Лозница</a:t>
            </a:r>
            <a:r>
              <a:rPr lang="x-non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x-non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x-non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www.loznica.rs</a:t>
            </a:r>
            <a:endParaRPr lang="x-none" sz="1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80728"/>
            <a:ext cx="7200800" cy="4464496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340768"/>
            <a:ext cx="7200800" cy="43204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617204"/>
            <a:ext cx="7128792" cy="42484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954558"/>
            <a:ext cx="7056784" cy="41044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494132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1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6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2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328" tmFilter="0, 0; 0.125,0.2665; 0.25,0.4; 0.375,0.465; 0.5,0.5;  0.625,0.535; 0.75,0.6; 0.875,0.7335; 1,1">
                                          <p:stCondLst>
                                            <p:cond delay="13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, 0; 0.125,0.2665; 0.25,0.4; 0.375,0.465; 0.5,0.5;  0.625,0.535; 0.75,0.6; 0.875,0.7335; 1,1">
                                          <p:stCondLst>
                                            <p:cond delay="264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28" tmFilter="0, 0; 0.125,0.2665; 0.25,0.4; 0.375,0.465; 0.5,0.5;  0.625,0.535; 0.75,0.6; 0.875,0.7335; 1,1">
                                          <p:stCondLst>
                                            <p:cond delay="3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52">
                                          <p:stCondLst>
                                            <p:cond delay="1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332" decel="50000">
                                          <p:stCondLst>
                                            <p:cond delay="135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52">
                                          <p:stCondLst>
                                            <p:cond delay="26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332" decel="50000">
                                          <p:stCondLst>
                                            <p:cond delay="2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52">
                                          <p:stCondLst>
                                            <p:cond delay="328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332" decel="50000">
                                          <p:stCondLst>
                                            <p:cond delay="333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52">
                                          <p:stCondLst>
                                            <p:cond delay="361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332" decel="50000">
                                          <p:stCondLst>
                                            <p:cond delay="3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1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6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2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28" tmFilter="0, 0; 0.125,0.2665; 0.25,0.4; 0.375,0.465; 0.5,0.5;  0.625,0.535; 0.75,0.6; 0.875,0.7335; 1,1">
                                          <p:stCondLst>
                                            <p:cond delay="13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264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28" tmFilter="0, 0; 0.125,0.2665; 0.25,0.4; 0.375,0.465; 0.5,0.5;  0.625,0.535; 0.75,0.6; 0.875,0.7335; 1,1">
                                          <p:stCondLst>
                                            <p:cond delay="3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52">
                                          <p:stCondLst>
                                            <p:cond delay="13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332" decel="50000">
                                          <p:stCondLst>
                                            <p:cond delay="135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52">
                                          <p:stCondLst>
                                            <p:cond delay="26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332" decel="50000">
                                          <p:stCondLst>
                                            <p:cond delay="2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52">
                                          <p:stCondLst>
                                            <p:cond delay="328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332" decel="50000">
                                          <p:stCondLst>
                                            <p:cond delay="333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52">
                                          <p:stCondLst>
                                            <p:cond delay="361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332" decel="50000">
                                          <p:stCondLst>
                                            <p:cond delay="3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1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6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2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28" tmFilter="0, 0; 0.125,0.2665; 0.25,0.4; 0.375,0.465; 0.5,0.5;  0.625,0.535; 0.75,0.6; 0.875,0.7335; 1,1">
                                          <p:stCondLst>
                                            <p:cond delay="13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264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28" tmFilter="0, 0; 0.125,0.2665; 0.25,0.4; 0.375,0.465; 0.5,0.5;  0.625,0.535; 0.75,0.6; 0.875,0.7335; 1,1">
                                          <p:stCondLst>
                                            <p:cond delay="3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52">
                                          <p:stCondLst>
                                            <p:cond delay="13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332" decel="50000">
                                          <p:stCondLst>
                                            <p:cond delay="135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52">
                                          <p:stCondLst>
                                            <p:cond delay="26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332" decel="50000">
                                          <p:stCondLst>
                                            <p:cond delay="2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52">
                                          <p:stCondLst>
                                            <p:cond delay="328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332" decel="50000">
                                          <p:stCondLst>
                                            <p:cond delay="333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52">
                                          <p:stCondLst>
                                            <p:cond delay="361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332" decel="50000">
                                          <p:stCondLst>
                                            <p:cond delay="3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1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6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2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328" tmFilter="0, 0; 0.125,0.2665; 0.25,0.4; 0.375,0.465; 0.5,0.5;  0.625,0.535; 0.75,0.6; 0.875,0.7335; 1,1">
                                          <p:stCondLst>
                                            <p:cond delay="13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264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28" tmFilter="0, 0; 0.125,0.2665; 0.25,0.4; 0.375,0.465; 0.5,0.5;  0.625,0.535; 0.75,0.6; 0.875,0.7335; 1,1">
                                          <p:stCondLst>
                                            <p:cond delay="3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52">
                                          <p:stCondLst>
                                            <p:cond delay="13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332" decel="50000">
                                          <p:stCondLst>
                                            <p:cond delay="135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52">
                                          <p:stCondLst>
                                            <p:cond delay="26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332" decel="50000">
                                          <p:stCondLst>
                                            <p:cond delay="2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52">
                                          <p:stCondLst>
                                            <p:cond delay="328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332" decel="50000">
                                          <p:stCondLst>
                                            <p:cond delay="333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52">
                                          <p:stCondLst>
                                            <p:cond delay="361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332" decel="50000">
                                          <p:stCondLst>
                                            <p:cond delay="3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116632"/>
            <a:ext cx="8229600" cy="1052736"/>
          </a:xfrm>
        </p:spPr>
        <p:txBody>
          <a:bodyPr/>
          <a:lstStyle/>
          <a:p>
            <a:r>
              <a:rPr lang="x-none" sz="2400" b="1" i="1" dirty="0" smtClean="0">
                <a:solidFill>
                  <a:srgbClr val="002060"/>
                </a:solidFill>
              </a:rPr>
              <a:t>СИСТЕМ ОБЈЕДИЊЕНЕ НАПЛАТЕ (СОН)</a:t>
            </a:r>
            <a:endParaRPr lang="x-none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27712" y="1383165"/>
            <a:ext cx="80648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sr-Cyrl-CS" b="1" dirty="0" smtClean="0"/>
              <a:t>Интегрално </a:t>
            </a:r>
            <a:r>
              <a:rPr lang="sr-Cyrl-CS" b="1" dirty="0"/>
              <a:t>софтверско решење </a:t>
            </a:r>
            <a:r>
              <a:rPr lang="sr-Cyrl-CS" dirty="0"/>
              <a:t>за Службу обједињене наплате комуналних услуга које од 2008. године успешно функционише у Служби обједињене наплате у Јавном стамбеном предузећу "Лозница" из Лознице. </a:t>
            </a:r>
            <a:endParaRPr lang="sr-Cyrl-CS" dirty="0" smtClean="0"/>
          </a:p>
          <a:p>
            <a:pPr marL="285750" indent="-285750" algn="just"/>
            <a:endParaRPr lang="sr-Cyrl-C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sr-Cyrl-CS" b="1" dirty="0" smtClean="0"/>
              <a:t>Разлози за увођење ове услуге: </a:t>
            </a:r>
            <a:r>
              <a:rPr lang="sr-Cyrl-CS" dirty="0" smtClean="0"/>
              <a:t>веома лош тадашњи систем и веома лоша наплата комуналних услуга.</a:t>
            </a:r>
          </a:p>
          <a:p>
            <a:pPr marL="285750" indent="-285750" algn="just"/>
            <a:endParaRPr lang="sr-Cyrl-C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sr-Cyrl-CS" b="1" dirty="0" smtClean="0"/>
              <a:t>Иницијатива:</a:t>
            </a:r>
            <a:r>
              <a:rPr lang="sr-Cyrl-CS" dirty="0" smtClean="0"/>
              <a:t> ЛС.</a:t>
            </a:r>
          </a:p>
          <a:p>
            <a:pPr marL="285750" indent="-285750" algn="just"/>
            <a:endParaRPr lang="sr-Cyrl-C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sr-Cyrl-CS" b="1" dirty="0"/>
              <a:t>Апликација Сон Инфо Сервис </a:t>
            </a:r>
            <a:r>
              <a:rPr lang="sr-Cyrl-CS" b="1" dirty="0" smtClean="0"/>
              <a:t>је </a:t>
            </a:r>
            <a:r>
              <a:rPr lang="sr-Cyrl-CS" b="1" dirty="0"/>
              <a:t>веома специфична </a:t>
            </a:r>
            <a:r>
              <a:rPr lang="sr-Cyrl-CS" dirty="0"/>
              <a:t>у односу на друге књиговодствене апликације због тога што предузеће које обавља делатност обједињене наплате не мора бити власник услуга за које врши фактурисање и наплату. </a:t>
            </a:r>
            <a:endParaRPr lang="sr-Cyrl-CS" dirty="0" smtClean="0"/>
          </a:p>
          <a:p>
            <a:pPr marL="285750" indent="-285750" algn="just"/>
            <a:endParaRPr lang="sr-Cyrl-C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sr-Cyrl-CS" b="1" dirty="0" smtClean="0"/>
              <a:t>Изазов: </a:t>
            </a:r>
            <a:r>
              <a:rPr lang="sr-Cyrl-CS" dirty="0" smtClean="0"/>
              <a:t>прилагођавање података из тадашње базе новој апликацији.</a:t>
            </a:r>
          </a:p>
          <a:p>
            <a:pPr marL="285750" indent="-285750">
              <a:buFont typeface="Arial" pitchFamily="34" charset="0"/>
              <a:buChar char="•"/>
            </a:pPr>
            <a:endParaRPr lang="x-none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67544" y="6381328"/>
            <a:ext cx="8280920" cy="0"/>
          </a:xfrm>
          <a:prstGeom prst="line">
            <a:avLst/>
          </a:prstGeom>
          <a:ln w="38100"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7544" y="6450387"/>
            <a:ext cx="8280920" cy="338554"/>
          </a:xfrm>
          <a:prstGeom prst="rect">
            <a:avLst/>
          </a:prstGeom>
          <a:gradFill flip="none" rotWithShape="1">
            <a:gsLst>
              <a:gs pos="53000">
                <a:schemeClr val="bg1">
                  <a:lumMod val="85000"/>
                </a:schemeClr>
              </a:gs>
              <a:gs pos="100000">
                <a:schemeClr val="bg1">
                  <a:tint val="90000"/>
                  <a:shade val="90000"/>
                  <a:satMod val="20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x-none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Град Лозница</a:t>
            </a:r>
            <a:r>
              <a:rPr lang="x-none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x-none" sz="1400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Карађорђева 2, </a:t>
            </a:r>
            <a:r>
              <a:rPr lang="x-none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15300 Лозница</a:t>
            </a:r>
            <a:r>
              <a:rPr lang="x-non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x-non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x-non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www.loznica.rs</a:t>
            </a:r>
            <a:endParaRPr lang="x-none" sz="1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909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x-none" sz="2400" b="1" i="1" dirty="0">
                <a:solidFill>
                  <a:srgbClr val="002060"/>
                </a:solidFill>
              </a:rPr>
              <a:t>СИСТЕМ ОБЈЕДИЊЕНЕ НАПЛАТЕ (СОН)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67544" y="6381328"/>
            <a:ext cx="8280920" cy="0"/>
          </a:xfrm>
          <a:prstGeom prst="line">
            <a:avLst/>
          </a:prstGeom>
          <a:ln w="38100"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7544" y="6450387"/>
            <a:ext cx="8280920" cy="338554"/>
          </a:xfrm>
          <a:prstGeom prst="rect">
            <a:avLst/>
          </a:prstGeom>
          <a:gradFill flip="none" rotWithShape="1">
            <a:gsLst>
              <a:gs pos="53000">
                <a:schemeClr val="bg1">
                  <a:lumMod val="85000"/>
                </a:schemeClr>
              </a:gs>
              <a:gs pos="100000">
                <a:schemeClr val="bg1">
                  <a:tint val="90000"/>
                  <a:shade val="90000"/>
                  <a:satMod val="20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x-none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Град Лозница</a:t>
            </a:r>
            <a:r>
              <a:rPr lang="x-none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x-none" sz="1400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Карађорђева 2, </a:t>
            </a:r>
            <a:r>
              <a:rPr lang="x-none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15300 Лозница</a:t>
            </a:r>
            <a:r>
              <a:rPr lang="x-non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x-non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x-non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www.loznica.rs</a:t>
            </a:r>
            <a:endParaRPr lang="x-none" sz="1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75" y="1275817"/>
            <a:ext cx="6336704" cy="35640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65" y="1635857"/>
            <a:ext cx="6192688" cy="3600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147" y="1888244"/>
            <a:ext cx="6120680" cy="37080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271" y="2204864"/>
            <a:ext cx="6192688" cy="37444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676" y="2529259"/>
            <a:ext cx="6191739" cy="37080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0132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1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6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2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328" tmFilter="0, 0; 0.125,0.2665; 0.25,0.4; 0.375,0.465; 0.5,0.5;  0.625,0.535; 0.75,0.6; 0.875,0.7335; 1,1">
                                          <p:stCondLst>
                                            <p:cond delay="13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, 0; 0.125,0.2665; 0.25,0.4; 0.375,0.465; 0.5,0.5;  0.625,0.535; 0.75,0.6; 0.875,0.7335; 1,1">
                                          <p:stCondLst>
                                            <p:cond delay="264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28" tmFilter="0, 0; 0.125,0.2665; 0.25,0.4; 0.375,0.465; 0.5,0.5;  0.625,0.535; 0.75,0.6; 0.875,0.7335; 1,1">
                                          <p:stCondLst>
                                            <p:cond delay="3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52">
                                          <p:stCondLst>
                                            <p:cond delay="1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332" decel="50000">
                                          <p:stCondLst>
                                            <p:cond delay="135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52">
                                          <p:stCondLst>
                                            <p:cond delay="26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332" decel="50000">
                                          <p:stCondLst>
                                            <p:cond delay="2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52">
                                          <p:stCondLst>
                                            <p:cond delay="32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332" decel="50000">
                                          <p:stCondLst>
                                            <p:cond delay="333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52">
                                          <p:stCondLst>
                                            <p:cond delay="361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332" decel="50000">
                                          <p:stCondLst>
                                            <p:cond delay="3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1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6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2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28" tmFilter="0, 0; 0.125,0.2665; 0.25,0.4; 0.375,0.465; 0.5,0.5;  0.625,0.535; 0.75,0.6; 0.875,0.7335; 1,1">
                                          <p:stCondLst>
                                            <p:cond delay="13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264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28" tmFilter="0, 0; 0.125,0.2665; 0.25,0.4; 0.375,0.465; 0.5,0.5;  0.625,0.535; 0.75,0.6; 0.875,0.7335; 1,1">
                                          <p:stCondLst>
                                            <p:cond delay="3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52">
                                          <p:stCondLst>
                                            <p:cond delay="1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332" decel="50000">
                                          <p:stCondLst>
                                            <p:cond delay="135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52">
                                          <p:stCondLst>
                                            <p:cond delay="26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332" decel="50000">
                                          <p:stCondLst>
                                            <p:cond delay="2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52">
                                          <p:stCondLst>
                                            <p:cond delay="328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332" decel="50000">
                                          <p:stCondLst>
                                            <p:cond delay="333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52">
                                          <p:stCondLst>
                                            <p:cond delay="361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332" decel="50000">
                                          <p:stCondLst>
                                            <p:cond delay="3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1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6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2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28" tmFilter="0, 0; 0.125,0.2665; 0.25,0.4; 0.375,0.465; 0.5,0.5;  0.625,0.535; 0.75,0.6; 0.875,0.7335; 1,1">
                                          <p:stCondLst>
                                            <p:cond delay="13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264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28" tmFilter="0, 0; 0.125,0.2665; 0.25,0.4; 0.375,0.465; 0.5,0.5;  0.625,0.535; 0.75,0.6; 0.875,0.7335; 1,1">
                                          <p:stCondLst>
                                            <p:cond delay="3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52">
                                          <p:stCondLst>
                                            <p:cond delay="1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332" decel="50000">
                                          <p:stCondLst>
                                            <p:cond delay="135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52">
                                          <p:stCondLst>
                                            <p:cond delay="26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332" decel="50000">
                                          <p:stCondLst>
                                            <p:cond delay="2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52">
                                          <p:stCondLst>
                                            <p:cond delay="328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332" decel="50000">
                                          <p:stCondLst>
                                            <p:cond delay="333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52">
                                          <p:stCondLst>
                                            <p:cond delay="361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332" decel="50000">
                                          <p:stCondLst>
                                            <p:cond delay="3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1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6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2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328" tmFilter="0, 0; 0.125,0.2665; 0.25,0.4; 0.375,0.465; 0.5,0.5;  0.625,0.535; 0.75,0.6; 0.875,0.7335; 1,1">
                                          <p:stCondLst>
                                            <p:cond delay="13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264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28" tmFilter="0, 0; 0.125,0.2665; 0.25,0.4; 0.375,0.465; 0.5,0.5;  0.625,0.535; 0.75,0.6; 0.875,0.7335; 1,1">
                                          <p:stCondLst>
                                            <p:cond delay="3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52">
                                          <p:stCondLst>
                                            <p:cond delay="1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332" decel="50000">
                                          <p:stCondLst>
                                            <p:cond delay="135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52">
                                          <p:stCondLst>
                                            <p:cond delay="26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332" decel="50000">
                                          <p:stCondLst>
                                            <p:cond delay="2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52">
                                          <p:stCondLst>
                                            <p:cond delay="328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332" decel="50000">
                                          <p:stCondLst>
                                            <p:cond delay="333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52">
                                          <p:stCondLst>
                                            <p:cond delay="361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332" decel="50000">
                                          <p:stCondLst>
                                            <p:cond delay="3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1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36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2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28" tmFilter="0, 0; 0.125,0.2665; 0.25,0.4; 0.375,0.465; 0.5,0.5;  0.625,0.535; 0.75,0.6; 0.875,0.7335; 1,1">
                                          <p:stCondLst>
                                            <p:cond delay="13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264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28" tmFilter="0, 0; 0.125,0.2665; 0.25,0.4; 0.375,0.465; 0.5,0.5;  0.625,0.535; 0.75,0.6; 0.875,0.7335; 1,1">
                                          <p:stCondLst>
                                            <p:cond delay="3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52">
                                          <p:stCondLst>
                                            <p:cond delay="13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332" decel="50000">
                                          <p:stCondLst>
                                            <p:cond delay="135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52">
                                          <p:stCondLst>
                                            <p:cond delay="26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332" decel="50000">
                                          <p:stCondLst>
                                            <p:cond delay="2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52">
                                          <p:stCondLst>
                                            <p:cond delay="328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332" decel="50000">
                                          <p:stCondLst>
                                            <p:cond delay="333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52">
                                          <p:stCondLst>
                                            <p:cond delay="361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332" decel="50000">
                                          <p:stCondLst>
                                            <p:cond delay="3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29" y="548680"/>
            <a:ext cx="8229600" cy="13395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x-none" sz="2400" b="1" i="1" dirty="0" smtClean="0">
                <a:solidFill>
                  <a:srgbClr val="002060"/>
                </a:solidFill>
              </a:rPr>
              <a:t>НАЈВЕЋИ ИЗАЗОВИ ПРИЛИКОМ УВОЂЕЊА </a:t>
            </a:r>
            <a:br>
              <a:rPr lang="x-none" sz="2400" b="1" i="1" dirty="0" smtClean="0">
                <a:solidFill>
                  <a:srgbClr val="002060"/>
                </a:solidFill>
              </a:rPr>
            </a:br>
            <a:r>
              <a:rPr lang="x-none" sz="2400" b="1" i="1" dirty="0" smtClean="0">
                <a:solidFill>
                  <a:srgbClr val="002060"/>
                </a:solidFill>
              </a:rPr>
              <a:t>ЛОКАЛ ИНФО СЕРВИСА </a:t>
            </a:r>
            <a:br>
              <a:rPr lang="x-none" sz="2400" b="1" i="1" dirty="0" smtClean="0">
                <a:solidFill>
                  <a:srgbClr val="002060"/>
                </a:solidFill>
              </a:rPr>
            </a:br>
            <a:r>
              <a:rPr lang="x-none" sz="2400" b="1" i="1" dirty="0" smtClean="0">
                <a:solidFill>
                  <a:srgbClr val="002060"/>
                </a:solidFill>
              </a:rPr>
              <a:t>И СИСТЕМА ОБЈЕДИЊЕНЕ НАПЛАТЕ</a:t>
            </a:r>
            <a:endParaRPr lang="x-none" sz="2400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pPr algn="just"/>
            <a:r>
              <a:rPr lang="sr-Cyrl-CS" sz="1800" b="1" dirty="0" smtClean="0">
                <a:solidFill>
                  <a:schemeClr val="tx1"/>
                </a:solidFill>
                <a:latin typeface="+mn-lt"/>
              </a:rPr>
              <a:t>Локал </a:t>
            </a:r>
            <a:r>
              <a:rPr lang="sr-Cyrl-CS" sz="1800" b="1" dirty="0">
                <a:solidFill>
                  <a:schemeClr val="tx1"/>
                </a:solidFill>
                <a:latin typeface="+mn-lt"/>
              </a:rPr>
              <a:t>Инфо </a:t>
            </a:r>
            <a:r>
              <a:rPr lang="sr-Cyrl-CS" sz="1800" b="1" dirty="0" smtClean="0">
                <a:solidFill>
                  <a:schemeClr val="tx1"/>
                </a:solidFill>
                <a:latin typeface="+mn-lt"/>
              </a:rPr>
              <a:t>Сервис (ЛИС) </a:t>
            </a:r>
            <a:r>
              <a:rPr lang="sr-Cyrl-CS" sz="1800" dirty="0" smtClean="0">
                <a:solidFill>
                  <a:schemeClr val="tx1"/>
                </a:solidFill>
                <a:latin typeface="+mn-lt"/>
              </a:rPr>
              <a:t>- благо </a:t>
            </a:r>
            <a:r>
              <a:rPr lang="sr-Cyrl-CS" sz="1800" dirty="0">
                <a:solidFill>
                  <a:schemeClr val="tx1"/>
                </a:solidFill>
                <a:latin typeface="+mn-lt"/>
              </a:rPr>
              <a:t>“резервисан” однос јавних предузећа и установа према </a:t>
            </a:r>
            <a:r>
              <a:rPr lang="sr-Cyrl-CS" sz="1800" dirty="0" smtClean="0">
                <a:solidFill>
                  <a:schemeClr val="tx1"/>
                </a:solidFill>
                <a:latin typeface="+mn-lt"/>
              </a:rPr>
              <a:t>увођењу  </a:t>
            </a:r>
            <a:r>
              <a:rPr lang="sr-Cyrl-CS" sz="1800" dirty="0">
                <a:solidFill>
                  <a:schemeClr val="tx1"/>
                </a:solidFill>
                <a:latin typeface="+mn-lt"/>
              </a:rPr>
              <a:t>једног оваквог система. </a:t>
            </a:r>
            <a:endParaRPr lang="sr-Cyrl-CS" sz="1800" dirty="0" smtClean="0">
              <a:solidFill>
                <a:schemeClr val="tx1"/>
              </a:solidFill>
              <a:latin typeface="+mn-lt"/>
            </a:endParaRPr>
          </a:p>
          <a:p>
            <a:pPr algn="just"/>
            <a:endParaRPr lang="sr-Cyrl-CS" sz="1800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buNone/>
            </a:pPr>
            <a:endParaRPr lang="x-none" sz="1800" dirty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x-none" sz="1800" b="1" dirty="0" smtClean="0">
                <a:solidFill>
                  <a:schemeClr val="tx1"/>
                </a:solidFill>
                <a:latin typeface="+mn-lt"/>
              </a:rPr>
              <a:t>Систем обједињене наплате (СОН)</a:t>
            </a:r>
            <a:r>
              <a:rPr lang="x-none" sz="1800" dirty="0" smtClean="0">
                <a:solidFill>
                  <a:schemeClr val="tx1"/>
                </a:solidFill>
                <a:latin typeface="+mn-lt"/>
              </a:rPr>
              <a:t> – прилагођавање података из старе апликације и његова имплементација у СОН.</a:t>
            </a:r>
            <a:endParaRPr lang="x-none" sz="18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67544" y="6381328"/>
            <a:ext cx="8280920" cy="0"/>
          </a:xfrm>
          <a:prstGeom prst="line">
            <a:avLst/>
          </a:prstGeom>
          <a:ln w="38100"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7544" y="6450387"/>
            <a:ext cx="8280920" cy="338554"/>
          </a:xfrm>
          <a:prstGeom prst="rect">
            <a:avLst/>
          </a:prstGeom>
          <a:gradFill flip="none" rotWithShape="1">
            <a:gsLst>
              <a:gs pos="53000">
                <a:schemeClr val="bg1">
                  <a:lumMod val="85000"/>
                </a:schemeClr>
              </a:gs>
              <a:gs pos="100000">
                <a:schemeClr val="bg1">
                  <a:tint val="90000"/>
                  <a:shade val="90000"/>
                  <a:satMod val="20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x-none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Град Лозница</a:t>
            </a:r>
            <a:r>
              <a:rPr lang="x-none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x-none" sz="1400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Карађорђева 2, </a:t>
            </a:r>
            <a:r>
              <a:rPr lang="x-none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15300 Лозница</a:t>
            </a:r>
            <a:r>
              <a:rPr lang="x-non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x-non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x-non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www.loznica.rs</a:t>
            </a:r>
            <a:endParaRPr lang="x-none" sz="1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372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/>
          <a:lstStyle/>
          <a:p>
            <a:r>
              <a:rPr lang="x-none" sz="2400" b="1" i="1" dirty="0" smtClean="0">
                <a:solidFill>
                  <a:srgbClr val="002060"/>
                </a:solidFill>
              </a:rPr>
              <a:t>ФИНАНСИРАЊЕ УСЛУГА</a:t>
            </a:r>
            <a:endParaRPr lang="x-none" sz="2400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91264" cy="4137323"/>
          </a:xfrm>
        </p:spPr>
        <p:txBody>
          <a:bodyPr>
            <a:normAutofit/>
          </a:bodyPr>
          <a:lstStyle/>
          <a:p>
            <a:pPr algn="just"/>
            <a:r>
              <a:rPr lang="x-none" sz="1800" dirty="0" smtClean="0">
                <a:solidFill>
                  <a:schemeClr val="tx1"/>
                </a:solidFill>
                <a:latin typeface="+mn-lt"/>
              </a:rPr>
              <a:t>Код </a:t>
            </a:r>
            <a:r>
              <a:rPr lang="x-none" sz="1800" b="1" dirty="0" smtClean="0">
                <a:solidFill>
                  <a:schemeClr val="tx1"/>
                </a:solidFill>
                <a:latin typeface="+mn-lt"/>
              </a:rPr>
              <a:t>Система обједињене наплате </a:t>
            </a:r>
            <a:r>
              <a:rPr lang="x-none" sz="1800" dirty="0" smtClean="0">
                <a:solidFill>
                  <a:schemeClr val="tx1"/>
                </a:solidFill>
                <a:latin typeface="+mn-lt"/>
              </a:rPr>
              <a:t>рађена је економска и функционална </a:t>
            </a:r>
            <a:r>
              <a:rPr lang="x-none" sz="1800" smtClean="0">
                <a:solidFill>
                  <a:schemeClr val="tx1"/>
                </a:solidFill>
                <a:latin typeface="+mn-lt"/>
              </a:rPr>
              <a:t>анализа.</a:t>
            </a:r>
            <a:endParaRPr lang="sr-Cyrl-CS" sz="1800" dirty="0" smtClean="0">
              <a:solidFill>
                <a:schemeClr val="tx1"/>
              </a:solidFill>
              <a:latin typeface="+mn-lt"/>
            </a:endParaRPr>
          </a:p>
          <a:p>
            <a:pPr algn="just"/>
            <a:endParaRPr lang="x-none" sz="1800" dirty="0" smtClean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x-none" sz="1800" dirty="0" smtClean="0">
                <a:solidFill>
                  <a:schemeClr val="tx1"/>
                </a:solidFill>
                <a:latin typeface="+mn-lt"/>
              </a:rPr>
              <a:t>У финансирању пројекта </a:t>
            </a:r>
            <a:r>
              <a:rPr lang="x-none" sz="1800" b="1" dirty="0" smtClean="0">
                <a:solidFill>
                  <a:schemeClr val="tx1"/>
                </a:solidFill>
                <a:latin typeface="+mn-lt"/>
              </a:rPr>
              <a:t>Локал </a:t>
            </a:r>
            <a:r>
              <a:rPr lang="x-none" sz="1800" b="1" smtClean="0">
                <a:solidFill>
                  <a:schemeClr val="tx1"/>
                </a:solidFill>
                <a:latin typeface="+mn-lt"/>
              </a:rPr>
              <a:t>инфо сервис</a:t>
            </a:r>
            <a:r>
              <a:rPr lang="sr-Cyrl-CS" sz="1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sr-Cyrl-CS" sz="1800" dirty="0" smtClean="0">
                <a:solidFill>
                  <a:schemeClr val="tx1"/>
                </a:solidFill>
                <a:latin typeface="+mn-lt"/>
              </a:rPr>
              <a:t>локална самоуправа је учесвовала</a:t>
            </a:r>
            <a:r>
              <a:rPr lang="x-none" sz="180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x-none" sz="1800" dirty="0" smtClean="0">
                <a:solidFill>
                  <a:schemeClr val="tx1"/>
                </a:solidFill>
                <a:latin typeface="+mn-lt"/>
              </a:rPr>
              <a:t>са 15% сопствених средстава, а увођење је омогућено преко конкурса Министарства телекомуникација и информационог друштва кроз пројекат </a:t>
            </a:r>
            <a:r>
              <a:rPr lang="x-none" sz="1800" dirty="0" smtClean="0">
                <a:solidFill>
                  <a:schemeClr val="tx1"/>
                </a:solidFill>
                <a:latin typeface="+mn-lt"/>
                <a:cs typeface="Times New Roman"/>
              </a:rPr>
              <a:t>„Подизање ИКТ капацитета јединица локалне самоуправе</a:t>
            </a:r>
            <a:r>
              <a:rPr lang="x-none" sz="1800" smtClean="0">
                <a:solidFill>
                  <a:schemeClr val="tx1"/>
                </a:solidFill>
                <a:latin typeface="+mn-lt"/>
                <a:cs typeface="Times New Roman"/>
              </a:rPr>
              <a:t>”.</a:t>
            </a:r>
            <a:r>
              <a:rPr lang="x-none" sz="1800" smtClean="0">
                <a:solidFill>
                  <a:schemeClr val="tx1"/>
                </a:solidFill>
                <a:latin typeface="+mn-lt"/>
              </a:rPr>
              <a:t> </a:t>
            </a:r>
            <a:endParaRPr lang="sr-Cyrl-CS" sz="1800" dirty="0" smtClean="0">
              <a:solidFill>
                <a:schemeClr val="tx1"/>
              </a:solidFill>
              <a:latin typeface="+mn-lt"/>
            </a:endParaRPr>
          </a:p>
          <a:p>
            <a:pPr algn="just">
              <a:buNone/>
            </a:pPr>
            <a:endParaRPr lang="x-none" sz="1800" dirty="0" smtClean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x-none" sz="1800" b="1" dirty="0" smtClean="0">
                <a:solidFill>
                  <a:schemeClr val="tx1"/>
                </a:solidFill>
                <a:latin typeface="+mn-lt"/>
              </a:rPr>
              <a:t>Текуће финансирање </a:t>
            </a:r>
            <a:r>
              <a:rPr lang="x-none" sz="1800" dirty="0" smtClean="0">
                <a:solidFill>
                  <a:schemeClr val="tx1"/>
                </a:solidFill>
                <a:latin typeface="+mn-lt"/>
              </a:rPr>
              <a:t>услуга врши се из </a:t>
            </a:r>
            <a:r>
              <a:rPr lang="x-none" sz="1800" dirty="0">
                <a:solidFill>
                  <a:schemeClr val="tx1"/>
                </a:solidFill>
                <a:latin typeface="+mn-lt"/>
              </a:rPr>
              <a:t>буџета ЛС.</a:t>
            </a:r>
          </a:p>
          <a:p>
            <a:endParaRPr lang="x-none" sz="18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67544" y="6381328"/>
            <a:ext cx="8280920" cy="0"/>
          </a:xfrm>
          <a:prstGeom prst="line">
            <a:avLst/>
          </a:prstGeom>
          <a:ln w="38100"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7544" y="6450387"/>
            <a:ext cx="8280920" cy="338554"/>
          </a:xfrm>
          <a:prstGeom prst="rect">
            <a:avLst/>
          </a:prstGeom>
          <a:gradFill flip="none" rotWithShape="1">
            <a:gsLst>
              <a:gs pos="53000">
                <a:schemeClr val="bg1">
                  <a:lumMod val="85000"/>
                </a:schemeClr>
              </a:gs>
              <a:gs pos="100000">
                <a:schemeClr val="bg1">
                  <a:tint val="90000"/>
                  <a:shade val="90000"/>
                  <a:satMod val="20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x-none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Град Лозница</a:t>
            </a:r>
            <a:r>
              <a:rPr lang="x-none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x-none" sz="1400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Карађорђева 2, </a:t>
            </a:r>
            <a:r>
              <a:rPr lang="x-none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15300 Лозница</a:t>
            </a:r>
            <a:r>
              <a:rPr lang="x-non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x-none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x-non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www.loznica.rs</a:t>
            </a:r>
            <a:endParaRPr lang="x-none" sz="1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211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662</TotalTime>
  <Words>770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Локал инфо сервис и  Систем обједињене наплате</vt:lpstr>
      <vt:lpstr>Slide 2</vt:lpstr>
      <vt:lpstr>ОБИМ И ДОСТУПНОСТ КОРИШЋЕЊА  УСЛУГА Е-УПРАВЕ</vt:lpstr>
      <vt:lpstr>ЛОКАЛ ИНФО СЕРВИС (ЛИС)</vt:lpstr>
      <vt:lpstr>ЛОКАЛ ИНФО СЕРВИС (ЛИС)</vt:lpstr>
      <vt:lpstr>СИСТЕМ ОБЈЕДИЊЕНЕ НАПЛАТЕ (СОН)</vt:lpstr>
      <vt:lpstr>СИСТЕМ ОБЈЕДИЊЕНЕ НАПЛАТЕ (СОН)</vt:lpstr>
      <vt:lpstr>НАЈВЕЋИ ИЗАЗОВИ ПРИЛИКОМ УВОЂЕЊА  ЛОКАЛ ИНФО СЕРВИСА  И СИСТЕМА ОБЈЕДИЊЕНЕ НАПЛАТЕ</vt:lpstr>
      <vt:lpstr>ФИНАНСИРАЊЕ УСЛУГА</vt:lpstr>
      <vt:lpstr>ПРЕПОРУКЕ  НАЦИОНАЛНОМ И ЛОКАЛНОМ НИВОУ</vt:lpstr>
      <vt:lpstr>ПЛАНОВИ ЗА УНАПРЕЂЕЊЕ ИЛИ ПРОШИРЕЊЕ УСЛУГЕ У НАРЕДНОМ ПЕРИОДУ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Локал инфо сервис и  Систем обједињене наплате</dc:title>
  <dc:creator>Ljubomir Popovic</dc:creator>
  <cp:lastModifiedBy>Office</cp:lastModifiedBy>
  <cp:revision>62</cp:revision>
  <dcterms:created xsi:type="dcterms:W3CDTF">2012-10-03T10:48:37Z</dcterms:created>
  <dcterms:modified xsi:type="dcterms:W3CDTF">2012-10-09T09:09:01Z</dcterms:modified>
</cp:coreProperties>
</file>