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2DE6E-3A4F-4A08-8AB2-352B48AA6B15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44FC1F-7A1C-4EA7-9891-530B766688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Општина Рума</a:t>
            </a:r>
            <a:endParaRPr lang="en-US" dirty="0"/>
          </a:p>
        </p:txBody>
      </p:sp>
      <p:pic>
        <p:nvPicPr>
          <p:cNvPr id="5" name="Picture 4" descr="Veliki grb 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524000"/>
            <a:ext cx="3690937" cy="3683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53340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solidFill>
                  <a:schemeClr val="tx2">
                    <a:lumMod val="90000"/>
                  </a:schemeClr>
                </a:solidFill>
              </a:rPr>
              <a:t>ЕЛЕКТРОНСКА УПРАВА</a:t>
            </a:r>
            <a:endParaRPr lang="en-US" sz="44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924800" cy="914400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Општи подаци везано за е-управу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839200" cy="4648200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Број становника у општини Рума по попису становништва из 2011 је око 54000, док у седишту општине има око 30000  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Услуге које се пружају у оквиру е-управе</a:t>
            </a:r>
            <a:r>
              <a:rPr lang="en-US" smtClean="0"/>
              <a:t>:</a:t>
            </a:r>
            <a:r>
              <a:rPr lang="sr-Cyrl-RS" smtClean="0"/>
              <a:t> </a:t>
            </a:r>
            <a:r>
              <a:rPr lang="sr-Cyrl-RS" dirty="0" smtClean="0"/>
              <a:t>Матична евиденција (изводи из матичних књига, рођених, умрлих, венчаних и држављана), Систем 48 (пријава комуналних проблема), захтеви ЛПА (преглед и подношење пореских пријава, увид у стање пореза на имовину, накнаде за грађевинско земљиште, комуналне таксе, таксе за заштиту и унапређење животне средине)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Увођење услуга е-управе иницирала је локална самоуправа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Услуге су промовисане путем званичне интернет презентације општине, гостовањима у локалним медијима и флајерима који су дељени уз рачуне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Услугу виртуелног матичара грађани користе  задње 2 године, систем 48 осамнаест месеци а захтеве према ЛПА 6 месеци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Све услуге се пружају путем званичне интернет презентације општине, а  путем портала е-управе грађани могу наручити документа из матичних књига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Одржаване су обуке за запослене у локалној самоуправи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10600" cy="9906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Обим и доступност коришћења услуга е-управе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Систем 48 у просеку прима 3-4 захтева дневно(што чини 50% ), а услугу виртуелног матичара користи 5-7 грађана дневно(што чини 10%)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Коришћење услуга е-управе није прилагођено особама са инвалидитетом  због недостатка финансијских средстава, у плану је прилагођавање званичне интернет презентације особама са инвалидитетом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Коришћење е-услуга није доступно на језицима националних мањина 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На званичној интернет презентацији постоји бројач посета одређеној секцији </a:t>
            </a:r>
            <a:r>
              <a:rPr lang="sr-Cyrl-RS" dirty="0" smtClean="0"/>
              <a:t>сајта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RS" dirty="0" smtClean="0"/>
              <a:t>Интернет парк – који омогућава бесплатан приступ интернету и који је грађанима на располагању већ 3 године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8763000" cy="914400"/>
          </a:xfrm>
        </p:spPr>
        <p:txBody>
          <a:bodyPr>
            <a:noAutofit/>
          </a:bodyPr>
          <a:lstStyle/>
          <a:p>
            <a:pPr algn="ctr"/>
            <a:r>
              <a:rPr lang="sr-Cyrl-RS" sz="3200" dirty="0" smtClean="0"/>
              <a:t>Услуге које </a:t>
            </a:r>
            <a:r>
              <a:rPr lang="sr-Cyrl-RS" sz="3200" dirty="0" smtClean="0"/>
              <a:t>пружа ЛС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763000" cy="4572000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Грађани лично, путем телефона, мејла или смс поруке пријављују своје проблеме. Администратор у ЛС заводи захтев и прослеђује га надлежном органу. У року од 48 сати грађани добијају повратни одговор о начину и времену решавања њиховог захтева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CS" dirty="0" smtClean="0"/>
              <a:t>Разлози  за увођење овог сервиса су били олакшавање пријаве комуналног проблема, боље управљањ</a:t>
            </a:r>
            <a:r>
              <a:rPr lang="en-US" dirty="0" smtClean="0"/>
              <a:t>e</a:t>
            </a:r>
            <a:r>
              <a:rPr lang="sr-Cyrl-CS" dirty="0" smtClean="0"/>
              <a:t> општином и квалите</a:t>
            </a:r>
            <a:r>
              <a:rPr lang="sr-Cyrl-RS" dirty="0" smtClean="0"/>
              <a:t>тн</a:t>
            </a:r>
            <a:r>
              <a:rPr lang="sr-Cyrl-CS" dirty="0" smtClean="0"/>
              <a:t>иј</a:t>
            </a:r>
            <a:r>
              <a:rPr lang="en-US" dirty="0" smtClean="0"/>
              <a:t>a</a:t>
            </a:r>
            <a:r>
              <a:rPr lang="sr-Cyrl-CS" dirty="0" smtClean="0"/>
              <a:t> контрол</a:t>
            </a:r>
            <a:r>
              <a:rPr lang="en-US" dirty="0" smtClean="0"/>
              <a:t>a</a:t>
            </a:r>
            <a:r>
              <a:rPr lang="sr-Cyrl-CS" dirty="0" smtClean="0"/>
              <a:t> јавних предузећа, унапређење капацитета ЛС, као и успостављање добре комуникације са грађанима</a:t>
            </a:r>
          </a:p>
          <a:p>
            <a:pPr algn="l">
              <a:buFont typeface="Wingdings" pitchFamily="2" charset="2"/>
              <a:buChar char="Ø"/>
            </a:pPr>
            <a:r>
              <a:rPr lang="sr-Cyrl-CS" dirty="0" smtClean="0"/>
              <a:t> Услуга је уведена на иницијативу ЛС, а у сарадњи са партнерском општином Инђија. Финансирали су је Покрајински секретаријат за локалну самоуправу и међуопштинску сарадњу и општина Рума</a:t>
            </a:r>
          </a:p>
          <a:p>
            <a:pPr algn="l">
              <a:buFont typeface="Wingdings" pitchFamily="2" charset="2"/>
              <a:buChar char="Ø"/>
            </a:pPr>
            <a:r>
              <a:rPr lang="sr-Cyrl-CS" dirty="0" smtClean="0"/>
              <a:t> Услуга је иновативна јер грађани не морају да шетају од шалтера до шалтера да би пријавили свој проблем а омогућава и увид у учесталост проблема који се појављују, што опет омогућује планирање неопходних средстава одређеном јавном предузећу</a:t>
            </a:r>
            <a:r>
              <a:rPr lang="en-US" dirty="0" smtClean="0"/>
              <a:t>, </a:t>
            </a:r>
            <a:r>
              <a:rPr lang="sr-Cyrl-RS" dirty="0" smtClean="0"/>
              <a:t>побољшање комуникације и сарадње између општинских одељења и јавних предузећа</a:t>
            </a:r>
            <a:endParaRPr lang="sr-Cyrl-C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838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Највећи изазови приликом увођења услуге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6576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Повезивање јавних предузећа, информисање грађана о услузи, недовољна заинтересованост грађана за коришћење Система 48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RS" smtClean="0"/>
              <a:t>Због великог </a:t>
            </a:r>
            <a:r>
              <a:rPr lang="sr-Cyrl-RS" dirty="0" smtClean="0"/>
              <a:t>растојања између јавних предузећа и зграда локалне самоуправе јавио се проблем њиховог повезивања што је решено постављањем базне станице на ватрогасни торањ. Гостовањима у локалним медијима, слањем флајера уз рачуне грађани су упознати са Системом 48 и начином његовог функционисања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Финансирање услуге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41148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Извршена је процена колико ће коштати увођење услуге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CS" dirty="0" smtClean="0"/>
              <a:t>Финансирали су је  Покрајински секретаријат за локалну самоуправу и међуопштинску сарадњу и општина Рума. </a:t>
            </a:r>
          </a:p>
          <a:p>
            <a:pPr algn="l">
              <a:buFont typeface="Wingdings" pitchFamily="2" charset="2"/>
              <a:buChar char="Ø"/>
            </a:pPr>
            <a:r>
              <a:rPr lang="sr-Cyrl-CS" dirty="0" smtClean="0"/>
              <a:t> Финансирање услуга се врши из буџета  ЛС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696200" cy="762000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/>
              <a:t>Препоруке националном и локалном нивоу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229600" cy="35814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Потребно је омогућити приступ интернету што већем броју грађана  и </a:t>
            </a:r>
            <a:r>
              <a:rPr lang="sr-Cyrl-RS" dirty="0" smtClean="0"/>
              <a:t>обука новозапослених </a:t>
            </a:r>
            <a:r>
              <a:rPr lang="sr-Cyrl-RS" dirty="0" smtClean="0"/>
              <a:t>у ЛС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Неопходно је да се за ЛС обезбеде финансијска средства за набавку опреме и обуку </a:t>
            </a:r>
            <a:r>
              <a:rPr lang="sr-Cyrl-RS" dirty="0" smtClean="0"/>
              <a:t>запослених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RS" dirty="0" smtClean="0"/>
              <a:t>Увођење АДСЛ-а и обука запослених у сеоским месним канцеларијама и њихово повезивање са ЛС у граду</a:t>
            </a:r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9220200" cy="914400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/>
              <a:t>Планови за унапређење или проширење услуге у наредном периоду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382000" cy="23622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У плану је увођење  ГИС-а  и  електронске седнице општинског  већа</a:t>
            </a:r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Планирају се нова гостовања  у локалним медијима </a:t>
            </a:r>
            <a:endParaRPr lang="sr-Cyrl-RS" dirty="0" smtClean="0"/>
          </a:p>
          <a:p>
            <a:pPr algn="l">
              <a:buFont typeface="Wingdings" pitchFamily="2" charset="2"/>
              <a:buChar char="Ø"/>
            </a:pPr>
            <a:r>
              <a:rPr lang="sr-Cyrl-RS" dirty="0" smtClean="0"/>
              <a:t> </a:t>
            </a:r>
            <a:r>
              <a:rPr lang="sr-Cyrl-RS" dirty="0" smtClean="0"/>
              <a:t>Умрежавање у централни регистар матичних књига</a:t>
            </a:r>
            <a:endParaRPr lang="en-US" dirty="0" smtClean="0"/>
          </a:p>
          <a:p>
            <a:pPr algn="l"/>
            <a:endParaRPr lang="sr-Cyrl-RS" dirty="0" smtClean="0"/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828800"/>
          </a:xfrm>
        </p:spPr>
        <p:txBody>
          <a:bodyPr/>
          <a:lstStyle/>
          <a:p>
            <a:pPr algn="ctr"/>
            <a:r>
              <a:rPr lang="sr-Cyrl-RS" dirty="0" smtClean="0"/>
              <a:t>ХВАЛА НА ПАЖЊИ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562600"/>
            <a:ext cx="7854696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WWW.RUMA.RS</a:t>
            </a:r>
            <a:endParaRPr lang="en-US" sz="3600" dirty="0"/>
          </a:p>
        </p:txBody>
      </p:sp>
      <p:pic>
        <p:nvPicPr>
          <p:cNvPr id="4" name="Picture 3" descr="ruma fot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3505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624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Општина Рума</vt:lpstr>
      <vt:lpstr>Општи подаци везано за е-управу</vt:lpstr>
      <vt:lpstr>Обим и доступност коришћења услуга е-управе</vt:lpstr>
      <vt:lpstr>Услуге које пружа ЛС</vt:lpstr>
      <vt:lpstr>Највећи изазови приликом увођења услуге</vt:lpstr>
      <vt:lpstr>Финансирање услуге</vt:lpstr>
      <vt:lpstr>Препоруке националном и локалном нивоу</vt:lpstr>
      <vt:lpstr>Планови за унапређење или проширење услуге у наредном периоду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 48 Рума</dc:title>
  <dc:creator>TEST</dc:creator>
  <cp:lastModifiedBy>Bojana</cp:lastModifiedBy>
  <cp:revision>53</cp:revision>
  <dcterms:created xsi:type="dcterms:W3CDTF">2012-10-09T06:32:58Z</dcterms:created>
  <dcterms:modified xsi:type="dcterms:W3CDTF">2012-10-11T07:19:17Z</dcterms:modified>
</cp:coreProperties>
</file>