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70" r:id="rId4"/>
    <p:sldId id="299" r:id="rId5"/>
    <p:sldId id="300" r:id="rId6"/>
    <p:sldId id="302" r:id="rId7"/>
    <p:sldId id="293" r:id="rId8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0" autoAdjust="0"/>
    <p:restoredTop sz="94640" autoAdjust="0"/>
  </p:normalViewPr>
  <p:slideViewPr>
    <p:cSldViewPr>
      <p:cViewPr>
        <p:scale>
          <a:sx n="100" d="100"/>
          <a:sy n="100" d="100"/>
        </p:scale>
        <p:origin x="-22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q-AL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q-AL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q-AL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q-AL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q-AL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q-AL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q-AL"/>
            </a:p>
          </p:txBody>
        </p:sp>
      </p:grpSp>
      <p:sp>
        <p:nvSpPr>
          <p:cNvPr id="624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8347D4C-A01A-4E39-B57A-1F7ED6FE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29453-2537-43C7-A046-F392ECA28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35367-6BEF-468A-BFD0-96E855C49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7575C-06B6-48CE-826A-9F383EE14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BB89-3E3F-4FBB-8A56-6DFC5F7D5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3F5EF-4A67-4F6D-B586-F98CA3DDE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5A1CC-A2DC-456B-9993-3F3DE8036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4F65C-2613-4869-AEB4-4473B75A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07C0F-16E0-4610-9D27-0B0905739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4D914-FF1F-4B6D-A802-8E5BBFA3B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q-A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0DF4E-E407-48C7-AED4-B408E3E5E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7280A8-05F6-4054-BC99-07408B756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7544" y="2204864"/>
            <a:ext cx="8207375" cy="4032250"/>
          </a:xfrm>
        </p:spPr>
        <p:txBody>
          <a:bodyPr/>
          <a:lstStyle/>
          <a:p>
            <a:pPr algn="ctr" eaLnBrk="1" hangingPunct="1"/>
            <a:r>
              <a:rPr lang="en-US" sz="2400" b="1" dirty="0" smtClean="0"/>
              <a:t>Education Statistical System in Albania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600" b="1" dirty="0" err="1" smtClean="0"/>
              <a:t>Liri</a:t>
            </a:r>
            <a:r>
              <a:rPr lang="en-US" sz="1600" b="1" dirty="0" smtClean="0"/>
              <a:t> Hajdari, Ministry of Education and Science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it-IT" sz="1600" dirty="0" smtClean="0"/>
          </a:p>
        </p:txBody>
      </p:sp>
      <p:pic>
        <p:nvPicPr>
          <p:cNvPr id="3078" name="Picture 6" descr="http://www.mash.gov.al/images/mash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169" y="908720"/>
            <a:ext cx="7920873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74704" y="2914325"/>
            <a:ext cx="2233735" cy="802707"/>
            <a:chOff x="4605833" y="504057"/>
            <a:chExt cx="1732470" cy="866235"/>
          </a:xfrm>
        </p:grpSpPr>
        <p:sp>
          <p:nvSpPr>
            <p:cNvPr id="28" name="Rounded Rectangle 6"/>
            <p:cNvSpPr/>
            <p:nvPr/>
          </p:nvSpPr>
          <p:spPr>
            <a:xfrm>
              <a:off x="4605833" y="504057"/>
              <a:ext cx="1732470" cy="86623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4631204" y="529428"/>
              <a:ext cx="1681728" cy="8154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435" tIns="34290" rIns="51435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2"/>
                  </a:solidFill>
                </a:rPr>
                <a:t>Ministry of Education and Science</a:t>
              </a:r>
              <a:endParaRPr lang="en-US" sz="1600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" name="Group 8"/>
          <p:cNvGrpSpPr/>
          <p:nvPr/>
        </p:nvGrpSpPr>
        <p:grpSpPr>
          <a:xfrm>
            <a:off x="724198" y="2906533"/>
            <a:ext cx="1671873" cy="738492"/>
            <a:chOff x="4605833" y="566924"/>
            <a:chExt cx="1732470" cy="866235"/>
          </a:xfrm>
        </p:grpSpPr>
        <p:sp>
          <p:nvSpPr>
            <p:cNvPr id="26" name="Rounded Rectangle 25"/>
            <p:cNvSpPr/>
            <p:nvPr/>
          </p:nvSpPr>
          <p:spPr>
            <a:xfrm>
              <a:off x="4605833" y="566924"/>
              <a:ext cx="1732470" cy="86623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4631204" y="566924"/>
              <a:ext cx="1681728" cy="8154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435" tIns="34290" rIns="51435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tx2"/>
                  </a:solidFill>
                </a:rPr>
                <a:t>Ministry of Finance</a:t>
              </a:r>
              <a:endParaRPr lang="en-US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" name="Group 11"/>
          <p:cNvGrpSpPr/>
          <p:nvPr/>
        </p:nvGrpSpPr>
        <p:grpSpPr>
          <a:xfrm>
            <a:off x="899592" y="5949280"/>
            <a:ext cx="3240360" cy="578202"/>
            <a:chOff x="4605833" y="504057"/>
            <a:chExt cx="1732470" cy="866235"/>
          </a:xfrm>
        </p:grpSpPr>
        <p:sp>
          <p:nvSpPr>
            <p:cNvPr id="24" name="Rounded Rectangle 23"/>
            <p:cNvSpPr/>
            <p:nvPr/>
          </p:nvSpPr>
          <p:spPr>
            <a:xfrm>
              <a:off x="4605833" y="504057"/>
              <a:ext cx="1732470" cy="86623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4605833" y="504057"/>
              <a:ext cx="1681728" cy="8154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435" tIns="34290" rIns="51435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solidFill>
                    <a:schemeClr val="tx2"/>
                  </a:solidFill>
                </a:rPr>
                <a:t>Pre-University Schools (public and private)</a:t>
              </a:r>
              <a:endParaRPr lang="en-US" sz="14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3563887" y="3933056"/>
            <a:ext cx="1944216" cy="1872208"/>
            <a:chOff x="4605832" y="504057"/>
            <a:chExt cx="1795263" cy="1848992"/>
          </a:xfrm>
        </p:grpSpPr>
        <p:sp>
          <p:nvSpPr>
            <p:cNvPr id="22" name="Rounded Rectangle 21"/>
            <p:cNvSpPr/>
            <p:nvPr/>
          </p:nvSpPr>
          <p:spPr>
            <a:xfrm>
              <a:off x="4605832" y="504057"/>
              <a:ext cx="1795263" cy="184899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4652878" y="588521"/>
              <a:ext cx="1681728" cy="8154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435" tIns="34290" rIns="51435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tx2"/>
                  </a:solidFill>
                </a:rPr>
                <a:t>National Agency of Testing</a:t>
              </a:r>
              <a:endParaRPr lang="en-US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2843808" y="4869160"/>
            <a:ext cx="1584176" cy="613891"/>
            <a:chOff x="-2551380" y="-1755103"/>
            <a:chExt cx="1793772" cy="605879"/>
          </a:xfrm>
        </p:grpSpPr>
        <p:sp>
          <p:nvSpPr>
            <p:cNvPr id="20" name="Rounded Rectangle 19"/>
            <p:cNvSpPr/>
            <p:nvPr/>
          </p:nvSpPr>
          <p:spPr>
            <a:xfrm>
              <a:off x="-2551380" y="-1755103"/>
              <a:ext cx="1793772" cy="60587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-2407878" y="-1755103"/>
              <a:ext cx="1475440" cy="5703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 smtClean="0"/>
                <a:t>Pre-University EMIS </a:t>
              </a:r>
              <a:endParaRPr lang="en-US" sz="1400" b="1" kern="1200" dirty="0"/>
            </a:p>
          </p:txBody>
        </p:sp>
      </p:grpSp>
      <p:grpSp>
        <p:nvGrpSpPr>
          <p:cNvPr id="11" name="Group 29"/>
          <p:cNvGrpSpPr/>
          <p:nvPr/>
        </p:nvGrpSpPr>
        <p:grpSpPr>
          <a:xfrm>
            <a:off x="6428519" y="2914312"/>
            <a:ext cx="1671873" cy="738492"/>
            <a:chOff x="4605833" y="504057"/>
            <a:chExt cx="1732470" cy="866235"/>
          </a:xfrm>
        </p:grpSpPr>
        <p:sp>
          <p:nvSpPr>
            <p:cNvPr id="18" name="Rounded Rectangle 17"/>
            <p:cNvSpPr/>
            <p:nvPr/>
          </p:nvSpPr>
          <p:spPr>
            <a:xfrm>
              <a:off x="4605833" y="504057"/>
              <a:ext cx="1732470" cy="86623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4614263" y="529429"/>
              <a:ext cx="1681728" cy="8154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435" tIns="34290" rIns="51435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>
                  <a:solidFill>
                    <a:schemeClr val="tx2"/>
                  </a:solidFill>
                </a:rPr>
                <a:t>INSTAT</a:t>
              </a:r>
              <a:endParaRPr lang="en-US" sz="2700" kern="1200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 bwMode="auto">
          <a:xfrm flipH="1" flipV="1">
            <a:off x="5292080" y="3717032"/>
            <a:ext cx="720080" cy="115212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2339752" y="5517232"/>
            <a:ext cx="864096" cy="5040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triangle" w="med" len="med"/>
            <a:tailEnd type="stealth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059832" y="3645024"/>
            <a:ext cx="576064" cy="12241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5652120" y="3283558"/>
            <a:ext cx="792088" cy="142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grpSp>
        <p:nvGrpSpPr>
          <p:cNvPr id="30" name="Group 29"/>
          <p:cNvGrpSpPr/>
          <p:nvPr/>
        </p:nvGrpSpPr>
        <p:grpSpPr>
          <a:xfrm>
            <a:off x="683568" y="1538380"/>
            <a:ext cx="7049230" cy="738492"/>
            <a:chOff x="4605833" y="504057"/>
            <a:chExt cx="1732470" cy="866235"/>
          </a:xfrm>
        </p:grpSpPr>
        <p:sp>
          <p:nvSpPr>
            <p:cNvPr id="31" name="Rounded Rectangle 6"/>
            <p:cNvSpPr/>
            <p:nvPr/>
          </p:nvSpPr>
          <p:spPr>
            <a:xfrm>
              <a:off x="4605833" y="504057"/>
              <a:ext cx="1732470" cy="86623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4631204" y="529428"/>
              <a:ext cx="1681728" cy="8154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435" tIns="34290" rIns="51435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2"/>
                  </a:solidFill>
                </a:rPr>
                <a:t>National Education data/indicators</a:t>
              </a:r>
              <a:endParaRPr lang="en-US" sz="2000" kern="1200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 bwMode="auto">
          <a:xfrm flipV="1">
            <a:off x="4355976" y="2276872"/>
            <a:ext cx="0" cy="6480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7092280" y="2276872"/>
            <a:ext cx="0" cy="6480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43" name="Straight Arrow Connector 42"/>
          <p:cNvCxnSpPr>
            <a:endCxn id="29" idx="1"/>
          </p:cNvCxnSpPr>
          <p:nvPr/>
        </p:nvCxnSpPr>
        <p:spPr bwMode="auto">
          <a:xfrm>
            <a:off x="2381250" y="3313931"/>
            <a:ext cx="1126166" cy="1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grpSp>
        <p:nvGrpSpPr>
          <p:cNvPr id="45" name="Group 25"/>
          <p:cNvGrpSpPr/>
          <p:nvPr/>
        </p:nvGrpSpPr>
        <p:grpSpPr>
          <a:xfrm>
            <a:off x="6012160" y="6021288"/>
            <a:ext cx="2154171" cy="613891"/>
            <a:chOff x="-2587037" y="-619004"/>
            <a:chExt cx="1793773" cy="605880"/>
          </a:xfrm>
        </p:grpSpPr>
        <p:sp>
          <p:nvSpPr>
            <p:cNvPr id="46" name="Rounded Rectangle 45"/>
            <p:cNvSpPr/>
            <p:nvPr/>
          </p:nvSpPr>
          <p:spPr>
            <a:xfrm>
              <a:off x="-2587036" y="-619003"/>
              <a:ext cx="1793772" cy="60587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Rounded Rectangle 4"/>
            <p:cNvSpPr/>
            <p:nvPr/>
          </p:nvSpPr>
          <p:spPr>
            <a:xfrm>
              <a:off x="-2587037" y="-619004"/>
              <a:ext cx="1758280" cy="570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>
                  <a:solidFill>
                    <a:schemeClr val="tx2"/>
                  </a:solidFill>
                </a:rPr>
                <a:t>HEI                       (public and private)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4" name="Group 25"/>
          <p:cNvGrpSpPr/>
          <p:nvPr/>
        </p:nvGrpSpPr>
        <p:grpSpPr>
          <a:xfrm>
            <a:off x="4788024" y="4869160"/>
            <a:ext cx="1512168" cy="613891"/>
            <a:chOff x="-3091028" y="-1186558"/>
            <a:chExt cx="1793772" cy="605879"/>
          </a:xfrm>
        </p:grpSpPr>
        <p:sp>
          <p:nvSpPr>
            <p:cNvPr id="49" name="Rounded Rectangle 48"/>
            <p:cNvSpPr/>
            <p:nvPr/>
          </p:nvSpPr>
          <p:spPr>
            <a:xfrm>
              <a:off x="-3091028" y="-1186558"/>
              <a:ext cx="1793772" cy="60587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Rounded Rectangle 4"/>
            <p:cNvSpPr/>
            <p:nvPr/>
          </p:nvSpPr>
          <p:spPr>
            <a:xfrm>
              <a:off x="-3091028" y="-1186557"/>
              <a:ext cx="1758279" cy="5703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 smtClean="0"/>
                <a:t>University EMIS </a:t>
              </a:r>
              <a:endParaRPr lang="en-US" sz="1400" b="1" kern="1200" dirty="0"/>
            </a:p>
          </p:txBody>
        </p:sp>
      </p:grpSp>
      <p:cxnSp>
        <p:nvCxnSpPr>
          <p:cNvPr id="69" name="Straight Arrow Connector 68"/>
          <p:cNvCxnSpPr/>
          <p:nvPr/>
        </p:nvCxnSpPr>
        <p:spPr bwMode="auto">
          <a:xfrm flipH="1" flipV="1">
            <a:off x="5652120" y="5517232"/>
            <a:ext cx="1152128" cy="5229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triangle" w="med" len="med"/>
            <a:tailEnd type="stealth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H="1" flipV="1">
            <a:off x="1547664" y="2276872"/>
            <a:ext cx="2974" cy="6480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102" name="Rectangle 101"/>
          <p:cNvSpPr/>
          <p:nvPr/>
        </p:nvSpPr>
        <p:spPr>
          <a:xfrm rot="17735456">
            <a:off x="2114164" y="4283472"/>
            <a:ext cx="1755743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200150">
              <a:lnSpc>
                <a:spcPct val="90000"/>
              </a:lnSpc>
              <a:spcAft>
                <a:spcPct val="35000"/>
              </a:spcAft>
            </a:pPr>
            <a:r>
              <a:rPr lang="en-US" sz="1400" dirty="0" smtClean="0">
                <a:solidFill>
                  <a:schemeClr val="tx2"/>
                </a:solidFill>
              </a:rPr>
              <a:t>Administrative data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04" name="Group 29"/>
          <p:cNvGrpSpPr/>
          <p:nvPr/>
        </p:nvGrpSpPr>
        <p:grpSpPr>
          <a:xfrm>
            <a:off x="7020272" y="3861048"/>
            <a:ext cx="1383841" cy="576064"/>
            <a:chOff x="4605833" y="504057"/>
            <a:chExt cx="1732470" cy="866235"/>
          </a:xfrm>
          <a:noFill/>
        </p:grpSpPr>
        <p:sp>
          <p:nvSpPr>
            <p:cNvPr id="105" name="Rounded Rectangle 104"/>
            <p:cNvSpPr/>
            <p:nvPr/>
          </p:nvSpPr>
          <p:spPr>
            <a:xfrm>
              <a:off x="4605833" y="504057"/>
              <a:ext cx="1732470" cy="866235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Rounded Rectangle 4"/>
            <p:cNvSpPr/>
            <p:nvPr/>
          </p:nvSpPr>
          <p:spPr>
            <a:xfrm>
              <a:off x="4614263" y="529429"/>
              <a:ext cx="1681728" cy="815493"/>
            </a:xfrm>
            <a:prstGeom prst="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435" tIns="34290" rIns="51435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2"/>
                  </a:solidFill>
                </a:rPr>
                <a:t>Survey’s</a:t>
              </a:r>
              <a:endParaRPr lang="en-US" sz="1600" kern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5" name="Rectangle 9"/>
          <p:cNvSpPr>
            <a:spLocks noChangeArrowheads="1"/>
          </p:cNvSpPr>
          <p:nvPr/>
        </p:nvSpPr>
        <p:spPr bwMode="auto">
          <a:xfrm>
            <a:off x="395536" y="116632"/>
            <a:ext cx="750919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sz="2800" dirty="0" smtClean="0">
                <a:solidFill>
                  <a:schemeClr val="tx2"/>
                </a:solidFill>
              </a:rPr>
              <a:t>Education data providers in Albania</a:t>
            </a:r>
            <a:endParaRPr lang="sq-AL" sz="2800" dirty="0">
              <a:solidFill>
                <a:schemeClr val="tx2"/>
              </a:solidFill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 flipH="1" flipV="1">
            <a:off x="7524328" y="3645024"/>
            <a:ext cx="9872" cy="25852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triangle" w="med" len="med"/>
            <a:tailEnd type="stealth"/>
          </a:ln>
          <a:effectLst/>
        </p:spPr>
      </p:cxnSp>
      <p:sp>
        <p:nvSpPr>
          <p:cNvPr id="134" name="Rectangle 133"/>
          <p:cNvSpPr/>
          <p:nvPr/>
        </p:nvSpPr>
        <p:spPr>
          <a:xfrm rot="3347938">
            <a:off x="5170042" y="4308415"/>
            <a:ext cx="1755743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200150">
              <a:lnSpc>
                <a:spcPct val="90000"/>
              </a:lnSpc>
              <a:spcAft>
                <a:spcPct val="35000"/>
              </a:spcAft>
            </a:pPr>
            <a:r>
              <a:rPr lang="en-US" sz="1400" dirty="0" smtClean="0">
                <a:solidFill>
                  <a:schemeClr val="tx2"/>
                </a:solidFill>
              </a:rPr>
              <a:t>Administrative data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827584" y="2132856"/>
            <a:ext cx="813690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Enrollment data/indicators (according to levels and programs)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New enrollment (according to levels and programs)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Progression and completion data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Graduation data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Out of school children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Repetition rate (grades 1-12)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School-life </a:t>
            </a:r>
            <a:r>
              <a:rPr lang="en-US" sz="2000" dirty="0" err="1" smtClean="0">
                <a:solidFill>
                  <a:schemeClr val="tx2"/>
                </a:solidFill>
              </a:rPr>
              <a:t>expactancy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Teaching staff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Achievement at the leaving exams of basic education (national testing)</a:t>
            </a:r>
          </a:p>
          <a:p>
            <a:pPr marL="457200" indent="-457200" defTabSz="1200150">
              <a:lnSpc>
                <a:spcPct val="90000"/>
              </a:lnSpc>
              <a:spcAft>
                <a:spcPct val="35000"/>
              </a:spcAft>
              <a:buFontTx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Achievement at the State Matura (national testing)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Finance data (government budget and public spending)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  <a:buAutoNum type="arabicPeriod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000" dirty="0" smtClean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000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/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1259632" y="764704"/>
            <a:ext cx="750919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sz="2800" dirty="0" smtClean="0">
                <a:solidFill>
                  <a:schemeClr val="tx2"/>
                </a:solidFill>
              </a:rPr>
              <a:t>Data/researches yearly conducted</a:t>
            </a:r>
            <a:endParaRPr lang="sq-AL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899592" y="2492896"/>
            <a:ext cx="749935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PISA (2000, 2009, 2012)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Indicators from LFS, LSMS (by INSTAT)</a:t>
            </a:r>
          </a:p>
          <a:p>
            <a:pPr marL="914400" lvl="1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	- Adult and youth literacy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	      - Education Attainment of population 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	      - Rate of early school leavers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            - Mean years of schooling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000" dirty="0" smtClean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000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/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1259632" y="764704"/>
            <a:ext cx="750919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sz="2800" dirty="0" smtClean="0">
                <a:solidFill>
                  <a:schemeClr val="tx2"/>
                </a:solidFill>
              </a:rPr>
              <a:t>Data/researches conducted once a three years</a:t>
            </a:r>
            <a:endParaRPr lang="sq-AL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611560" y="2276872"/>
            <a:ext cx="828092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it-IT" sz="2000" dirty="0" smtClean="0">
                <a:solidFill>
                  <a:schemeClr val="tx2"/>
                </a:solidFill>
              </a:rPr>
              <a:t>What has been done through EMIS (database systems) :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it-IT" sz="2000" dirty="0" smtClean="0">
                <a:solidFill>
                  <a:schemeClr val="tx2"/>
                </a:solidFill>
              </a:rPr>
              <a:t>         - setting up  State Matura 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it-IT" sz="2000" dirty="0" smtClean="0">
                <a:solidFill>
                  <a:schemeClr val="tx2"/>
                </a:solidFill>
              </a:rPr>
              <a:t>	   - use of merit- preference system for new entrance in  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it-IT" sz="2000" dirty="0" smtClean="0">
                <a:solidFill>
                  <a:schemeClr val="tx2"/>
                </a:solidFill>
              </a:rPr>
              <a:t>           public HEI (based on MATURA results) 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it-IT" sz="2000" dirty="0" smtClean="0">
                <a:solidFill>
                  <a:schemeClr val="tx2"/>
                </a:solidFill>
              </a:rPr>
              <a:t>	   - use of State Matura as a system for ensuring new entrance in  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it-IT" sz="2000" dirty="0" smtClean="0">
                <a:solidFill>
                  <a:schemeClr val="tx2"/>
                </a:solidFill>
              </a:rPr>
              <a:t>           private HEI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it-IT" sz="2000" dirty="0" smtClean="0">
                <a:solidFill>
                  <a:schemeClr val="tx2"/>
                </a:solidFill>
              </a:rPr>
              <a:t>	   - every HEI students (public and private) has its own number of 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it-IT" sz="2000" dirty="0" smtClean="0">
                <a:solidFill>
                  <a:schemeClr val="tx2"/>
                </a:solidFill>
              </a:rPr>
              <a:t>	     matriculation that is generated by HEI EMIS systems  (NAT) 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it-IT" sz="2000" dirty="0" smtClean="0">
                <a:solidFill>
                  <a:schemeClr val="tx2"/>
                </a:solidFill>
              </a:rPr>
              <a:t>	  -  teaching (for pre-university level) is involved in regulated  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it-IT" sz="2000" dirty="0" smtClean="0">
                <a:solidFill>
                  <a:schemeClr val="tx2"/>
                </a:solidFill>
              </a:rPr>
              <a:t>           professions </a:t>
            </a:r>
          </a:p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it-IT" sz="2000" dirty="0" smtClean="0">
                <a:solidFill>
                  <a:schemeClr val="tx2"/>
                </a:solidFill>
              </a:rPr>
              <a:t>	  </a:t>
            </a:r>
            <a:r>
              <a:rPr lang="en-US" sz="2000" dirty="0" smtClean="0">
                <a:solidFill>
                  <a:schemeClr val="tx2"/>
                </a:solidFill>
              </a:rPr>
              <a:t>	</a:t>
            </a:r>
          </a:p>
          <a:p>
            <a:pPr marL="914400" lvl="1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	</a:t>
            </a:r>
            <a:endParaRPr lang="en-US" sz="2000" dirty="0" smtClean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000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/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1259632" y="764704"/>
            <a:ext cx="750919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lvl="0" indent="-457200" defTabSz="1200150">
              <a:lnSpc>
                <a:spcPct val="90000"/>
              </a:lnSpc>
              <a:spcAft>
                <a:spcPct val="35000"/>
              </a:spcAft>
            </a:pPr>
            <a:r>
              <a:rPr lang="it-IT" sz="2800" dirty="0" smtClean="0">
                <a:solidFill>
                  <a:schemeClr val="tx2"/>
                </a:solidFill>
              </a:rPr>
              <a:t>What has been done through EMIS: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1187450" y="1053331"/>
            <a:ext cx="7705725" cy="64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sz="2800" dirty="0" smtClean="0">
                <a:solidFill>
                  <a:schemeClr val="tx2"/>
                </a:solidFill>
              </a:rPr>
              <a:t>Area of improvement – Quality of data</a:t>
            </a:r>
            <a:endParaRPr lang="sq-AL" sz="28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sz="2800" dirty="0">
                <a:solidFill>
                  <a:schemeClr val="tx2"/>
                </a:solidFill>
              </a:rPr>
              <a:t>				</a:t>
            </a:r>
            <a:endParaRPr lang="sq-AL" sz="2800" dirty="0">
              <a:solidFill>
                <a:schemeClr val="tx2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827584" y="2681536"/>
            <a:ext cx="7921625" cy="211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defTabSz="1200150">
              <a:lnSpc>
                <a:spcPct val="90000"/>
              </a:lnSpc>
              <a:spcAft>
                <a:spcPct val="35000"/>
              </a:spcAft>
              <a:buClr>
                <a:schemeClr val="folHlink"/>
              </a:buClr>
              <a:buSzPct val="60000"/>
              <a:defRPr/>
            </a:pPr>
            <a:r>
              <a:rPr lang="en-US" sz="1600" kern="0" smtClean="0">
                <a:latin typeface="+mn-lt"/>
              </a:rPr>
              <a:t> </a:t>
            </a:r>
            <a:r>
              <a:rPr lang="en-US" sz="2000" smtClean="0">
                <a:solidFill>
                  <a:schemeClr val="tx2"/>
                </a:solidFill>
              </a:rPr>
              <a:t>Demographic </a:t>
            </a:r>
            <a:r>
              <a:rPr lang="en-US" sz="2000" dirty="0" smtClean="0">
                <a:solidFill>
                  <a:schemeClr val="tx2"/>
                </a:solidFill>
              </a:rPr>
              <a:t>and Social factors:</a:t>
            </a:r>
          </a:p>
          <a:p>
            <a:pPr marL="457200" indent="-457200" defTabSz="1200150">
              <a:lnSpc>
                <a:spcPct val="90000"/>
              </a:lnSpc>
              <a:spcAft>
                <a:spcPct val="35000"/>
              </a:spcAft>
              <a:buClr>
                <a:schemeClr val="folHlink"/>
              </a:buClr>
              <a:buSzPct val="60000"/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914400" lvl="1" indent="-457200" defTabSz="1200150">
              <a:lnSpc>
                <a:spcPct val="90000"/>
              </a:lnSpc>
              <a:spcAft>
                <a:spcPct val="35000"/>
              </a:spcAft>
              <a:buClr>
                <a:schemeClr val="folHlink"/>
              </a:buClr>
              <a:buSzPct val="60000"/>
              <a:buFontTx/>
              <a:buChar char="-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Migration out/ within country;</a:t>
            </a:r>
          </a:p>
          <a:p>
            <a:pPr marL="914400" lvl="1" indent="-457200" defTabSz="1200150">
              <a:lnSpc>
                <a:spcPct val="90000"/>
              </a:lnSpc>
              <a:spcAft>
                <a:spcPct val="35000"/>
              </a:spcAft>
              <a:buClr>
                <a:schemeClr val="folHlink"/>
              </a:buClr>
              <a:buSzPct val="60000"/>
              <a:buFontTx/>
              <a:buChar char="-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Low birth rates during last years;  </a:t>
            </a:r>
          </a:p>
          <a:p>
            <a:pPr marL="457200" indent="-457200" defTabSz="1200150">
              <a:lnSpc>
                <a:spcPct val="90000"/>
              </a:lnSpc>
              <a:spcAft>
                <a:spcPct val="35000"/>
              </a:spcAft>
              <a:buClr>
                <a:schemeClr val="folHlink"/>
              </a:buClr>
              <a:buSzPct val="60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	</a:t>
            </a:r>
          </a:p>
          <a:p>
            <a:pPr marL="457200" indent="-457200" defTabSz="1200150">
              <a:lnSpc>
                <a:spcPct val="90000"/>
              </a:lnSpc>
              <a:spcAft>
                <a:spcPct val="35000"/>
              </a:spcAft>
              <a:buClr>
                <a:schemeClr val="folHlink"/>
              </a:buClr>
              <a:buSzPct val="60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	  affects quality of data, especially those that measure the  </a:t>
            </a:r>
          </a:p>
          <a:p>
            <a:pPr marL="457200" indent="-457200" defTabSz="1200150">
              <a:lnSpc>
                <a:spcPct val="90000"/>
              </a:lnSpc>
              <a:spcAft>
                <a:spcPct val="35000"/>
              </a:spcAft>
              <a:buClr>
                <a:schemeClr val="folHlink"/>
              </a:buClr>
              <a:buSzPct val="60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        enrolment (net/gross)    </a:t>
            </a:r>
          </a:p>
          <a:p>
            <a:pPr marL="457200" indent="-457200" defTabSz="1200150">
              <a:lnSpc>
                <a:spcPct val="90000"/>
              </a:lnSpc>
              <a:spcAft>
                <a:spcPct val="35000"/>
              </a:spcAft>
              <a:buClr>
                <a:schemeClr val="folHlink"/>
              </a:buClr>
              <a:buSzPct val="60000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	</a:t>
            </a:r>
          </a:p>
          <a:p>
            <a:pPr marL="609600" indent="-609600" eaLnBrk="1" hangingPunct="1">
              <a:spcBef>
                <a:spcPct val="20000"/>
              </a:spcBef>
              <a:spcAft>
                <a:spcPts val="600"/>
              </a:spcAft>
              <a:buClr>
                <a:schemeClr val="folHlink"/>
              </a:buClr>
              <a:buSzPct val="60000"/>
              <a:defRPr/>
            </a:pPr>
            <a:endParaRPr lang="en-US" sz="1600" kern="0" dirty="0" smtClean="0"/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42988" y="2765425"/>
            <a:ext cx="7480300" cy="1600200"/>
          </a:xfrm>
          <a:noFill/>
        </p:spPr>
        <p:txBody>
          <a:bodyPr/>
          <a:lstStyle/>
          <a:p>
            <a:pPr marL="609600" indent="-609600" eaLnBrk="1" hangingPunct="1"/>
            <a:endParaRPr lang="en-US" i="1" dirty="0" smtClean="0"/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z="3600" dirty="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1049</TotalTime>
  <Words>195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Blends</vt:lpstr>
      <vt:lpstr>Education Statistical System in Albania       Liri Hajdari, Ministry of Education and Science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TPE sh.p.k.</dc:creator>
  <cp:lastModifiedBy>lili.hajdari</cp:lastModifiedBy>
  <cp:revision>284</cp:revision>
  <dcterms:created xsi:type="dcterms:W3CDTF">2007-12-18T09:47:09Z</dcterms:created>
  <dcterms:modified xsi:type="dcterms:W3CDTF">2012-12-05T16:42:09Z</dcterms:modified>
</cp:coreProperties>
</file>