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8" r:id="rId8"/>
    <p:sldId id="263" r:id="rId9"/>
    <p:sldId id="262" r:id="rId10"/>
    <p:sldId id="264" r:id="rId11"/>
    <p:sldId id="265" r:id="rId12"/>
    <p:sldId id="266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 smtClean="0"/>
              <a:t>Kliknite i uredite stil podnaslova mastera</a:t>
            </a:r>
            <a:endParaRPr lang="en-GB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4B15-DE75-421D-ADC1-66E93920FF2B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A439-B4D9-4A2E-B11F-82B1A00373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GB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GB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4B15-DE75-421D-ADC1-66E93920FF2B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A439-B4D9-4A2E-B11F-82B1A00373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Latn-CS" smtClean="0"/>
              <a:t>Kliknite i uredite naslov mastera</a:t>
            </a:r>
            <a:endParaRPr lang="en-GB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GB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4B15-DE75-421D-ADC1-66E93920FF2B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A439-B4D9-4A2E-B11F-82B1A00373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GB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GB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4B15-DE75-421D-ADC1-66E93920FF2B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A439-B4D9-4A2E-B11F-82B1A00373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Latn-CS" smtClean="0"/>
              <a:t>Kliknite i uredite naslov mastera</a:t>
            </a:r>
            <a:endParaRPr lang="en-GB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4B15-DE75-421D-ADC1-66E93920FF2B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A439-B4D9-4A2E-B11F-82B1A00373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GB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GB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GB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4B15-DE75-421D-ADC1-66E93920FF2B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A439-B4D9-4A2E-B11F-82B1A00373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Kliknite i uredite naslov mastera</a:t>
            </a:r>
            <a:endParaRPr lang="en-GB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GB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GB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4B15-DE75-421D-ADC1-66E93920FF2B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A439-B4D9-4A2E-B11F-82B1A00373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GB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4B15-DE75-421D-ADC1-66E93920FF2B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A439-B4D9-4A2E-B11F-82B1A00373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4B15-DE75-421D-ADC1-66E93920FF2B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A439-B4D9-4A2E-B11F-82B1A00373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Latn-CS" smtClean="0"/>
              <a:t>Kliknite i uredite naslov mastera</a:t>
            </a:r>
            <a:endParaRPr lang="en-GB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GB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4B15-DE75-421D-ADC1-66E93920FF2B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A439-B4D9-4A2E-B11F-82B1A00373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Latn-CS" smtClean="0"/>
              <a:t>Kliknite i uredite naslov mastera</a:t>
            </a:r>
            <a:endParaRPr lang="en-GB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4B15-DE75-421D-ADC1-66E93920FF2B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A439-B4D9-4A2E-B11F-82B1A00373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 smtClean="0"/>
              <a:t>Kliknite i uredite naslov mastera</a:t>
            </a:r>
            <a:endParaRPr lang="en-GB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GB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64B15-DE75-421D-ADC1-66E93920FF2B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3A439-B4D9-4A2E-B11F-82B1A003739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71600" y="28529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r-Latn-CS" dirty="0" smtClean="0">
                <a:solidFill>
                  <a:schemeClr val="bg1"/>
                </a:solidFill>
              </a:rPr>
              <a:t>Da </a:t>
            </a:r>
            <a:r>
              <a:rPr lang="sr-Latn-CS" dirty="0">
                <a:solidFill>
                  <a:schemeClr val="bg1"/>
                </a:solidFill>
              </a:rPr>
              <a:t>li zakonodavni okvir treba da reguliše i druge oblasti pristupačnosti</a:t>
            </a:r>
            <a:r>
              <a:rPr lang="sr-Latn-CS" dirty="0" smtClean="0">
                <a:solidFill>
                  <a:schemeClr val="bg1"/>
                </a:solidFill>
              </a:rPr>
              <a:t>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6400800" cy="1752600"/>
          </a:xfrm>
        </p:spPr>
        <p:txBody>
          <a:bodyPr>
            <a:normAutofit/>
          </a:bodyPr>
          <a:lstStyle/>
          <a:p>
            <a:r>
              <a:rPr lang="sr-Latn-CS" sz="8000" dirty="0" smtClean="0">
                <a:solidFill>
                  <a:schemeClr val="bg1"/>
                </a:solidFill>
              </a:rPr>
              <a:t>Zar je to sve!?</a:t>
            </a:r>
            <a:endParaRPr lang="en-GB" sz="8000" dirty="0">
              <a:solidFill>
                <a:schemeClr val="bg1"/>
              </a:solidFill>
            </a:endParaRPr>
          </a:p>
        </p:txBody>
      </p:sp>
      <p:sp>
        <p:nvSpPr>
          <p:cNvPr id="5" name="Pravougaonik 4"/>
          <p:cNvSpPr/>
          <p:nvPr/>
        </p:nvSpPr>
        <p:spPr>
          <a:xfrm>
            <a:off x="3563888" y="5229200"/>
            <a:ext cx="70202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CS" dirty="0" smtClean="0">
                <a:solidFill>
                  <a:schemeClr val="bg1"/>
                </a:solidFill>
              </a:rPr>
              <a:t>Aleksandar Bogdanović, </a:t>
            </a:r>
          </a:p>
          <a:p>
            <a:pPr algn="ctr"/>
            <a:r>
              <a:rPr lang="sr-Latn-CS" dirty="0" smtClean="0">
                <a:solidFill>
                  <a:schemeClr val="bg1"/>
                </a:solidFill>
              </a:rPr>
              <a:t>Centar za razvoj inkluzivnog društva, </a:t>
            </a:r>
          </a:p>
          <a:p>
            <a:pPr algn="ctr"/>
            <a:r>
              <a:rPr lang="sr-Latn-CS" dirty="0" smtClean="0">
                <a:solidFill>
                  <a:schemeClr val="bg1"/>
                </a:solidFill>
              </a:rPr>
              <a:t>Beograd, 03.10.2012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Kultura za sve - propisi</a:t>
            </a:r>
            <a:endParaRPr lang="en-GB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sr-Latn-CS" dirty="0" smtClean="0"/>
              <a:t>Postoje zakoni koju propisuju zaštitu i očuvanje istorijskih objekata, međutim, to ne znači da ne može biti ništa urađeno da bi se poboljšao pristup, bez narušavanja istorijske vrednosti objekta.</a:t>
            </a:r>
          </a:p>
          <a:p>
            <a:endParaRPr lang="sr-Latn-CS" dirty="0"/>
          </a:p>
          <a:p>
            <a:r>
              <a:rPr lang="sr-Latn-CS" dirty="0" smtClean="0"/>
              <a:t>Strategija za pristupačnost (akcioni plan,  analiza, opcije za pristupačnost, konzervatorska studija)</a:t>
            </a:r>
            <a:endParaRPr lang="en-GB" dirty="0" smtClean="0"/>
          </a:p>
          <a:p>
            <a:r>
              <a:rPr lang="sr-Latn-CS" dirty="0" smtClean="0"/>
              <a:t>Primena</a:t>
            </a:r>
            <a:endParaRPr lang="en-GB" dirty="0" smtClean="0"/>
          </a:p>
          <a:p>
            <a:r>
              <a:rPr lang="sr-Latn-CS" dirty="0" smtClean="0"/>
              <a:t>Održavanje </a:t>
            </a:r>
          </a:p>
          <a:p>
            <a:r>
              <a:rPr lang="sr-Latn-CS" dirty="0" smtClean="0"/>
              <a:t>Revizija</a:t>
            </a:r>
            <a:endParaRPr lang="en-GB" dirty="0" smtClean="0"/>
          </a:p>
        </p:txBody>
      </p:sp>
      <p:sp>
        <p:nvSpPr>
          <p:cNvPr id="4" name="Pravougaonik zaobljenih uglova 3"/>
          <p:cNvSpPr/>
          <p:nvPr/>
        </p:nvSpPr>
        <p:spPr>
          <a:xfrm>
            <a:off x="395536" y="6237312"/>
            <a:ext cx="8208912" cy="432048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Aleksandar Bogdanović, CRID, Beograd, 03.10.2012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Da biram i da budem biran(a)</a:t>
            </a:r>
            <a:endParaRPr lang="en-GB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r-Latn-CS" sz="2800" b="1" dirty="0">
                <a:latin typeface="Trebuchet MS" pitchFamily="34" charset="0"/>
              </a:rPr>
              <a:t>Član 29.</a:t>
            </a:r>
          </a:p>
          <a:p>
            <a:pPr algn="ctr">
              <a:buNone/>
            </a:pPr>
            <a:r>
              <a:rPr lang="sr-Latn-CS" sz="2800" b="1" dirty="0">
                <a:latin typeface="Trebuchet MS" pitchFamily="34" charset="0"/>
              </a:rPr>
              <a:t>Učešće u političkom i javnom </a:t>
            </a:r>
            <a:r>
              <a:rPr lang="sr-Latn-CS" sz="2800" b="1" dirty="0" smtClean="0">
                <a:latin typeface="Trebuchet MS" pitchFamily="34" charset="0"/>
              </a:rPr>
              <a:t>životu</a:t>
            </a:r>
          </a:p>
          <a:p>
            <a:pPr algn="ctr">
              <a:buNone/>
            </a:pPr>
            <a:endParaRPr lang="sr-Latn-CS" sz="2800" b="1" dirty="0">
              <a:latin typeface="Trebuchet MS" pitchFamily="34" charset="0"/>
            </a:endParaRPr>
          </a:p>
          <a:p>
            <a:pPr>
              <a:buNone/>
            </a:pPr>
            <a:r>
              <a:rPr lang="sr-Latn-CS" sz="2800" dirty="0" smtClean="0">
                <a:latin typeface="Trebuchet MS" pitchFamily="34" charset="0"/>
              </a:rPr>
              <a:t>… da </a:t>
            </a:r>
            <a:r>
              <a:rPr lang="sr-Latn-CS" sz="2800" dirty="0">
                <a:latin typeface="Trebuchet MS" pitchFamily="34" charset="0"/>
              </a:rPr>
              <a:t>osiguraju da osobe sa invaliditetom mogu efikasno i potpuno da učestvuju u političkom i javnom životu ravnopravno kao i drugi, neposredno ili preko slobodno izabranih predstavnika, uključujući pravo i mogućnost da osobe sa invaliditetom glasaju i budu </a:t>
            </a:r>
            <a:r>
              <a:rPr lang="sr-Latn-CS" sz="2800" dirty="0" smtClean="0">
                <a:latin typeface="Trebuchet MS" pitchFamily="34" charset="0"/>
              </a:rPr>
              <a:t>birane…</a:t>
            </a:r>
            <a:endParaRPr lang="sr-Latn-CS" sz="2800" dirty="0">
              <a:latin typeface="Trebuchet MS" pitchFamily="34" charset="0"/>
            </a:endParaRPr>
          </a:p>
          <a:p>
            <a:endParaRPr lang="en-GB" dirty="0"/>
          </a:p>
        </p:txBody>
      </p:sp>
      <p:sp>
        <p:nvSpPr>
          <p:cNvPr id="4" name="Pravougaonik zaobljenih uglova 3"/>
          <p:cNvSpPr/>
          <p:nvPr/>
        </p:nvSpPr>
        <p:spPr>
          <a:xfrm>
            <a:off x="395536" y="6237312"/>
            <a:ext cx="8208912" cy="432048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Aleksandar Bogdanović, CRID, Beograd, 03.10.2012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Pravo glasa</a:t>
            </a:r>
            <a:endParaRPr lang="en-GB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Pravo glasa/pravo na izbor predstavlja potpuno uvažavanje ravnopravnosti pojedinca u društvu (žene, crnci, osobe sa invaliditetom).</a:t>
            </a:r>
          </a:p>
          <a:p>
            <a:r>
              <a:rPr lang="sr-Latn-CS" dirty="0" smtClean="0"/>
              <a:t>Pravo glasa daje osobama sa invaliditetom instrument za promene u društvu.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Pravougaonik zaobljenih uglova 3"/>
          <p:cNvSpPr/>
          <p:nvPr/>
        </p:nvSpPr>
        <p:spPr>
          <a:xfrm>
            <a:off x="395536" y="6237312"/>
            <a:ext cx="8208912" cy="432048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Aleksandar Bogdanović, CRID, Beograd, 03.10.2012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Prepreke za učešće na izborima?</a:t>
            </a:r>
            <a:endParaRPr lang="en-GB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endParaRPr lang="sr-Latn-CS" dirty="0" smtClean="0">
              <a:latin typeface="Trebuchet MS" pitchFamily="34" charset="0"/>
            </a:endParaRPr>
          </a:p>
          <a:p>
            <a:pPr>
              <a:buNone/>
              <a:defRPr/>
            </a:pPr>
            <a:r>
              <a:rPr lang="en-GB" dirty="0" smtClean="0">
                <a:latin typeface="Trebuchet MS" pitchFamily="34" charset="0"/>
              </a:rPr>
              <a:t>“</a:t>
            </a:r>
            <a:r>
              <a:rPr lang="en-GB" dirty="0">
                <a:latin typeface="Trebuchet MS" pitchFamily="34" charset="0"/>
              </a:rPr>
              <a:t>THE INACCESSIBILITY of the election </a:t>
            </a:r>
          </a:p>
          <a:p>
            <a:pPr>
              <a:buNone/>
              <a:defRPr/>
            </a:pPr>
            <a:r>
              <a:rPr lang="en-GB" dirty="0">
                <a:latin typeface="Trebuchet MS" pitchFamily="34" charset="0"/>
              </a:rPr>
              <a:t>campaign and polling booths” </a:t>
            </a:r>
          </a:p>
          <a:p>
            <a:pPr>
              <a:buNone/>
              <a:defRPr/>
            </a:pPr>
            <a:endParaRPr lang="en-GB" dirty="0">
              <a:latin typeface="Trebuchet MS" pitchFamily="34" charset="0"/>
            </a:endParaRPr>
          </a:p>
          <a:p>
            <a:pPr algn="r">
              <a:buNone/>
              <a:defRPr/>
            </a:pPr>
            <a:r>
              <a:rPr lang="en-GB" dirty="0">
                <a:latin typeface="Trebuchet MS" pitchFamily="34" charset="0"/>
              </a:rPr>
              <a:t>(</a:t>
            </a:r>
            <a:r>
              <a:rPr lang="en-GB" dirty="0" err="1">
                <a:latin typeface="Trebuchet MS" pitchFamily="34" charset="0"/>
              </a:rPr>
              <a:t>Pentru</a:t>
            </a:r>
            <a:r>
              <a:rPr lang="en-GB" dirty="0">
                <a:latin typeface="Trebuchet MS" pitchFamily="34" charset="0"/>
              </a:rPr>
              <a:t> </a:t>
            </a:r>
            <a:r>
              <a:rPr lang="en-GB" dirty="0" err="1">
                <a:latin typeface="Trebuchet MS" pitchFamily="34" charset="0"/>
              </a:rPr>
              <a:t>Voi</a:t>
            </a:r>
            <a:r>
              <a:rPr lang="en-GB" dirty="0" smtClean="0">
                <a:latin typeface="Trebuchet MS" pitchFamily="34" charset="0"/>
              </a:rPr>
              <a:t>,</a:t>
            </a:r>
            <a:r>
              <a:rPr lang="sr-Latn-CS" dirty="0" smtClean="0">
                <a:latin typeface="Trebuchet MS" pitchFamily="34" charset="0"/>
              </a:rPr>
              <a:t> </a:t>
            </a:r>
            <a:r>
              <a:rPr lang="sr-Latn-CS" dirty="0" err="1" smtClean="0">
                <a:latin typeface="Trebuchet MS" pitchFamily="34" charset="0"/>
              </a:rPr>
              <a:t>Timișoara</a:t>
            </a:r>
            <a:r>
              <a:rPr lang="sr-Latn-CS" dirty="0" smtClean="0">
                <a:latin typeface="Trebuchet MS" pitchFamily="34" charset="0"/>
              </a:rPr>
              <a:t>, </a:t>
            </a:r>
            <a:r>
              <a:rPr lang="en-GB" dirty="0" smtClean="0">
                <a:latin typeface="Trebuchet MS" pitchFamily="34" charset="0"/>
              </a:rPr>
              <a:t>Romania</a:t>
            </a:r>
            <a:r>
              <a:rPr lang="en-GB" dirty="0">
                <a:latin typeface="Trebuchet MS" pitchFamily="34" charset="0"/>
              </a:rPr>
              <a:t>)</a:t>
            </a:r>
          </a:p>
        </p:txBody>
      </p:sp>
      <p:sp>
        <p:nvSpPr>
          <p:cNvPr id="4" name="Pravougaonik zaobljenih uglova 3"/>
          <p:cNvSpPr/>
          <p:nvPr/>
        </p:nvSpPr>
        <p:spPr>
          <a:xfrm>
            <a:off x="395536" y="6237312"/>
            <a:ext cx="8208912" cy="432048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Aleksandar Bogdanović, CRID, Beograd, 03.10.2012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Šta imamo sada?</a:t>
            </a:r>
            <a:endParaRPr lang="en-GB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sz="3600" dirty="0" smtClean="0"/>
              <a:t>Da dođe komisija na kućnu adresu?</a:t>
            </a:r>
          </a:p>
          <a:p>
            <a:endParaRPr lang="sr-Latn-CS" sz="3600" dirty="0" smtClean="0"/>
          </a:p>
          <a:p>
            <a:r>
              <a:rPr lang="sr-Latn-CS" sz="3600" dirty="0" smtClean="0"/>
              <a:t>Da izborno mesto bude nekim slučajem pristupačno?</a:t>
            </a:r>
            <a:endParaRPr lang="en-GB" sz="3600" dirty="0"/>
          </a:p>
        </p:txBody>
      </p:sp>
      <p:sp>
        <p:nvSpPr>
          <p:cNvPr id="4" name="Pravougaonik zaobljenih uglova 3"/>
          <p:cNvSpPr/>
          <p:nvPr/>
        </p:nvSpPr>
        <p:spPr>
          <a:xfrm>
            <a:off x="395536" y="6237312"/>
            <a:ext cx="8208912" cy="432048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Aleksandar Bogdanović, CRID, Beograd, 03.10.2012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Potrebno je:</a:t>
            </a:r>
            <a:endParaRPr lang="en-GB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Latn-CS" sz="2800" dirty="0" smtClean="0"/>
              <a:t>Pristupačnost biračkih mesta</a:t>
            </a:r>
          </a:p>
          <a:p>
            <a:pPr marL="514350" indent="-514350">
              <a:buFont typeface="+mj-lt"/>
              <a:buAutoNum type="arabicPeriod"/>
            </a:pPr>
            <a:r>
              <a:rPr lang="sr-Latn-CS" sz="2800" dirty="0" smtClean="0"/>
              <a:t>Pristupačnost izbornih informacija/dokumenata u obliku i na način pogodnom za glasačko telo</a:t>
            </a:r>
          </a:p>
          <a:p>
            <a:pPr marL="514350" indent="-514350">
              <a:buFont typeface="+mj-lt"/>
              <a:buAutoNum type="arabicPeriod"/>
            </a:pPr>
            <a:r>
              <a:rPr lang="sr-Latn-CS" sz="2800" dirty="0" smtClean="0"/>
              <a:t>Promena procedura prilikom izbornog procesa</a:t>
            </a:r>
          </a:p>
          <a:p>
            <a:pPr marL="514350" indent="-514350">
              <a:buFont typeface="+mj-lt"/>
              <a:buAutoNum type="arabicPeriod"/>
            </a:pPr>
            <a:r>
              <a:rPr lang="sr-Latn-CS" sz="2800" dirty="0" smtClean="0"/>
              <a:t>Nove procedure glasanja</a:t>
            </a:r>
          </a:p>
          <a:p>
            <a:pPr marL="514350" indent="-514350">
              <a:buFont typeface="+mj-lt"/>
              <a:buAutoNum type="arabicPeriod"/>
            </a:pPr>
            <a:r>
              <a:rPr lang="sr-Latn-CS" sz="2800" dirty="0" err="1" smtClean="0"/>
              <a:t>Obučenost</a:t>
            </a:r>
            <a:r>
              <a:rPr lang="sr-Latn-CS" sz="2800" dirty="0" smtClean="0"/>
              <a:t> izbornih komisija na izbornim mestima</a:t>
            </a:r>
          </a:p>
          <a:p>
            <a:pPr marL="514350" indent="-514350">
              <a:buFont typeface="+mj-lt"/>
              <a:buAutoNum type="arabicPeriod"/>
            </a:pPr>
            <a:r>
              <a:rPr lang="sr-Latn-CS" sz="2800" dirty="0" smtClean="0"/>
              <a:t>Davanje prava glasa osobama sa mentalnim smetnjama.</a:t>
            </a:r>
          </a:p>
          <a:p>
            <a:endParaRPr lang="en-GB" sz="2800" dirty="0"/>
          </a:p>
        </p:txBody>
      </p:sp>
      <p:sp>
        <p:nvSpPr>
          <p:cNvPr id="4" name="Pravougaonik zaobljenih uglova 3"/>
          <p:cNvSpPr/>
          <p:nvPr/>
        </p:nvSpPr>
        <p:spPr>
          <a:xfrm>
            <a:off x="395536" y="6237312"/>
            <a:ext cx="8208912" cy="432048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Aleksandar Bogdanović, CRID, Beograd, 03.10.2012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5616" y="1988840"/>
            <a:ext cx="8229600" cy="1143000"/>
          </a:xfrm>
        </p:spPr>
        <p:txBody>
          <a:bodyPr/>
          <a:lstStyle/>
          <a:p>
            <a:r>
              <a:rPr lang="sr-Latn-CS" dirty="0" smtClean="0">
                <a:solidFill>
                  <a:schemeClr val="bg1"/>
                </a:solidFill>
              </a:rPr>
              <a:t>Hvala na pažnji!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123728" y="4509120"/>
            <a:ext cx="8229600" cy="154503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sr-Latn-CS" dirty="0" smtClean="0">
                <a:solidFill>
                  <a:schemeClr val="bg1"/>
                </a:solidFill>
              </a:rPr>
              <a:t>Aleksandar Bogdanović</a:t>
            </a:r>
          </a:p>
          <a:p>
            <a:pPr algn="ctr">
              <a:buNone/>
            </a:pPr>
            <a:r>
              <a:rPr lang="sr-Latn-CS" dirty="0" smtClean="0">
                <a:solidFill>
                  <a:schemeClr val="bg1"/>
                </a:solidFill>
              </a:rPr>
              <a:t>Centar za razvoj inkluzivnog društva</a:t>
            </a:r>
          </a:p>
          <a:p>
            <a:pPr algn="ctr">
              <a:buNone/>
            </a:pPr>
            <a:r>
              <a:rPr lang="sr-Latn-CS" dirty="0" err="1" smtClean="0">
                <a:solidFill>
                  <a:schemeClr val="bg1"/>
                </a:solidFill>
              </a:rPr>
              <a:t>www.crid.org.rs</a:t>
            </a:r>
            <a:endParaRPr lang="sr-Latn-CS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sr-Latn-CS" dirty="0" smtClean="0">
              <a:solidFill>
                <a:schemeClr val="bg1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>
                <a:solidFill>
                  <a:srgbClr val="002060"/>
                </a:solidFill>
              </a:rPr>
              <a:t>Da li vidite ovde nešto čudno?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vi-VN" sz="2400" dirty="0" smtClean="0"/>
              <a:t>PRAVILNIK O TEHNIČKIM STANDARDIMA PRISTUPAČNOSTI ("Sl. glasnik RS", br. 19/2012)</a:t>
            </a:r>
          </a:p>
          <a:p>
            <a:pPr algn="ctr">
              <a:buNone/>
            </a:pPr>
            <a:endParaRPr lang="sr-Latn-CS" sz="2200" dirty="0" smtClean="0"/>
          </a:p>
          <a:p>
            <a:pPr algn="ctr">
              <a:buNone/>
            </a:pPr>
            <a:r>
              <a:rPr lang="vi-VN" sz="2200" dirty="0" smtClean="0"/>
              <a:t>Član 2</a:t>
            </a:r>
          </a:p>
          <a:p>
            <a:pPr>
              <a:buNone/>
            </a:pPr>
            <a:r>
              <a:rPr lang="vi-VN" sz="2400" dirty="0" smtClean="0"/>
              <a:t>Objekti za javno korišćenje, u smislu ovog pravilnika jesu: bolnice, domovi zdravlja, škole, domovi za stare, rehabilitacioni centri, sportski i rekreativni objekti, banke, pošte, hoteli, hosteli, ugostiteljski objekti, poslovni objekti, saobraćajni terminali, objekti za potrebe državnih organa, organa teritorijalne autonomije i lokalne samouprave i drugi objekti.</a:t>
            </a:r>
            <a:endParaRPr lang="en-GB" sz="2400" dirty="0">
              <a:latin typeface="Trebuchet MS" pitchFamily="34" charset="0"/>
            </a:endParaRPr>
          </a:p>
        </p:txBody>
      </p:sp>
      <p:sp>
        <p:nvSpPr>
          <p:cNvPr id="4" name="Pravougaonik zaobljenih uglova 3"/>
          <p:cNvSpPr/>
          <p:nvPr/>
        </p:nvSpPr>
        <p:spPr>
          <a:xfrm>
            <a:off x="395536" y="6237312"/>
            <a:ext cx="8208912" cy="432048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Aleksandar Bogdanović, CRID, Beograd, 03.10.2012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Pristupačni objekti, ali…</a:t>
            </a:r>
            <a:endParaRPr lang="en-GB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sr-Latn-CS" dirty="0" smtClean="0"/>
              <a:t>Kako doći do pristupačnih objekata? </a:t>
            </a:r>
          </a:p>
          <a:p>
            <a:pPr marL="514350" indent="-514350">
              <a:buFont typeface="+mj-lt"/>
              <a:buAutoNum type="alphaUcPeriod"/>
            </a:pPr>
            <a:endParaRPr lang="sr-Latn-CS" dirty="0" smtClean="0"/>
          </a:p>
          <a:p>
            <a:pPr marL="514350" indent="-514350">
              <a:buFont typeface="+mj-lt"/>
              <a:buAutoNum type="alphaUcPeriod"/>
            </a:pPr>
            <a:r>
              <a:rPr lang="sr-Latn-CS" dirty="0" smtClean="0"/>
              <a:t>“…Društvo </a:t>
            </a:r>
            <a:r>
              <a:rPr lang="sr-Latn-CS" dirty="0"/>
              <a:t>u kojem kultura preostaje kao uporište nekolicine odabranih, je nesigurno i nezdravo </a:t>
            </a:r>
            <a:r>
              <a:rPr lang="sr-Latn-CS" dirty="0" smtClean="0"/>
              <a:t>društvo.” </a:t>
            </a:r>
            <a:r>
              <a:rPr lang="sr-Latn-CS" sz="2400" dirty="0" smtClean="0"/>
              <a:t>(EIDD </a:t>
            </a:r>
            <a:r>
              <a:rPr lang="sr-Latn-CS" sz="2400" dirty="0" smtClean="0"/>
              <a:t>Berlin </a:t>
            </a:r>
            <a:r>
              <a:rPr lang="sr-Latn-CS" sz="2400" dirty="0" err="1" smtClean="0"/>
              <a:t>Act</a:t>
            </a:r>
            <a:r>
              <a:rPr lang="sr-Latn-CS" sz="2400" dirty="0" smtClean="0"/>
              <a:t> - </a:t>
            </a:r>
            <a:r>
              <a:rPr lang="sr-Latn-CS" sz="2400" dirty="0" err="1" smtClean="0"/>
              <a:t>Culture</a:t>
            </a:r>
            <a:r>
              <a:rPr lang="sr-Latn-CS" sz="2400" dirty="0" smtClean="0"/>
              <a:t> for </a:t>
            </a:r>
            <a:r>
              <a:rPr lang="sr-Latn-CS" sz="2400" dirty="0" err="1" smtClean="0"/>
              <a:t>All</a:t>
            </a:r>
            <a:r>
              <a:rPr lang="sr-Latn-CS" sz="2400" dirty="0" smtClean="0"/>
              <a:t>)</a:t>
            </a:r>
          </a:p>
          <a:p>
            <a:pPr marL="457200" indent="-457200">
              <a:buFont typeface="+mj-lt"/>
              <a:buAutoNum type="alphaUcPeriod"/>
            </a:pPr>
            <a:endParaRPr lang="sr-Latn-CS" sz="2400" dirty="0" smtClean="0"/>
          </a:p>
          <a:p>
            <a:pPr marL="514350" indent="-514350">
              <a:buFont typeface="+mj-lt"/>
              <a:buAutoNum type="alphaUcPeriod"/>
            </a:pPr>
            <a:r>
              <a:rPr lang="sr-Latn-CS" dirty="0" smtClean="0"/>
              <a:t>Pravo glasa </a:t>
            </a:r>
            <a:endParaRPr lang="en-GB" dirty="0"/>
          </a:p>
        </p:txBody>
      </p:sp>
      <p:sp>
        <p:nvSpPr>
          <p:cNvPr id="4" name="Pravougaonik zaobljenih uglova 3"/>
          <p:cNvSpPr/>
          <p:nvPr/>
        </p:nvSpPr>
        <p:spPr>
          <a:xfrm>
            <a:off x="395536" y="6237312"/>
            <a:ext cx="8208912" cy="432048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Aleksandar Bogdanović, CRID, Beograd, 03.10.2012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3200" dirty="0" smtClean="0"/>
              <a:t>Pristupačan javni prevoz nije pitanje samo prevoza od tačke A do tačke B</a:t>
            </a:r>
            <a:endParaRPr lang="en-GB" sz="3200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20000"/>
              </a:lnSpc>
            </a:pPr>
            <a:r>
              <a:rPr lang="sr-Latn-CS" dirty="0" smtClean="0">
                <a:latin typeface="Trebuchet MS" pitchFamily="34" charset="0"/>
              </a:rPr>
              <a:t>Osobe sa invaliditetom spadaju u siromašnije slojeve stanovništva  i čine 70% te grupe, a imaju skuplji život - Ljudi </a:t>
            </a:r>
            <a:r>
              <a:rPr lang="sr-Latn-CS" dirty="0">
                <a:latin typeface="Trebuchet MS" pitchFamily="34" charset="0"/>
              </a:rPr>
              <a:t>sa niskim </a:t>
            </a:r>
            <a:r>
              <a:rPr lang="sr-Latn-CS" dirty="0" smtClean="0">
                <a:latin typeface="Trebuchet MS" pitchFamily="34" charset="0"/>
              </a:rPr>
              <a:t>primanjima imaju manje mogućnosti za sopstveno vozilo (63%). </a:t>
            </a:r>
          </a:p>
          <a:p>
            <a:pPr lvl="0">
              <a:lnSpc>
                <a:spcPct val="120000"/>
              </a:lnSpc>
            </a:pPr>
            <a:endParaRPr lang="sr-Latn-CS" dirty="0">
              <a:latin typeface="Trebuchet MS" pitchFamily="34" charset="0"/>
            </a:endParaRPr>
          </a:p>
          <a:p>
            <a:pPr lvl="0">
              <a:lnSpc>
                <a:spcPct val="120000"/>
              </a:lnSpc>
            </a:pPr>
            <a:r>
              <a:rPr lang="sr-Latn-CS" dirty="0" smtClean="0">
                <a:latin typeface="Trebuchet MS" pitchFamily="34" charset="0"/>
              </a:rPr>
              <a:t>Strategije </a:t>
            </a:r>
            <a:r>
              <a:rPr lang="sr-Latn-CS" dirty="0" smtClean="0">
                <a:latin typeface="Trebuchet MS" pitchFamily="34" charset="0"/>
              </a:rPr>
              <a:t>protiv siromaštva (obrazovanje i zapošljavanje) zasnivaju se na dostupnim </a:t>
            </a:r>
            <a:r>
              <a:rPr lang="sr-Latn-CS" dirty="0">
                <a:latin typeface="Trebuchet MS" pitchFamily="34" charset="0"/>
              </a:rPr>
              <a:t>transportnim </a:t>
            </a:r>
            <a:r>
              <a:rPr lang="sr-Latn-CS" dirty="0" smtClean="0">
                <a:latin typeface="Trebuchet MS" pitchFamily="34" charset="0"/>
              </a:rPr>
              <a:t>sistemima.</a:t>
            </a:r>
          </a:p>
          <a:p>
            <a:pPr lvl="0">
              <a:lnSpc>
                <a:spcPct val="120000"/>
              </a:lnSpc>
            </a:pPr>
            <a:endParaRPr lang="sr-Latn-CS" dirty="0">
              <a:latin typeface="Trebuchet MS" pitchFamily="34" charset="0"/>
            </a:endParaRPr>
          </a:p>
          <a:p>
            <a:pPr lvl="0">
              <a:lnSpc>
                <a:spcPct val="120000"/>
              </a:lnSpc>
            </a:pPr>
            <a:r>
              <a:rPr lang="sr-Latn-CS" dirty="0" err="1" smtClean="0">
                <a:latin typeface="Trebuchet MS" pitchFamily="34" charset="0"/>
              </a:rPr>
              <a:t>Nedostupnost</a:t>
            </a:r>
            <a:r>
              <a:rPr lang="sr-Latn-CS" dirty="0" smtClean="0">
                <a:latin typeface="Trebuchet MS" pitchFamily="34" charset="0"/>
              </a:rPr>
              <a:t> transporta </a:t>
            </a:r>
            <a:r>
              <a:rPr lang="sr-Latn-CS" dirty="0">
                <a:latin typeface="Trebuchet MS" pitchFamily="34" charset="0"/>
              </a:rPr>
              <a:t>je prepreka za dobijanje posla. </a:t>
            </a:r>
            <a:endParaRPr lang="sr-Latn-CS" dirty="0" smtClean="0">
              <a:latin typeface="Trebuchet MS" pitchFamily="34" charset="0"/>
            </a:endParaRPr>
          </a:p>
          <a:p>
            <a:pPr lvl="0">
              <a:lnSpc>
                <a:spcPct val="120000"/>
              </a:lnSpc>
            </a:pPr>
            <a:endParaRPr lang="sr-Latn-CS" dirty="0">
              <a:latin typeface="Trebuchet MS" pitchFamily="34" charset="0"/>
            </a:endParaRPr>
          </a:p>
          <a:p>
            <a:pPr lvl="0">
              <a:lnSpc>
                <a:spcPct val="120000"/>
              </a:lnSpc>
            </a:pPr>
            <a:r>
              <a:rPr lang="sr-Latn-CS" dirty="0" smtClean="0">
                <a:latin typeface="Trebuchet MS" pitchFamily="34" charset="0"/>
              </a:rPr>
              <a:t>Pristup uslugama kao što </a:t>
            </a:r>
            <a:r>
              <a:rPr lang="sr-Latn-CS" dirty="0">
                <a:latin typeface="Trebuchet MS" pitchFamily="34" charset="0"/>
              </a:rPr>
              <a:t>su zdravstvo, obrazovanje i hrana </a:t>
            </a:r>
            <a:r>
              <a:rPr lang="sr-Latn-CS" dirty="0" smtClean="0">
                <a:latin typeface="Trebuchet MS" pitchFamily="34" charset="0"/>
              </a:rPr>
              <a:t>(prodavnica) često </a:t>
            </a:r>
            <a:r>
              <a:rPr lang="sr-Latn-CS" dirty="0">
                <a:latin typeface="Trebuchet MS" pitchFamily="34" charset="0"/>
              </a:rPr>
              <a:t>zavisi od dobrog javnog prevoza - 31% ljudi </a:t>
            </a:r>
            <a:r>
              <a:rPr lang="sr-Latn-CS" dirty="0" smtClean="0">
                <a:latin typeface="Trebuchet MS" pitchFamily="34" charset="0"/>
              </a:rPr>
              <a:t>bez invaliditeta i bez </a:t>
            </a:r>
            <a:r>
              <a:rPr lang="sr-Latn-CS" dirty="0">
                <a:latin typeface="Trebuchet MS" pitchFamily="34" charset="0"/>
              </a:rPr>
              <a:t>kola imaju teškoće u poseti </a:t>
            </a:r>
            <a:r>
              <a:rPr lang="sr-Latn-CS" dirty="0" smtClean="0">
                <a:latin typeface="Trebuchet MS" pitchFamily="34" charset="0"/>
              </a:rPr>
              <a:t>bolnicama. </a:t>
            </a:r>
            <a:r>
              <a:rPr lang="sr-Latn-CS" u="sng" dirty="0" smtClean="0">
                <a:latin typeface="Trebuchet MS" pitchFamily="34" charset="0"/>
              </a:rPr>
              <a:t>A šta mislite koliki je % onih sa invaliditetom?</a:t>
            </a:r>
            <a:endParaRPr lang="sr-Latn-CS" u="sng" dirty="0">
              <a:latin typeface="Trebuchet MS" pitchFamily="34" charset="0"/>
            </a:endParaRPr>
          </a:p>
        </p:txBody>
      </p:sp>
      <p:sp>
        <p:nvSpPr>
          <p:cNvPr id="4" name="Pravougaonik zaobljenih uglova 3"/>
          <p:cNvSpPr/>
          <p:nvPr/>
        </p:nvSpPr>
        <p:spPr>
          <a:xfrm>
            <a:off x="395536" y="6237312"/>
            <a:ext cx="8208912" cy="432048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Aleksandar Bogdanović, CRID, Beograd, 03.10.2012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Prevoz je važan!</a:t>
            </a:r>
            <a:endParaRPr lang="en-GB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sr-Latn-CS" dirty="0" smtClean="0"/>
              <a:t>Prevoz može biti i uzrok i posledica socijalne </a:t>
            </a:r>
            <a:r>
              <a:rPr lang="sr-Latn-CS" dirty="0" err="1" smtClean="0"/>
              <a:t>isključenosti</a:t>
            </a:r>
            <a:r>
              <a:rPr lang="sr-Latn-CS" dirty="0" smtClean="0"/>
              <a:t> </a:t>
            </a:r>
          </a:p>
          <a:p>
            <a:pPr lvl="0" algn="ctr">
              <a:buNone/>
            </a:pPr>
            <a:endParaRPr lang="sr-Latn-CS" dirty="0" smtClean="0"/>
          </a:p>
          <a:p>
            <a:pPr lvl="0" algn="ctr">
              <a:buNone/>
            </a:pPr>
            <a:r>
              <a:rPr lang="sr-Latn-CS" dirty="0" smtClean="0"/>
              <a:t>Siromaštvo + udaljeni deo oblasti = skuplji transport = </a:t>
            </a:r>
            <a:r>
              <a:rPr lang="sr-Latn-CS" dirty="0" err="1" smtClean="0"/>
              <a:t>isključenost</a:t>
            </a:r>
            <a:endParaRPr lang="sr-Latn-CS" dirty="0" smtClean="0"/>
          </a:p>
          <a:p>
            <a:endParaRPr lang="sr-Latn-CS" dirty="0" smtClean="0"/>
          </a:p>
          <a:p>
            <a:r>
              <a:rPr lang="sr-Latn-CS" i="1" dirty="0" smtClean="0">
                <a:solidFill>
                  <a:srgbClr val="800000"/>
                </a:solidFill>
              </a:rPr>
              <a:t>Primer loše prakse: sela </a:t>
            </a:r>
            <a:r>
              <a:rPr lang="sr-Latn-CS" i="1" dirty="0" err="1" smtClean="0">
                <a:solidFill>
                  <a:srgbClr val="800000"/>
                </a:solidFill>
              </a:rPr>
              <a:t>Sićevačke</a:t>
            </a:r>
            <a:r>
              <a:rPr lang="sr-Latn-CS" i="1" dirty="0" smtClean="0">
                <a:solidFill>
                  <a:srgbClr val="800000"/>
                </a:solidFill>
              </a:rPr>
              <a:t> klisure</a:t>
            </a:r>
            <a:endParaRPr lang="en-GB" i="1" dirty="0">
              <a:solidFill>
                <a:srgbClr val="800000"/>
              </a:solidFill>
            </a:endParaRPr>
          </a:p>
        </p:txBody>
      </p:sp>
      <p:sp>
        <p:nvSpPr>
          <p:cNvPr id="4" name="Pravougaonik zaobljenih uglova 3"/>
          <p:cNvSpPr/>
          <p:nvPr/>
        </p:nvSpPr>
        <p:spPr>
          <a:xfrm>
            <a:off x="395536" y="6237312"/>
            <a:ext cx="8208912" cy="432048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Aleksandar Bogdanović, CRID, Beograd, 03.10.2012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sr-Latn-CS" dirty="0" smtClean="0"/>
              <a:t>Transport</a:t>
            </a:r>
            <a:endParaRPr lang="en-GB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179512" y="2492896"/>
            <a:ext cx="8964488" cy="3672408"/>
          </a:xfrm>
        </p:spPr>
        <p:txBody>
          <a:bodyPr/>
          <a:lstStyle/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sr-Latn-CS" dirty="0" smtClean="0"/>
              <a:t>Propisi da obuhvate:</a:t>
            </a:r>
          </a:p>
          <a:p>
            <a:pPr marL="514350" indent="-514350">
              <a:buFont typeface="+mj-lt"/>
              <a:buAutoNum type="arabicPeriod"/>
            </a:pPr>
            <a:r>
              <a:rPr lang="sr-Latn-CS" dirty="0" smtClean="0"/>
              <a:t>Prevozna sredstva i </a:t>
            </a:r>
            <a:r>
              <a:rPr lang="sr-Latn-CS" dirty="0" smtClean="0"/>
              <a:t>saobraćajne </a:t>
            </a:r>
            <a:r>
              <a:rPr lang="sr-Latn-CS" dirty="0" err="1" smtClean="0"/>
              <a:t>terminale</a:t>
            </a:r>
            <a:endParaRPr lang="sr-Latn-CS" dirty="0" smtClean="0"/>
          </a:p>
          <a:p>
            <a:pPr marL="514350" indent="-514350">
              <a:buFont typeface="+mj-lt"/>
              <a:buAutoNum type="arabicPeriod"/>
            </a:pPr>
            <a:r>
              <a:rPr lang="sr-Latn-CS" dirty="0" smtClean="0"/>
              <a:t>Pristupačnost informacija: uputstva i obaveštenja</a:t>
            </a:r>
          </a:p>
          <a:p>
            <a:pPr marL="514350" indent="-514350">
              <a:buFont typeface="+mj-lt"/>
              <a:buAutoNum type="arabicPeriod"/>
            </a:pPr>
            <a:r>
              <a:rPr lang="sr-Latn-CS" dirty="0" err="1" smtClean="0"/>
              <a:t>Obučenosti</a:t>
            </a:r>
            <a:r>
              <a:rPr lang="sr-Latn-CS" dirty="0" smtClean="0"/>
              <a:t> osoblja</a:t>
            </a:r>
          </a:p>
          <a:p>
            <a:pPr marL="514350" indent="-514350">
              <a:buFont typeface="+mj-lt"/>
              <a:buAutoNum type="arabicPeriod"/>
            </a:pPr>
            <a:r>
              <a:rPr lang="sr-Latn-CS" dirty="0" smtClean="0"/>
              <a:t>Procedure</a:t>
            </a:r>
          </a:p>
        </p:txBody>
      </p:sp>
      <p:sp>
        <p:nvSpPr>
          <p:cNvPr id="5" name="Pravougaonik zaobljenih uglova 4"/>
          <p:cNvSpPr/>
          <p:nvPr/>
        </p:nvSpPr>
        <p:spPr>
          <a:xfrm>
            <a:off x="395536" y="6237312"/>
            <a:ext cx="8208912" cy="432048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Aleksandar Bogdanović, CRID, Beograd, 03.10.2012</a:t>
            </a:r>
            <a:endParaRPr lang="en-GB" dirty="0"/>
          </a:p>
        </p:txBody>
      </p:sp>
      <p:pic>
        <p:nvPicPr>
          <p:cNvPr id="1027" name="Picture 3" descr="C:\Users\CRID ultra Mobile\Desktop\Imag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88640"/>
            <a:ext cx="5114858" cy="28910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Zašto je pristupačnost prevoza važna?</a:t>
            </a:r>
            <a:endParaRPr lang="en-GB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Javni prevoz prilagođen svima je prvi korak ka povećanoj aktivnosti društva, </a:t>
            </a:r>
            <a:r>
              <a:rPr lang="sr-Latn-CS" dirty="0" err="1" smtClean="0"/>
              <a:t>uključenosti</a:t>
            </a:r>
            <a:r>
              <a:rPr lang="sr-Latn-CS" dirty="0" smtClean="0"/>
              <a:t> u sve društvene tokove i ka smanjenju siromaštva (a o zagađenju da ne pričamo…)</a:t>
            </a:r>
          </a:p>
          <a:p>
            <a:endParaRPr lang="sr-Latn-CS" dirty="0" smtClean="0"/>
          </a:p>
          <a:p>
            <a:r>
              <a:rPr lang="sr-Latn-CS" dirty="0" smtClean="0"/>
              <a:t>Nije samo za osobe sa invaliditetom, već i za </a:t>
            </a:r>
            <a:r>
              <a:rPr lang="sr-Latn-CS" dirty="0"/>
              <a:t>porodice sa decom, </a:t>
            </a:r>
            <a:r>
              <a:rPr lang="sr-Latn-CS" dirty="0" smtClean="0"/>
              <a:t>samohrane roditelje </a:t>
            </a:r>
            <a:r>
              <a:rPr lang="sr-Latn-CS" dirty="0"/>
              <a:t>i </a:t>
            </a:r>
            <a:r>
              <a:rPr lang="sr-Latn-CS" dirty="0" smtClean="0"/>
              <a:t>starije ljude.</a:t>
            </a:r>
            <a:endParaRPr lang="sr-Latn-CS" dirty="0"/>
          </a:p>
          <a:p>
            <a:endParaRPr lang="en-GB" dirty="0"/>
          </a:p>
        </p:txBody>
      </p:sp>
      <p:sp>
        <p:nvSpPr>
          <p:cNvPr id="4" name="Pravougaonik zaobljenih uglova 3"/>
          <p:cNvSpPr/>
          <p:nvPr/>
        </p:nvSpPr>
        <p:spPr>
          <a:xfrm>
            <a:off x="395536" y="6237312"/>
            <a:ext cx="8208912" cy="432048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Aleksandar Bogdanović, CRID, Beograd, 03.10.2012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Kultura za sve</a:t>
            </a:r>
            <a:endParaRPr lang="en-GB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Latn-CS" dirty="0">
                <a:solidFill>
                  <a:srgbClr val="800000"/>
                </a:solidFill>
              </a:rPr>
              <a:t>Jedan od ključnih uslova za inkluzivno </a:t>
            </a:r>
            <a:r>
              <a:rPr lang="sr-Latn-CS" dirty="0" smtClean="0">
                <a:solidFill>
                  <a:srgbClr val="800000"/>
                </a:solidFill>
              </a:rPr>
              <a:t>i održivo </a:t>
            </a:r>
            <a:r>
              <a:rPr lang="sr-Latn-CS" dirty="0" smtClean="0">
                <a:solidFill>
                  <a:srgbClr val="800000"/>
                </a:solidFill>
              </a:rPr>
              <a:t>društvo </a:t>
            </a:r>
            <a:r>
              <a:rPr lang="sr-Latn-CS" dirty="0" smtClean="0">
                <a:solidFill>
                  <a:srgbClr val="800000"/>
                </a:solidFill>
              </a:rPr>
              <a:t>je da svi mogu </a:t>
            </a:r>
            <a:r>
              <a:rPr lang="sr-Latn-CS" dirty="0">
                <a:solidFill>
                  <a:srgbClr val="800000"/>
                </a:solidFill>
              </a:rPr>
              <a:t>da učestvuju i uživaju u društvenim, </a:t>
            </a:r>
            <a:r>
              <a:rPr lang="sr-Latn-CS" dirty="0" smtClean="0">
                <a:solidFill>
                  <a:srgbClr val="800000"/>
                </a:solidFill>
              </a:rPr>
              <a:t>ekonomskim i kulturnim dobrima tog </a:t>
            </a:r>
            <a:r>
              <a:rPr lang="sr-Latn-CS" dirty="0">
                <a:solidFill>
                  <a:srgbClr val="800000"/>
                </a:solidFill>
              </a:rPr>
              <a:t>društva. </a:t>
            </a:r>
            <a:endParaRPr lang="sr-Latn-CS" dirty="0" smtClean="0">
              <a:solidFill>
                <a:srgbClr val="800000"/>
              </a:solidFill>
            </a:endParaRP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sr-Latn-CS" dirty="0" smtClean="0"/>
              <a:t>Istorijske </a:t>
            </a:r>
            <a:r>
              <a:rPr lang="sr-Latn-CS" dirty="0"/>
              <a:t>građevine i mesta </a:t>
            </a:r>
            <a:r>
              <a:rPr lang="sr-Latn-CS" dirty="0" smtClean="0"/>
              <a:t>su jedinstven </a:t>
            </a:r>
            <a:r>
              <a:rPr lang="sr-Latn-CS" dirty="0"/>
              <a:t>i nezamenljiv resurs koji odražava </a:t>
            </a:r>
            <a:r>
              <a:rPr lang="sr-Latn-CS" dirty="0" smtClean="0"/>
              <a:t>bogatstvo i raznovrsnost kulturnih dešavanja društva </a:t>
            </a:r>
            <a:r>
              <a:rPr lang="sr-Latn-CS" dirty="0"/>
              <a:t>i </a:t>
            </a:r>
            <a:r>
              <a:rPr lang="sr-Latn-CS" dirty="0" smtClean="0"/>
              <a:t>čine </a:t>
            </a:r>
            <a:r>
              <a:rPr lang="sr-Latn-CS" dirty="0"/>
              <a:t>sastavni deo </a:t>
            </a:r>
            <a:r>
              <a:rPr lang="sr-Latn-CS" dirty="0" smtClean="0"/>
              <a:t>lokalnog, regionalnog </a:t>
            </a:r>
            <a:r>
              <a:rPr lang="sr-Latn-CS" dirty="0"/>
              <a:t>i </a:t>
            </a:r>
            <a:r>
              <a:rPr lang="sr-Latn-CS" dirty="0" smtClean="0"/>
              <a:t>nacionalnog kulturnog identiteta.</a:t>
            </a:r>
            <a:endParaRPr lang="sr-Latn-CS" dirty="0"/>
          </a:p>
          <a:p>
            <a:endParaRPr lang="en-GB" dirty="0"/>
          </a:p>
        </p:txBody>
      </p:sp>
      <p:sp>
        <p:nvSpPr>
          <p:cNvPr id="4" name="Pravougaonik zaobljenih uglova 3"/>
          <p:cNvSpPr/>
          <p:nvPr/>
        </p:nvSpPr>
        <p:spPr>
          <a:xfrm>
            <a:off x="395536" y="6237312"/>
            <a:ext cx="8208912" cy="432048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Aleksandar Bogdanović, CRID, Beograd, 03.10.2012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95536" y="404664"/>
            <a:ext cx="83632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dirty="0" smtClean="0">
                <a:solidFill>
                  <a:srgbClr val="C00000"/>
                </a:solidFill>
              </a:rPr>
              <a:t>Mnoge kulturne manifestacije/ baština su u takvim zgradama (koncerti, muzeji, biblioteke, nalazišta…) – to nisu samo mesta za posetioce, već radna mesta i mesta za praksu prilikom školovanja</a:t>
            </a:r>
          </a:p>
          <a:p>
            <a:pPr>
              <a:buNone/>
            </a:pPr>
            <a:endParaRPr lang="sr-Latn-CS" dirty="0">
              <a:solidFill>
                <a:srgbClr val="C00000"/>
              </a:solidFill>
            </a:endParaRPr>
          </a:p>
          <a:p>
            <a:pPr>
              <a:buNone/>
            </a:pPr>
            <a:endParaRPr lang="sr-Latn-CS" dirty="0" smtClean="0">
              <a:solidFill>
                <a:srgbClr val="C00000"/>
              </a:solidFill>
            </a:endParaRPr>
          </a:p>
          <a:p>
            <a:endParaRPr lang="en-GB" dirty="0"/>
          </a:p>
        </p:txBody>
      </p:sp>
      <p:sp>
        <p:nvSpPr>
          <p:cNvPr id="4" name="Pravougaonik zaobljenih uglova 3"/>
          <p:cNvSpPr/>
          <p:nvPr/>
        </p:nvSpPr>
        <p:spPr>
          <a:xfrm>
            <a:off x="395536" y="6237312"/>
            <a:ext cx="8208912" cy="432048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Aleksandar Bogdanović, CRID, Beograd, 03.10.2012</a:t>
            </a:r>
            <a:endParaRPr lang="en-GB" dirty="0"/>
          </a:p>
        </p:txBody>
      </p:sp>
      <p:pic>
        <p:nvPicPr>
          <p:cNvPr id="10244" name="Picture 4" descr="http://www.radiocentar987.com/pub/article1/13485619645428_asimo_beograd_na_kolarc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636912"/>
            <a:ext cx="5004345" cy="357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arij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kcij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233</TotalTime>
  <Words>824</Words>
  <Application>Microsoft Office PowerPoint</Application>
  <PresentationFormat>Projekcija na ekranu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7" baseType="lpstr">
      <vt:lpstr>Office tema</vt:lpstr>
      <vt:lpstr>Da li zakonodavni okvir treba da reguliše i druge oblasti pristupačnosti?</vt:lpstr>
      <vt:lpstr>Da li vidite ovde nešto čudno?</vt:lpstr>
      <vt:lpstr>Pristupačni objekti, ali…</vt:lpstr>
      <vt:lpstr>Pristupačan javni prevoz nije pitanje samo prevoza od tačke A do tačke B</vt:lpstr>
      <vt:lpstr>Prevoz je važan!</vt:lpstr>
      <vt:lpstr>Transport</vt:lpstr>
      <vt:lpstr>Zašto je pristupačnost prevoza važna?</vt:lpstr>
      <vt:lpstr>Kultura za sve</vt:lpstr>
      <vt:lpstr>Slajd 9</vt:lpstr>
      <vt:lpstr>Kultura za sve - propisi</vt:lpstr>
      <vt:lpstr>Da biram i da budem biran(a)</vt:lpstr>
      <vt:lpstr>Pravo glasa</vt:lpstr>
      <vt:lpstr>Prepreke za učešće na izborima?</vt:lpstr>
      <vt:lpstr>Šta imamo sada?</vt:lpstr>
      <vt:lpstr>Potrebno je:</vt:lpstr>
      <vt:lpstr>Hvala na pažnji!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li zakonodavni okvir treba da reguliše i druge oblasti pristupačnosti?</dc:title>
  <dc:creator>CRID ultra Mobile</dc:creator>
  <cp:lastModifiedBy>CRID ultra Mobile</cp:lastModifiedBy>
  <cp:revision>24</cp:revision>
  <dcterms:created xsi:type="dcterms:W3CDTF">2012-10-02T20:45:10Z</dcterms:created>
  <dcterms:modified xsi:type="dcterms:W3CDTF">2012-10-03T00:39:02Z</dcterms:modified>
</cp:coreProperties>
</file>