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1" r:id="rId3"/>
    <p:sldId id="262" r:id="rId4"/>
    <p:sldId id="263" r:id="rId5"/>
    <p:sldId id="265" r:id="rId6"/>
    <p:sldId id="269" r:id="rId7"/>
    <p:sldId id="268" r:id="rId8"/>
    <p:sldId id="270" r:id="rId9"/>
    <p:sldId id="257" r:id="rId10"/>
    <p:sldId id="275" r:id="rId11"/>
    <p:sldId id="258" r:id="rId12"/>
    <p:sldId id="259" r:id="rId13"/>
    <p:sldId id="274" r:id="rId14"/>
    <p:sldId id="272" r:id="rId15"/>
    <p:sldId id="260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5" autoAdjust="0"/>
    <p:restoredTop sz="90971" autoAdjust="0"/>
  </p:normalViewPr>
  <p:slideViewPr>
    <p:cSldViewPr>
      <p:cViewPr>
        <p:scale>
          <a:sx n="70" d="100"/>
          <a:sy n="70" d="100"/>
        </p:scale>
        <p:origin x="-16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172" y="-8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Taul1!$C$6</c:f>
              <c:strCache>
                <c:ptCount val="1"/>
                <c:pt idx="0">
                  <c:v>Performance Indicator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6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Taul1!$B$7:$B$123</c:f>
              <c:strCache>
                <c:ptCount val="117"/>
                <c:pt idx="0">
                  <c:v>015901 Faktia Koulutus Oy</c:v>
                </c:pt>
                <c:pt idx="1">
                  <c:v>017191 Kuopion konservator.kann.yhd.</c:v>
                </c:pt>
                <c:pt idx="2">
                  <c:v>016081 Kouvolan Amm.Aik.koul.säätiö</c:v>
                </c:pt>
                <c:pt idx="3">
                  <c:v>016431 Kanneljärven kansanop.kann.yhd</c:v>
                </c:pt>
                <c:pt idx="4">
                  <c:v>011641 Maalariammattikoulun Kann.yhd.</c:v>
                </c:pt>
                <c:pt idx="5">
                  <c:v>016861 Suomen nuoriso-opist.kann.yhd.</c:v>
                </c:pt>
                <c:pt idx="6">
                  <c:v>015851 Koillis-Suomen Aikuiskoul.Oy</c:v>
                </c:pt>
                <c:pt idx="7">
                  <c:v>053131 Folkhälsan Utbildning Ab</c:v>
                </c:pt>
                <c:pt idx="8">
                  <c:v>016501 K-Suomen kansanop.kann.yhdist.</c:v>
                </c:pt>
                <c:pt idx="9">
                  <c:v>017291 Suomen Urheiluop.kannat.oy</c:v>
                </c:pt>
                <c:pt idx="10">
                  <c:v>000913 Helsingin kaupunki</c:v>
                </c:pt>
                <c:pt idx="11">
                  <c:v>017701 Kuortaneen urheiluopistosäätiö</c:v>
                </c:pt>
                <c:pt idx="12">
                  <c:v>014501 Ahlmanin koulun Säätiö</c:v>
                </c:pt>
                <c:pt idx="13">
                  <c:v>023311 MJK-koulutuskeskus ry.</c:v>
                </c:pt>
                <c:pt idx="14">
                  <c:v>013051 Lahden diakoniasäätiö</c:v>
                </c:pt>
                <c:pt idx="15">
                  <c:v>017271 Valtak.valm.-ja liikuntakeskus</c:v>
                </c:pt>
                <c:pt idx="16">
                  <c:v>017071 Turun aikuiskoulutussäätiö</c:v>
                </c:pt>
                <c:pt idx="17">
                  <c:v>013941 Kuopion Talouskoul.kann.yhdist</c:v>
                </c:pt>
                <c:pt idx="18">
                  <c:v>016291 Haapaveden Opist.kann.yhd. ry</c:v>
                </c:pt>
                <c:pt idx="19">
                  <c:v>016481 Kaustisen Ev.Opist.Kann.yhd.ry</c:v>
                </c:pt>
                <c:pt idx="20">
                  <c:v>019321 Turun konservatorion kann.r.y.</c:v>
                </c:pt>
                <c:pt idx="21">
                  <c:v>025271 Sv.framtidssk.i Hforsreg. Ab</c:v>
                </c:pt>
                <c:pt idx="22">
                  <c:v>011681 Turun ammattiopistosäätiö</c:v>
                </c:pt>
                <c:pt idx="23">
                  <c:v>014551 Harjun oppimiskeskus oy</c:v>
                </c:pt>
                <c:pt idx="24">
                  <c:v>053091 Länsirannikon Koulutus Oy</c:v>
                </c:pt>
                <c:pt idx="25">
                  <c:v>031636 Espoon seudun koulutusky.Omnia</c:v>
                </c:pt>
                <c:pt idx="26">
                  <c:v>003203 Kemijärven kaupunki</c:v>
                </c:pt>
                <c:pt idx="27">
                  <c:v>031856 Kemi-Tornionl. koul.ky. Lappia</c:v>
                </c:pt>
                <c:pt idx="28">
                  <c:v>053041 Axxell Utbildning Ab</c:v>
                </c:pt>
                <c:pt idx="29">
                  <c:v>031836 Kotkan-Haminan seudun koul.ky</c:v>
                </c:pt>
                <c:pt idx="30">
                  <c:v>016361 Jaakkiman krist.opist.kann.yhd</c:v>
                </c:pt>
                <c:pt idx="31">
                  <c:v>001673 Joensuun kaupunki</c:v>
                </c:pt>
                <c:pt idx="32">
                  <c:v>031326 Itä-Uudenmaan koul.kuntayhtymä</c:v>
                </c:pt>
                <c:pt idx="33">
                  <c:v>016751 Portaanpää ry</c:v>
                </c:pt>
                <c:pt idx="34">
                  <c:v>031666 Rovaniemen koulutuskuntayhtymä</c:v>
                </c:pt>
                <c:pt idx="35">
                  <c:v>031506 Äänekosken amm.koul.kuntayhtym</c:v>
                </c:pt>
                <c:pt idx="36">
                  <c:v>031016 Sastamalan koulutuskuntayhtymä</c:v>
                </c:pt>
                <c:pt idx="37">
                  <c:v>031696 Päijät-Hämeen koulutuskonserni</c:v>
                </c:pt>
                <c:pt idx="38">
                  <c:v>031336 Raahen koulutuskuntayhtymä</c:v>
                </c:pt>
                <c:pt idx="39">
                  <c:v>053071 Hyria koulutus Oy</c:v>
                </c:pt>
                <c:pt idx="40">
                  <c:v>031756 Länsi-Pirkanmaan koul.kuntayht</c:v>
                </c:pt>
                <c:pt idx="41">
                  <c:v>008373 Tampereen kaupunki</c:v>
                </c:pt>
                <c:pt idx="42">
                  <c:v>010861 Helsinki Business College Oy</c:v>
                </c:pt>
                <c:pt idx="43">
                  <c:v>002863 Kouvolan kaupunki</c:v>
                </c:pt>
                <c:pt idx="44">
                  <c:v>016691 Peräpohjolan kans.op.kann.yhd.</c:v>
                </c:pt>
                <c:pt idx="45">
                  <c:v>031386 Itä-Savon koulutuskuntayhtymä</c:v>
                </c:pt>
                <c:pt idx="46">
                  <c:v>012451 Helmi Liiketalousopisto Oy</c:v>
                </c:pt>
                <c:pt idx="47">
                  <c:v>000923 Vantaan kaupunki</c:v>
                </c:pt>
                <c:pt idx="48">
                  <c:v>013611 Työtehoseura ry</c:v>
                </c:pt>
                <c:pt idx="49">
                  <c:v>016421 Kalajoen krist.op.kann.yhd.ry</c:v>
                </c:pt>
                <c:pt idx="50">
                  <c:v>019311 Tampereen musiikkiop. säätiö</c:v>
                </c:pt>
                <c:pt idx="51">
                  <c:v>031206 Länsi-Uudenmaan ammattikoul.ky</c:v>
                </c:pt>
                <c:pt idx="52">
                  <c:v>010681 Etelä-Savon Koulutus Oy</c:v>
                </c:pt>
                <c:pt idx="53">
                  <c:v>017081 Ami-säätiö</c:v>
                </c:pt>
                <c:pt idx="54">
                  <c:v>011651 Kellosepäntaidon edist.säätiö</c:v>
                </c:pt>
                <c:pt idx="55">
                  <c:v>031746 Et.-Karjalan koulutuskuntayht.</c:v>
                </c:pt>
                <c:pt idx="56">
                  <c:v>053011 Kirkkopalvelut ry</c:v>
                </c:pt>
                <c:pt idx="57">
                  <c:v>012551 Raahen Porvari- ja Kaupp.rah.</c:v>
                </c:pt>
                <c:pt idx="58">
                  <c:v>012941 Hgin Diakonissalaitoksen säät.</c:v>
                </c:pt>
                <c:pt idx="59">
                  <c:v>031156 K-Uudenmaan koulutuskuntayht.</c:v>
                </c:pt>
                <c:pt idx="60">
                  <c:v>031076 Jyväskylän koulutuskuntayhtymä</c:v>
                </c:pt>
                <c:pt idx="61">
                  <c:v>031566 Hlinnan seud.koul.kuntayhtymä</c:v>
                </c:pt>
                <c:pt idx="62">
                  <c:v>017671 Tanhuvaaran säätiö</c:v>
                </c:pt>
                <c:pt idx="63">
                  <c:v>031176 Satakunnan koulutuskuntayhtymä</c:v>
                </c:pt>
                <c:pt idx="64">
                  <c:v>031136 K-Pohjanmaan koulutusyhtymä</c:v>
                </c:pt>
                <c:pt idx="65">
                  <c:v>031816 Savon koulutuskuntayhtymä</c:v>
                </c:pt>
                <c:pt idx="66">
                  <c:v>031216 Lounais-Suomen koul.ky</c:v>
                </c:pt>
                <c:pt idx="67">
                  <c:v>031726 Hämeen amm.korkeakoul.kuntayht</c:v>
                </c:pt>
                <c:pt idx="68">
                  <c:v>013911 Jkylän talouskouluyhdistys ry.</c:v>
                </c:pt>
                <c:pt idx="69">
                  <c:v>031026 Siika-Pyhäjokial.koulutusky.</c:v>
                </c:pt>
                <c:pt idx="70">
                  <c:v>016721 P-Satakunnan kansanop.kann.yhd</c:v>
                </c:pt>
                <c:pt idx="71">
                  <c:v>018291 Tri Matthias Ingmanin säätiö</c:v>
                </c:pt>
                <c:pt idx="72">
                  <c:v>053031 Suomen Kosmetolog.Yhd.Op.Säät.</c:v>
                </c:pt>
                <c:pt idx="73">
                  <c:v>013991 Marttayhdistysten liitto ry</c:v>
                </c:pt>
                <c:pt idx="74">
                  <c:v>031476 Ylä-Savon koulutuskuntayhtymä</c:v>
                </c:pt>
                <c:pt idx="75">
                  <c:v>031226 Loun.-Hämeen amm.koul.kuntayht</c:v>
                </c:pt>
                <c:pt idx="76">
                  <c:v>051746 Kainuun maakunta-kuntayhtymä</c:v>
                </c:pt>
                <c:pt idx="77">
                  <c:v>016231 Korpisaaren säätiö</c:v>
                </c:pt>
                <c:pt idx="78">
                  <c:v>031686 Oulun seudun koulutuskuntayht.</c:v>
                </c:pt>
                <c:pt idx="79">
                  <c:v>006383 Porvoon kaupunki</c:v>
                </c:pt>
                <c:pt idx="80">
                  <c:v>009053 Vaasan kaupunki</c:v>
                </c:pt>
                <c:pt idx="81">
                  <c:v>031676 Suupohjan koulutuskuntayhtymä</c:v>
                </c:pt>
                <c:pt idx="82">
                  <c:v>031286 P.-Karjalan koulutuskuntayht.</c:v>
                </c:pt>
                <c:pt idx="83">
                  <c:v>023291 Hevosopisto Oy</c:v>
                </c:pt>
                <c:pt idx="84">
                  <c:v>031766 Peimarin koulutuskuntayhtymä</c:v>
                </c:pt>
                <c:pt idx="85">
                  <c:v>031106 Jokilaaksojen koulutus.ky</c:v>
                </c:pt>
                <c:pt idx="86">
                  <c:v>031376 Salon seudun koulutuskuntayht.</c:v>
                </c:pt>
                <c:pt idx="87">
                  <c:v>008533 Turun kaupunki</c:v>
                </c:pt>
                <c:pt idx="88">
                  <c:v>031846 Pirkanmaan koulutuskonserni-ky</c:v>
                </c:pt>
                <c:pt idx="89">
                  <c:v>031446 Valkeakosken seud.koulutusky</c:v>
                </c:pt>
                <c:pt idx="90">
                  <c:v>016441 Lapuan krist.op. kann.yhd. ry.</c:v>
                </c:pt>
                <c:pt idx="91">
                  <c:v>006093 Porin kaupunki</c:v>
                </c:pt>
                <c:pt idx="92">
                  <c:v>023701 Suomen kirkon seurak.op.säätiö</c:v>
                </c:pt>
                <c:pt idx="93">
                  <c:v>031716 Seinäjoen koulutuskuntayhtymä</c:v>
                </c:pt>
                <c:pt idx="94">
                  <c:v>014261 Markkinointi-Inst. kann.yhd.ry</c:v>
                </c:pt>
                <c:pt idx="95">
                  <c:v>025651 P-Suomen koulutuskeskussäätiö</c:v>
                </c:pt>
                <c:pt idx="96">
                  <c:v>017301 Varalan Säätiö</c:v>
                </c:pt>
                <c:pt idx="97">
                  <c:v>014031 Tampereen Talouskouluyhdistys</c:v>
                </c:pt>
                <c:pt idx="98">
                  <c:v>016901 Turun kristill.opiston säätiö</c:v>
                </c:pt>
                <c:pt idx="99">
                  <c:v>031516 Sk. för yrk.utbild.i Ö-Nyland</c:v>
                </c:pt>
                <c:pt idx="100">
                  <c:v>016391 Jkylän krist.opiston säätiö</c:v>
                </c:pt>
                <c:pt idx="101">
                  <c:v>024681 Haaga Instituutti-säätiö</c:v>
                </c:pt>
                <c:pt idx="102">
                  <c:v>052276 Sv.Ö.-bott.förbund för utbild.</c:v>
                </c:pt>
                <c:pt idx="103">
                  <c:v>017741 Paasikiviopistoyhdistys ry</c:v>
                </c:pt>
                <c:pt idx="104">
                  <c:v>001643 Jalasjärven kunta</c:v>
                </c:pt>
                <c:pt idx="105">
                  <c:v>031346 Raision seudun koul.kuntayht.</c:v>
                </c:pt>
                <c:pt idx="106">
                  <c:v>019951 Pop &amp; Jazz Konservatorion säät</c:v>
                </c:pt>
                <c:pt idx="107">
                  <c:v>017261 Kisakalliosäätiö</c:v>
                </c:pt>
                <c:pt idx="108">
                  <c:v>012191 Kauppiaitten Kauppaoppilait.Oy</c:v>
                </c:pt>
                <c:pt idx="109">
                  <c:v>015951 Tampereen Aikuiskoulutussäätiö</c:v>
                </c:pt>
                <c:pt idx="110">
                  <c:v>012921 Suomen yrittäjäopiston kann.Oy</c:v>
                </c:pt>
                <c:pt idx="111">
                  <c:v>013101 Oulun diakonissal. säätiö</c:v>
                </c:pt>
                <c:pt idx="112">
                  <c:v>031806 Järviseudun koul.kuntayhtymä</c:v>
                </c:pt>
                <c:pt idx="113">
                  <c:v>011821 Ammattienedist.laitos-säätiö</c:v>
                </c:pt>
                <c:pt idx="114">
                  <c:v>031486 Optima samkommun</c:v>
                </c:pt>
                <c:pt idx="115">
                  <c:v>012541 Oy Porvoo Internat.College Ab</c:v>
                </c:pt>
                <c:pt idx="116">
                  <c:v>015991 Oulun Aikuiskoulutuskeskus Oy</c:v>
                </c:pt>
              </c:strCache>
            </c:strRef>
          </c:cat>
          <c:val>
            <c:numRef>
              <c:f>Taul1!$C$7:$C$123</c:f>
              <c:numCache>
                <c:formatCode>0</c:formatCode>
                <c:ptCount val="117"/>
                <c:pt idx="0">
                  <c:v>688.38729999999998</c:v>
                </c:pt>
                <c:pt idx="1">
                  <c:v>756.07770000000005</c:v>
                </c:pt>
                <c:pt idx="2">
                  <c:v>766.38390000000004</c:v>
                </c:pt>
                <c:pt idx="3">
                  <c:v>782.37869999999998</c:v>
                </c:pt>
                <c:pt idx="4">
                  <c:v>804.47609999999997</c:v>
                </c:pt>
                <c:pt idx="5">
                  <c:v>822.49950000000001</c:v>
                </c:pt>
                <c:pt idx="6">
                  <c:v>849.88900000000001</c:v>
                </c:pt>
                <c:pt idx="7">
                  <c:v>860.42970000000003</c:v>
                </c:pt>
                <c:pt idx="8">
                  <c:v>863.56370000000004</c:v>
                </c:pt>
                <c:pt idx="9">
                  <c:v>864.09310000000005</c:v>
                </c:pt>
                <c:pt idx="10">
                  <c:v>880.66970000000003</c:v>
                </c:pt>
                <c:pt idx="11">
                  <c:v>881.09910000000002</c:v>
                </c:pt>
                <c:pt idx="12">
                  <c:v>881.46259999999995</c:v>
                </c:pt>
                <c:pt idx="13">
                  <c:v>882.85299999999995</c:v>
                </c:pt>
                <c:pt idx="14">
                  <c:v>885.41669999999999</c:v>
                </c:pt>
                <c:pt idx="15">
                  <c:v>885.4547</c:v>
                </c:pt>
                <c:pt idx="16">
                  <c:v>892.27890000000002</c:v>
                </c:pt>
                <c:pt idx="17">
                  <c:v>892.72749999999996</c:v>
                </c:pt>
                <c:pt idx="18">
                  <c:v>894.66970000000003</c:v>
                </c:pt>
                <c:pt idx="19">
                  <c:v>899.63750000000005</c:v>
                </c:pt>
                <c:pt idx="20">
                  <c:v>902.00810000000001</c:v>
                </c:pt>
                <c:pt idx="21">
                  <c:v>905.00120000000004</c:v>
                </c:pt>
                <c:pt idx="22">
                  <c:v>906.48779999999999</c:v>
                </c:pt>
                <c:pt idx="23">
                  <c:v>928.66099999999994</c:v>
                </c:pt>
                <c:pt idx="24">
                  <c:v>934.14189999999996</c:v>
                </c:pt>
                <c:pt idx="25">
                  <c:v>938.90120000000002</c:v>
                </c:pt>
                <c:pt idx="26">
                  <c:v>941.00040000000001</c:v>
                </c:pt>
                <c:pt idx="27">
                  <c:v>944.02539999999999</c:v>
                </c:pt>
                <c:pt idx="28">
                  <c:v>945.47249999999997</c:v>
                </c:pt>
                <c:pt idx="29">
                  <c:v>947.70680000000004</c:v>
                </c:pt>
                <c:pt idx="30">
                  <c:v>948.12249999999995</c:v>
                </c:pt>
                <c:pt idx="31">
                  <c:v>948.30010000000004</c:v>
                </c:pt>
                <c:pt idx="32">
                  <c:v>952.5403</c:v>
                </c:pt>
                <c:pt idx="33">
                  <c:v>953.00940000000003</c:v>
                </c:pt>
                <c:pt idx="34">
                  <c:v>955.529</c:v>
                </c:pt>
                <c:pt idx="35">
                  <c:v>956.29060000000004</c:v>
                </c:pt>
                <c:pt idx="36">
                  <c:v>963.34429999999998</c:v>
                </c:pt>
                <c:pt idx="37">
                  <c:v>963.76340000000005</c:v>
                </c:pt>
                <c:pt idx="38">
                  <c:v>965.96600000000001</c:v>
                </c:pt>
                <c:pt idx="39">
                  <c:v>970.01030000000003</c:v>
                </c:pt>
                <c:pt idx="40">
                  <c:v>970.66890000000001</c:v>
                </c:pt>
                <c:pt idx="41">
                  <c:v>976.3193</c:v>
                </c:pt>
                <c:pt idx="42">
                  <c:v>979.53359999999998</c:v>
                </c:pt>
                <c:pt idx="43">
                  <c:v>979.53920000000005</c:v>
                </c:pt>
                <c:pt idx="44">
                  <c:v>980.08320000000003</c:v>
                </c:pt>
                <c:pt idx="45">
                  <c:v>986.77689999999996</c:v>
                </c:pt>
                <c:pt idx="46">
                  <c:v>987.26649999999995</c:v>
                </c:pt>
                <c:pt idx="47">
                  <c:v>989.23419999999999</c:v>
                </c:pt>
                <c:pt idx="48">
                  <c:v>990.02890000000002</c:v>
                </c:pt>
                <c:pt idx="49">
                  <c:v>993.91959999999995</c:v>
                </c:pt>
                <c:pt idx="50">
                  <c:v>994.33969999999999</c:v>
                </c:pt>
                <c:pt idx="51">
                  <c:v>995.91200000000003</c:v>
                </c:pt>
                <c:pt idx="52">
                  <c:v>998.0412</c:v>
                </c:pt>
                <c:pt idx="53">
                  <c:v>999.60940000000005</c:v>
                </c:pt>
                <c:pt idx="54">
                  <c:v>1000.4687</c:v>
                </c:pt>
                <c:pt idx="55">
                  <c:v>1000.7067</c:v>
                </c:pt>
                <c:pt idx="56">
                  <c:v>1005.3285</c:v>
                </c:pt>
                <c:pt idx="57">
                  <c:v>1008.5655</c:v>
                </c:pt>
                <c:pt idx="58">
                  <c:v>1008.8288</c:v>
                </c:pt>
                <c:pt idx="59">
                  <c:v>1011.1238</c:v>
                </c:pt>
                <c:pt idx="60">
                  <c:v>1014.4675999999999</c:v>
                </c:pt>
                <c:pt idx="61">
                  <c:v>1019.092</c:v>
                </c:pt>
                <c:pt idx="62">
                  <c:v>1020.3202</c:v>
                </c:pt>
                <c:pt idx="63">
                  <c:v>1022.1281</c:v>
                </c:pt>
                <c:pt idx="64">
                  <c:v>1024.9051999999999</c:v>
                </c:pt>
                <c:pt idx="65">
                  <c:v>1025.3598999999999</c:v>
                </c:pt>
                <c:pt idx="66">
                  <c:v>1025.5914</c:v>
                </c:pt>
                <c:pt idx="67">
                  <c:v>1025.8901000000001</c:v>
                </c:pt>
                <c:pt idx="68">
                  <c:v>1026.7473</c:v>
                </c:pt>
                <c:pt idx="69">
                  <c:v>1027.1013</c:v>
                </c:pt>
                <c:pt idx="70">
                  <c:v>1027.1633999999999</c:v>
                </c:pt>
                <c:pt idx="71">
                  <c:v>1028.9076</c:v>
                </c:pt>
                <c:pt idx="72">
                  <c:v>1028.9317000000001</c:v>
                </c:pt>
                <c:pt idx="73">
                  <c:v>1029.2254</c:v>
                </c:pt>
                <c:pt idx="74">
                  <c:v>1030.5433</c:v>
                </c:pt>
                <c:pt idx="75">
                  <c:v>1030.6617000000001</c:v>
                </c:pt>
                <c:pt idx="76">
                  <c:v>1031.3051</c:v>
                </c:pt>
                <c:pt idx="77">
                  <c:v>1031.6985999999999</c:v>
                </c:pt>
                <c:pt idx="78">
                  <c:v>1033.9032999999999</c:v>
                </c:pt>
                <c:pt idx="79">
                  <c:v>1035.4284</c:v>
                </c:pt>
                <c:pt idx="80">
                  <c:v>1035.5445</c:v>
                </c:pt>
                <c:pt idx="81">
                  <c:v>1038.0417</c:v>
                </c:pt>
                <c:pt idx="82">
                  <c:v>1038.1909000000001</c:v>
                </c:pt>
                <c:pt idx="83">
                  <c:v>1039.0831000000001</c:v>
                </c:pt>
                <c:pt idx="84">
                  <c:v>1040.3982000000001</c:v>
                </c:pt>
                <c:pt idx="85">
                  <c:v>1041.0109</c:v>
                </c:pt>
                <c:pt idx="86">
                  <c:v>1043.1947</c:v>
                </c:pt>
                <c:pt idx="87">
                  <c:v>1046.4951000000001</c:v>
                </c:pt>
                <c:pt idx="88">
                  <c:v>1050.4666</c:v>
                </c:pt>
                <c:pt idx="89">
                  <c:v>1051.6903</c:v>
                </c:pt>
                <c:pt idx="90">
                  <c:v>1055.9580000000001</c:v>
                </c:pt>
                <c:pt idx="91">
                  <c:v>1063.5353</c:v>
                </c:pt>
                <c:pt idx="92">
                  <c:v>1063.8989999999999</c:v>
                </c:pt>
                <c:pt idx="93">
                  <c:v>1067.3095000000001</c:v>
                </c:pt>
                <c:pt idx="94">
                  <c:v>1070.1433999999999</c:v>
                </c:pt>
                <c:pt idx="95">
                  <c:v>1075.6261999999999</c:v>
                </c:pt>
                <c:pt idx="96">
                  <c:v>1086.8761999999999</c:v>
                </c:pt>
                <c:pt idx="97">
                  <c:v>1089.7950000000001</c:v>
                </c:pt>
                <c:pt idx="98">
                  <c:v>1101.3469</c:v>
                </c:pt>
                <c:pt idx="99">
                  <c:v>1101.3966</c:v>
                </c:pt>
                <c:pt idx="100">
                  <c:v>1102.7046</c:v>
                </c:pt>
                <c:pt idx="101">
                  <c:v>1108.171</c:v>
                </c:pt>
                <c:pt idx="102">
                  <c:v>1110.6468</c:v>
                </c:pt>
                <c:pt idx="103">
                  <c:v>1112.4097999999999</c:v>
                </c:pt>
                <c:pt idx="104">
                  <c:v>1114.6822999999999</c:v>
                </c:pt>
                <c:pt idx="105">
                  <c:v>1125.0402999999999</c:v>
                </c:pt>
                <c:pt idx="106">
                  <c:v>1130.6568</c:v>
                </c:pt>
                <c:pt idx="107">
                  <c:v>1131.9793999999999</c:v>
                </c:pt>
                <c:pt idx="108">
                  <c:v>1136.9801</c:v>
                </c:pt>
                <c:pt idx="109">
                  <c:v>1144.3918000000001</c:v>
                </c:pt>
                <c:pt idx="110">
                  <c:v>1146.7354</c:v>
                </c:pt>
                <c:pt idx="111">
                  <c:v>1151.8588999999999</c:v>
                </c:pt>
                <c:pt idx="112">
                  <c:v>1154.1949999999999</c:v>
                </c:pt>
                <c:pt idx="113">
                  <c:v>1193.7430999999999</c:v>
                </c:pt>
                <c:pt idx="114">
                  <c:v>1198.6826000000001</c:v>
                </c:pt>
                <c:pt idx="115">
                  <c:v>1267.1777999999999</c:v>
                </c:pt>
                <c:pt idx="116">
                  <c:v>1269.5454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780864"/>
        <c:axId val="33782400"/>
      </c:barChart>
      <c:catAx>
        <c:axId val="33780864"/>
        <c:scaling>
          <c:orientation val="minMax"/>
        </c:scaling>
        <c:delete val="0"/>
        <c:axPos val="b"/>
        <c:majorTickMark val="out"/>
        <c:minorTickMark val="none"/>
        <c:tickLblPos val="nextTo"/>
        <c:crossAx val="33782400"/>
        <c:crossesAt val="0"/>
        <c:auto val="1"/>
        <c:lblAlgn val="ctr"/>
        <c:lblOffset val="100"/>
        <c:noMultiLvlLbl val="0"/>
      </c:catAx>
      <c:valAx>
        <c:axId val="33782400"/>
        <c:scaling>
          <c:orientation val="minMax"/>
          <c:max val="1400"/>
          <c:min val="0"/>
        </c:scaling>
        <c:delete val="0"/>
        <c:axPos val="l"/>
        <c:majorGridlines/>
        <c:numFmt formatCode="0" sourceLinked="1"/>
        <c:majorTickMark val="out"/>
        <c:minorTickMark val="in"/>
        <c:tickLblPos val="nextTo"/>
        <c:crossAx val="33780864"/>
        <c:crosses val="autoZero"/>
        <c:crossBetween val="between"/>
        <c:majorUnit val="905"/>
        <c:minorUnit val="200"/>
      </c:valAx>
    </c:plotArea>
    <c:legend>
      <c:legendPos val="r"/>
      <c:overlay val="0"/>
    </c:legend>
    <c:plotVisOnly val="1"/>
    <c:dispBlanksAs val="gap"/>
    <c:showDLblsOverMax val="0"/>
  </c:chart>
  <c:spPr>
    <a:solidFill>
      <a:schemeClr val="accent1"/>
    </a:solidFill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B8300E3-D404-4920-A84E-F7D50ABCBC4A}" type="datetimeFigureOut">
              <a:rPr lang="en-US"/>
              <a:pPr>
                <a:defRPr/>
              </a:pPr>
              <a:t>12/20/2012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EB7DEF-8251-44A6-A15E-0B40FB342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7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D40EDE-A857-4568-B01E-96FF3BFC1C40}" type="datetimeFigureOut">
              <a:rPr lang="en-US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EF22AA-2A65-4CE5-B7EA-37A1E640E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85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0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7893183F-C00C-4DBD-80A3-6A4D78D51D9B}" type="slidenum">
              <a:rPr lang="en-US" sz="1200" smtClean="0"/>
              <a:pPr/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i-FI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D3A8FFFF-BF56-4337-BC4E-1437F5DC7F55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Vaaka_etusivu_en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9"/>
          <p:cNvSpPr txBox="1">
            <a:spLocks noChangeArrowheads="1"/>
          </p:cNvSpPr>
          <p:nvPr userDrawn="1"/>
        </p:nvSpPr>
        <p:spPr bwMode="auto">
          <a:xfrm>
            <a:off x="214313" y="6581777"/>
            <a:ext cx="42862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fi-FI" sz="1200" smtClean="0">
                <a:solidFill>
                  <a:schemeClr val="bg1"/>
                </a:solidFill>
                <a:latin typeface="Arial" charset="0"/>
              </a:rPr>
              <a:t>For learning and competence </a:t>
            </a:r>
            <a:endParaRPr lang="en-US" sz="12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5" y="214290"/>
            <a:ext cx="4500595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Ritva Jakku-Sihvonen, Finnish National Boeard of Education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E72E-3304-46C0-9570-5C86C8335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4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7" y="785794"/>
            <a:ext cx="7843839" cy="1071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7" y="1981200"/>
            <a:ext cx="7858180" cy="4114800"/>
          </a:xfrm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 marL="1188000">
              <a:buClr>
                <a:schemeClr val="accent6"/>
              </a:buClr>
              <a:buFont typeface="Arial" pitchFamily="34" charset="0"/>
              <a:buChar char="•"/>
              <a:defRPr/>
            </a:lvl2pPr>
            <a:lvl3pPr marL="1728000">
              <a:lnSpc>
                <a:spcPct val="100000"/>
              </a:lnSpc>
              <a:spcBef>
                <a:spcPts val="200"/>
              </a:spcBef>
              <a:buClrTx/>
              <a:buFont typeface="Arial" pitchFamily="34" charset="0"/>
              <a:buChar char="–"/>
              <a:defRPr/>
            </a:lvl3pPr>
            <a:lvl4pPr marL="2160000">
              <a:spcBef>
                <a:spcPts val="100"/>
              </a:spcBef>
              <a:buClrTx/>
              <a:buFont typeface="Arial" pitchFamily="34" charset="0"/>
              <a:buChar char="–"/>
              <a:defRPr/>
            </a:lvl4pPr>
            <a:lvl5pPr marL="2592000">
              <a:spcBef>
                <a:spcPts val="1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29125" y="214290"/>
            <a:ext cx="4500595" cy="357190"/>
          </a:xfrm>
        </p:spPr>
        <p:txBody>
          <a:bodyPr/>
          <a:lstStyle>
            <a:lvl1pPr algn="r">
              <a:buFontTx/>
              <a:buNone/>
              <a:defRPr sz="1400" baseline="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Ritva Jakku-Sihvonen, Finnish National Boeard of Education 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6E8F8-73C0-482B-B75A-5EBB8B33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8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Ritva Jakku-Sihvonen, Finnish National Boeard of Education 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1839D-EE6E-4716-B60A-0EFC1DBBEBE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44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Vaaka_alisivu_en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5813" y="609600"/>
            <a:ext cx="76723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981200"/>
            <a:ext cx="7672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2"/>
            <a:r>
              <a:rPr lang="en-US" smtClean="0"/>
              <a:t>Second level</a:t>
            </a:r>
          </a:p>
          <a:p>
            <a:pPr lvl="3"/>
            <a:r>
              <a:rPr lang="en-US" smtClean="0"/>
              <a:t>Third level</a:t>
            </a:r>
          </a:p>
          <a:p>
            <a:pPr lvl="4"/>
            <a:r>
              <a:rPr lang="en-US" smtClean="0"/>
              <a:t>Fourth level</a:t>
            </a:r>
          </a:p>
          <a:p>
            <a:pPr lvl="4"/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Dr. Ritva Jakku-Sihvonen, Finnish National Boeard of Education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6C046C9E-C792-4021-973E-4EFDAD73B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Box 7"/>
          <p:cNvSpPr txBox="1">
            <a:spLocks noChangeArrowheads="1"/>
          </p:cNvSpPr>
          <p:nvPr userDrawn="1"/>
        </p:nvSpPr>
        <p:spPr bwMode="auto">
          <a:xfrm>
            <a:off x="214313" y="6581777"/>
            <a:ext cx="42862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pPr>
              <a:defRPr/>
            </a:pPr>
            <a:r>
              <a:rPr lang="fi-FI" sz="1200" smtClean="0">
                <a:solidFill>
                  <a:schemeClr val="bg1"/>
                </a:solidFill>
                <a:latin typeface="Arial" charset="0"/>
              </a:rPr>
              <a:t>For learning and competence </a:t>
            </a:r>
            <a:endParaRPr lang="en-US" sz="1200" smtClean="0">
              <a:solidFill>
                <a:schemeClr val="bg1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3" r:id="rId2"/>
    <p:sldLayoutId id="2147483735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Bold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Bold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Font typeface="Times"/>
        <a:buAutoNum type="arabicPeriod"/>
        <a:defRPr sz="2400">
          <a:solidFill>
            <a:schemeClr val="tx1"/>
          </a:solidFill>
          <a:latin typeface="+mn-lt"/>
        </a:defRPr>
      </a:lvl2pPr>
      <a:lvl3pPr marL="795338" indent="-4572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031875" indent="-381000" algn="l" rtl="0" eaLnBrk="0" fontAlgn="base" hangingPunct="0">
        <a:spcBef>
          <a:spcPts val="338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1439863" indent="-381000" algn="l" rtl="0" eaLnBrk="0" fontAlgn="base" hangingPunct="0">
        <a:spcBef>
          <a:spcPts val="338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02.oph.fi/asiakkaat/rahoitus/tulosr11/Performance_Indicator_for_initial_vocational_education_and_training_in_Finland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Improving</a:t>
            </a:r>
            <a:r>
              <a:rPr lang="fi-FI" dirty="0" smtClean="0"/>
              <a:t> </a:t>
            </a:r>
            <a:r>
              <a:rPr lang="fi-FI" dirty="0"/>
              <a:t>the </a:t>
            </a:r>
            <a:r>
              <a:rPr lang="fi-FI" dirty="0" err="1"/>
              <a:t>Quality</a:t>
            </a:r>
            <a:r>
              <a:rPr lang="fi-FI" dirty="0"/>
              <a:t> of </a:t>
            </a:r>
            <a:r>
              <a:rPr lang="fi-FI" dirty="0" err="1"/>
              <a:t>Education</a:t>
            </a:r>
            <a:r>
              <a:rPr lang="fi-FI" dirty="0"/>
              <a:t> in Finland </a:t>
            </a:r>
            <a:br>
              <a:rPr lang="fi-FI" dirty="0"/>
            </a:br>
            <a:endParaRPr lang="fi-FI" dirty="0" smtClean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187624" y="3284984"/>
            <a:ext cx="6584776" cy="2353816"/>
          </a:xfrm>
        </p:spPr>
        <p:txBody>
          <a:bodyPr/>
          <a:lstStyle/>
          <a:p>
            <a:r>
              <a:rPr lang="fi-FI" dirty="0" err="1" smtClean="0"/>
              <a:t>Belgrade</a:t>
            </a:r>
            <a:endParaRPr lang="fi-FI" dirty="0"/>
          </a:p>
          <a:p>
            <a:r>
              <a:rPr lang="fi-FI" dirty="0" smtClean="0"/>
              <a:t>6-7 </a:t>
            </a:r>
            <a:r>
              <a:rPr lang="fi-FI" dirty="0" err="1" smtClean="0"/>
              <a:t>December</a:t>
            </a:r>
            <a:r>
              <a:rPr lang="fi-FI" dirty="0" smtClean="0"/>
              <a:t> 2012</a:t>
            </a:r>
          </a:p>
          <a:p>
            <a:r>
              <a:rPr lang="fi-FI" sz="2000" dirty="0" smtClean="0"/>
              <a:t>Raakel Tiihonen</a:t>
            </a:r>
          </a:p>
          <a:p>
            <a:r>
              <a:rPr lang="fi-FI" sz="2000" dirty="0" err="1" smtClean="0"/>
              <a:t>Director</a:t>
            </a:r>
            <a:endParaRPr lang="fi-FI" sz="2000" dirty="0" smtClean="0"/>
          </a:p>
          <a:p>
            <a:r>
              <a:rPr lang="fi-FI" sz="2000" dirty="0" err="1" smtClean="0"/>
              <a:t>Information</a:t>
            </a:r>
            <a:r>
              <a:rPr lang="fi-FI" sz="2000" dirty="0" smtClean="0"/>
              <a:t> and Evaluation Services</a:t>
            </a:r>
          </a:p>
          <a:p>
            <a:r>
              <a:rPr lang="fi-FI" sz="2000" dirty="0" err="1" smtClean="0"/>
              <a:t>Finnish</a:t>
            </a:r>
            <a:r>
              <a:rPr lang="fi-FI" sz="2000" dirty="0" smtClean="0"/>
              <a:t> National Board of </a:t>
            </a:r>
            <a:r>
              <a:rPr lang="fi-FI" sz="2000" dirty="0" err="1" smtClean="0"/>
              <a:t>Education</a:t>
            </a:r>
            <a:endParaRPr lang="fi-FI" sz="2000" dirty="0" smtClean="0"/>
          </a:p>
        </p:txBody>
      </p:sp>
      <p:sp>
        <p:nvSpPr>
          <p:cNvPr id="30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29125" y="214315"/>
            <a:ext cx="4500563" cy="357187"/>
          </a:xfrm>
        </p:spPr>
        <p:txBody>
          <a:bodyPr/>
          <a:lstStyle/>
          <a:p>
            <a:pPr marL="0" indent="0"/>
            <a:endParaRPr lang="fi-F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Performance Indicator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Consists </a:t>
            </a:r>
            <a:r>
              <a:rPr lang="en-US" dirty="0"/>
              <a:t>of three </a:t>
            </a:r>
            <a:r>
              <a:rPr lang="en-US" dirty="0" smtClean="0"/>
              <a:t>indicators</a:t>
            </a:r>
          </a:p>
          <a:p>
            <a:pPr>
              <a:buFont typeface="Arial" pitchFamily="34" charset="0"/>
              <a:buChar char="•"/>
            </a:pPr>
            <a:r>
              <a:rPr lang="en-US" u="sng" dirty="0" smtClean="0"/>
              <a:t>Outcome Indicator, weight 90 %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Teacher Competence Indicator, weight 7 %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Staff </a:t>
            </a:r>
            <a:r>
              <a:rPr lang="en-US" dirty="0"/>
              <a:t>Development </a:t>
            </a:r>
            <a:r>
              <a:rPr lang="en-US" dirty="0" smtClean="0"/>
              <a:t>Indicator, weight 3 %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9890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Outcome</a:t>
            </a:r>
            <a:r>
              <a:rPr lang="fi-FI" dirty="0" smtClean="0"/>
              <a:t> </a:t>
            </a:r>
            <a:r>
              <a:rPr lang="fi-FI" dirty="0" err="1" smtClean="0"/>
              <a:t>Indicator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Measures the performance of education providers based on the outcomes of their students.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Detailed </a:t>
            </a:r>
            <a:r>
              <a:rPr lang="en-US" dirty="0"/>
              <a:t>individual-level data is used to estimate the impact of the education provider on the outcomes, while also controlling other factors that may affect these outcomes.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The indicator is calculated on the basis of the estimates from this model.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96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548680"/>
            <a:ext cx="7843839" cy="1071570"/>
          </a:xfrm>
        </p:spPr>
        <p:txBody>
          <a:bodyPr/>
          <a:lstStyle/>
          <a:p>
            <a:r>
              <a:rPr lang="fi-FI" dirty="0" smtClean="0"/>
              <a:t>The </a:t>
            </a:r>
            <a:r>
              <a:rPr lang="fi-FI" dirty="0" err="1" smtClean="0"/>
              <a:t>Outcome</a:t>
            </a:r>
            <a:r>
              <a:rPr lang="fi-FI" dirty="0" smtClean="0"/>
              <a:t> </a:t>
            </a:r>
            <a:r>
              <a:rPr lang="fi-FI" dirty="0" err="1" smtClean="0"/>
              <a:t>Indicator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1556792"/>
            <a:ext cx="785818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The data used </a:t>
            </a:r>
            <a:r>
              <a:rPr lang="en-US" dirty="0" smtClean="0"/>
              <a:t>is compiled </a:t>
            </a:r>
            <a:r>
              <a:rPr lang="en-US" dirty="0"/>
              <a:t>from several registers </a:t>
            </a:r>
            <a:r>
              <a:rPr lang="en-US" dirty="0" smtClean="0"/>
              <a:t>at Statistics Finland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Individual </a:t>
            </a:r>
            <a:r>
              <a:rPr lang="en-US" dirty="0"/>
              <a:t>data on students </a:t>
            </a:r>
            <a:r>
              <a:rPr lang="en-US" dirty="0" smtClean="0"/>
              <a:t>and graduates </a:t>
            </a:r>
          </a:p>
          <a:p>
            <a:pPr lvl="1"/>
            <a:r>
              <a:rPr lang="en-US" sz="2000" dirty="0" smtClean="0"/>
              <a:t>their enrolment, completed qualifications</a:t>
            </a:r>
          </a:p>
          <a:p>
            <a:pPr lvl="1"/>
            <a:r>
              <a:rPr lang="en-US" sz="2000" dirty="0" smtClean="0"/>
              <a:t>their </a:t>
            </a:r>
            <a:r>
              <a:rPr lang="en-US" sz="2000" dirty="0" err="1"/>
              <a:t>labour</a:t>
            </a:r>
            <a:r>
              <a:rPr lang="en-US" sz="2000" dirty="0"/>
              <a:t> market </a:t>
            </a:r>
            <a:r>
              <a:rPr lang="en-US" sz="2000" dirty="0" smtClean="0"/>
              <a:t>status, place </a:t>
            </a:r>
            <a:r>
              <a:rPr lang="en-US" sz="2000" dirty="0"/>
              <a:t>of domicile, etc. 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data is processed with due </a:t>
            </a:r>
            <a:r>
              <a:rPr lang="en-US" dirty="0" smtClean="0"/>
              <a:t>consideration for </a:t>
            </a:r>
            <a:r>
              <a:rPr lang="en-US" dirty="0"/>
              <a:t>statistical data privacy and data security </a:t>
            </a:r>
            <a:r>
              <a:rPr lang="en-US" dirty="0" smtClean="0"/>
              <a:t>specifications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Information </a:t>
            </a:r>
            <a:r>
              <a:rPr lang="en-US" dirty="0"/>
              <a:t>concerning </a:t>
            </a:r>
            <a:r>
              <a:rPr lang="en-US" dirty="0" smtClean="0"/>
              <a:t>individuals cannot </a:t>
            </a:r>
            <a:r>
              <a:rPr lang="en-US" dirty="0"/>
              <a:t>be identified from the indicator results.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 </a:t>
            </a:r>
            <a:r>
              <a:rPr lang="en-US" dirty="0"/>
              <a:t>separate surveys for students are conducted.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8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Period</a:t>
            </a:r>
            <a:r>
              <a:rPr lang="fi-FI" dirty="0" smtClean="0"/>
              <a:t> of Time </a:t>
            </a:r>
            <a:r>
              <a:rPr lang="fi-FI" dirty="0" err="1" smtClean="0"/>
              <a:t>Used</a:t>
            </a:r>
            <a:r>
              <a:rPr lang="fi-FI" dirty="0" smtClean="0"/>
              <a:t> in </a:t>
            </a:r>
            <a:r>
              <a:rPr lang="fi-FI" dirty="0" err="1" smtClean="0"/>
              <a:t>Outcome</a:t>
            </a:r>
            <a:r>
              <a:rPr lang="fi-FI" dirty="0" smtClean="0"/>
              <a:t> </a:t>
            </a:r>
            <a:r>
              <a:rPr lang="fi-FI" dirty="0" err="1" smtClean="0"/>
              <a:t>Indicator</a:t>
            </a:r>
            <a:r>
              <a:rPr lang="fi-FI" dirty="0" smtClean="0"/>
              <a:t> in 2013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954087" y="2924944"/>
            <a:ext cx="8517177" cy="2342381"/>
            <a:chOff x="3485" y="7421"/>
            <a:chExt cx="6329" cy="1543"/>
          </a:xfrm>
        </p:grpSpPr>
        <p:sp>
          <p:nvSpPr>
            <p:cNvPr id="8" name="AutoShape 5"/>
            <p:cNvSpPr>
              <a:spLocks noChangeAspect="1" noChangeArrowheads="1"/>
            </p:cNvSpPr>
            <p:nvPr/>
          </p:nvSpPr>
          <p:spPr bwMode="auto">
            <a:xfrm>
              <a:off x="3786" y="7421"/>
              <a:ext cx="6028" cy="13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715" y="7433"/>
              <a:ext cx="3099" cy="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ctr"/>
              <a:r>
                <a:rPr lang="fi-FI" sz="1600" dirty="0" err="1" smtClean="0">
                  <a:latin typeface="Arial Black" pitchFamily="34" charset="0"/>
                </a:rPr>
                <a:t>Period</a:t>
              </a:r>
              <a:r>
                <a:rPr lang="fi-FI" sz="1600" dirty="0" smtClean="0">
                  <a:latin typeface="Arial Black" pitchFamily="34" charset="0"/>
                </a:rPr>
                <a:t> of </a:t>
              </a:r>
              <a:r>
                <a:rPr lang="fi-FI" sz="1600" dirty="0" err="1" smtClean="0">
                  <a:latin typeface="Arial Black" pitchFamily="34" charset="0"/>
                </a:rPr>
                <a:t>analysis</a:t>
              </a:r>
              <a:r>
                <a:rPr lang="fi-FI" sz="1600" dirty="0" smtClean="0">
                  <a:latin typeface="Arial Black" pitchFamily="34" charset="0"/>
                </a:rPr>
                <a:t>, </a:t>
              </a:r>
              <a:r>
                <a:rPr lang="fi-FI" sz="1600" dirty="0" err="1" smtClean="0">
                  <a:latin typeface="Arial Black" pitchFamily="34" charset="0"/>
                </a:rPr>
                <a:t>where</a:t>
              </a:r>
              <a:r>
                <a:rPr lang="fi-FI" sz="1600" dirty="0" smtClean="0">
                  <a:latin typeface="Arial Black" pitchFamily="34" charset="0"/>
                </a:rPr>
                <a:t> the </a:t>
              </a:r>
              <a:r>
                <a:rPr lang="fi-FI" sz="1600" dirty="0" err="1" smtClean="0">
                  <a:latin typeface="Arial Black" pitchFamily="34" charset="0"/>
                </a:rPr>
                <a:t>students</a:t>
              </a:r>
              <a:r>
                <a:rPr lang="fi-FI" sz="1600" dirty="0" smtClean="0">
                  <a:latin typeface="Arial Black" pitchFamily="34" charset="0"/>
                </a:rPr>
                <a:t> </a:t>
              </a:r>
              <a:r>
                <a:rPr lang="fi-FI" sz="1600" dirty="0" err="1" smtClean="0">
                  <a:latin typeface="Arial Black" pitchFamily="34" charset="0"/>
                </a:rPr>
                <a:t>are</a:t>
              </a:r>
              <a:r>
                <a:rPr lang="fi-FI" sz="1600" dirty="0" smtClean="0">
                  <a:latin typeface="Arial Black" pitchFamily="34" charset="0"/>
                </a:rPr>
                <a:t>?</a:t>
              </a:r>
              <a:endParaRPr lang="fi-FI" sz="1400" dirty="0">
                <a:latin typeface="Arial Black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V="1">
              <a:off x="3786" y="8346"/>
              <a:ext cx="567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4188" y="81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4238" y="8501"/>
              <a:ext cx="821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fi-FI" sz="1800" dirty="0" smtClean="0">
                  <a:latin typeface="Arial Black" pitchFamily="34" charset="0"/>
                </a:rPr>
                <a:t>2007</a:t>
              </a:r>
              <a:endParaRPr lang="fi-FI" sz="1800" dirty="0">
                <a:latin typeface="Arial Black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9044" y="81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7704" y="81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8006" y="8501"/>
              <a:ext cx="753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fi-FI" sz="1800" dirty="0" smtClean="0">
                  <a:latin typeface="Arial Black" pitchFamily="34" charset="0"/>
                </a:rPr>
                <a:t>2010</a:t>
              </a:r>
              <a:endParaRPr lang="fi-FI" sz="1400" dirty="0">
                <a:latin typeface="Arial Black" pitchFamily="34" charset="0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5444" y="81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5595" y="8501"/>
              <a:ext cx="670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fi-FI" sz="1800" dirty="0" smtClean="0">
                  <a:latin typeface="Arial Black" pitchFamily="34" charset="0"/>
                </a:rPr>
                <a:t>2008</a:t>
              </a:r>
              <a:endParaRPr lang="fi-FI" sz="1400" dirty="0">
                <a:latin typeface="Arial Black" pitchFamily="34" charset="0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238" y="7421"/>
              <a:ext cx="1593" cy="6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ctr"/>
              <a:r>
                <a:rPr lang="fi-FI" sz="1800" dirty="0" err="1" smtClean="0">
                  <a:latin typeface="Arial Black" pitchFamily="34" charset="0"/>
                </a:rPr>
                <a:t>Students</a:t>
              </a:r>
              <a:r>
                <a:rPr lang="fi-FI" sz="1800" dirty="0" smtClean="0">
                  <a:latin typeface="Arial Black" pitchFamily="34" charset="0"/>
                </a:rPr>
                <a:t> at </a:t>
              </a:r>
              <a:r>
                <a:rPr lang="fi-FI" sz="1800" dirty="0" err="1" smtClean="0">
                  <a:latin typeface="Arial Black" pitchFamily="34" charset="0"/>
                </a:rPr>
                <a:t>school</a:t>
              </a:r>
              <a:endParaRPr lang="fi-FI" sz="1800" dirty="0">
                <a:latin typeface="Arial Black" pitchFamily="34" charset="0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6532" y="8192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6800" y="8501"/>
              <a:ext cx="669" cy="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r>
                <a:rPr lang="fi-FI" sz="1800" dirty="0" smtClean="0">
                  <a:latin typeface="Arial Black" pitchFamily="34" charset="0"/>
                </a:rPr>
                <a:t>2009</a:t>
              </a:r>
              <a:endParaRPr lang="fi-FI" sz="1400" dirty="0">
                <a:latin typeface="Arial Black" pitchFamily="34" charset="0"/>
              </a:endParaRPr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>
              <a:off x="5143" y="8038"/>
              <a:ext cx="1" cy="307"/>
            </a:xfrm>
            <a:prstGeom prst="line">
              <a:avLst/>
            </a:prstGeom>
            <a:noFill/>
            <a:ln w="349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648" y="8347"/>
              <a:ext cx="994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 algn="ctr"/>
              <a:r>
                <a:rPr lang="fi-FI" sz="1400" dirty="0" smtClean="0">
                  <a:latin typeface="Arial Black" pitchFamily="34" charset="0"/>
                </a:rPr>
                <a:t>20.9.2007</a:t>
              </a:r>
              <a:endParaRPr lang="fi-FI" sz="1400" dirty="0">
                <a:latin typeface="Arial Black" pitchFamily="34" charset="0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3485" y="8964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4" name="AutoShape 21"/>
            <p:cNvSpPr>
              <a:spLocks/>
            </p:cNvSpPr>
            <p:nvPr/>
          </p:nvSpPr>
          <p:spPr bwMode="auto">
            <a:xfrm rot="-5400000">
              <a:off x="8682" y="7966"/>
              <a:ext cx="308" cy="453"/>
            </a:xfrm>
            <a:prstGeom prst="rightBrace">
              <a:avLst>
                <a:gd name="adj1" fmla="val 12256"/>
                <a:gd name="adj2" fmla="val 50000"/>
              </a:avLst>
            </a:prstGeom>
            <a:noFill/>
            <a:ln w="34925" cap="rnd">
              <a:solidFill>
                <a:srgbClr val="FF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537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of students into the five outcome categories</a:t>
            </a:r>
            <a:endParaRPr lang="fi-FI" dirty="0"/>
          </a:p>
        </p:txBody>
      </p:sp>
      <p:graphicFrame>
        <p:nvGraphicFramePr>
          <p:cNvPr id="6" name="Sisällön paikkamerkk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885689"/>
              </p:ext>
            </p:extLst>
          </p:nvPr>
        </p:nvGraphicFramePr>
        <p:xfrm>
          <a:off x="611560" y="1981200"/>
          <a:ext cx="8032377" cy="449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094"/>
                <a:gridCol w="2450889"/>
                <a:gridCol w="1987329"/>
                <a:gridCol w="1586065"/>
              </a:tblGrid>
              <a:tr h="883077">
                <a:tc gridSpan="2">
                  <a:txBody>
                    <a:bodyPr/>
                    <a:lstStyle/>
                    <a:p>
                      <a:r>
                        <a:rPr lang="fi-FI" sz="2000" dirty="0" err="1" smtClean="0"/>
                        <a:t>Groups</a:t>
                      </a:r>
                      <a:r>
                        <a:rPr lang="fi-FI" sz="2000" dirty="0" smtClean="0"/>
                        <a:t> of </a:t>
                      </a:r>
                      <a:r>
                        <a:rPr lang="fi-FI" sz="2000" dirty="0" err="1" smtClean="0"/>
                        <a:t>students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after</a:t>
                      </a:r>
                      <a:r>
                        <a:rPr lang="fi-FI" sz="2000" dirty="0" smtClean="0"/>
                        <a:t>  3 </a:t>
                      </a:r>
                      <a:r>
                        <a:rPr lang="fi-FI" sz="2000" dirty="0" err="1" smtClean="0"/>
                        <a:t>years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period</a:t>
                      </a:r>
                      <a:endParaRPr lang="fi-FI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smtClean="0"/>
                        <a:t>Average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Weight</a:t>
                      </a:r>
                      <a:endParaRPr lang="fi-FI" sz="2000" dirty="0"/>
                    </a:p>
                  </a:txBody>
                  <a:tcPr/>
                </a:tc>
              </a:tr>
              <a:tr h="511624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Graduates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Employed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51,1%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10</a:t>
                      </a:r>
                      <a:endParaRPr lang="fi-FI" sz="2000" dirty="0"/>
                    </a:p>
                  </a:txBody>
                  <a:tcPr/>
                </a:tc>
              </a:tr>
              <a:tr h="511624"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Further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studies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2,9 %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6</a:t>
                      </a:r>
                      <a:endParaRPr lang="fi-FI" sz="2000" dirty="0"/>
                    </a:p>
                  </a:txBody>
                  <a:tcPr/>
                </a:tc>
              </a:tr>
              <a:tr h="883077"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Non-employed</a:t>
                      </a:r>
                      <a:r>
                        <a:rPr lang="fi-FI" sz="2000" dirty="0" smtClean="0"/>
                        <a:t> and </a:t>
                      </a:r>
                      <a:r>
                        <a:rPr lang="fi-FI" sz="2000" dirty="0" err="1" smtClean="0"/>
                        <a:t>not</a:t>
                      </a:r>
                      <a:r>
                        <a:rPr lang="fi-FI" sz="2000" dirty="0" smtClean="0"/>
                        <a:t> in </a:t>
                      </a:r>
                      <a:r>
                        <a:rPr lang="fi-FI" sz="2000" dirty="0" err="1" smtClean="0"/>
                        <a:t>further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studies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15,7 %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3</a:t>
                      </a:r>
                      <a:endParaRPr lang="fi-FI" sz="2000" dirty="0"/>
                    </a:p>
                  </a:txBody>
                  <a:tcPr/>
                </a:tc>
              </a:tr>
              <a:tr h="511624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Non-graduates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Employed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or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student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23,2</a:t>
                      </a:r>
                      <a:r>
                        <a:rPr lang="fi-FI" sz="2000" baseline="0" dirty="0" smtClean="0"/>
                        <a:t> %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1</a:t>
                      </a:r>
                      <a:endParaRPr lang="fi-FI" sz="2000" dirty="0"/>
                    </a:p>
                  </a:txBody>
                  <a:tcPr/>
                </a:tc>
              </a:tr>
              <a:tr h="883077"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Non-employed</a:t>
                      </a:r>
                      <a:r>
                        <a:rPr lang="fi-FI" sz="2000" dirty="0" smtClean="0"/>
                        <a:t> and </a:t>
                      </a:r>
                      <a:r>
                        <a:rPr lang="fi-FI" sz="2000" dirty="0" err="1" smtClean="0"/>
                        <a:t>non-student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7,1 %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0</a:t>
                      </a:r>
                      <a:endParaRPr lang="fi-FI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17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performance of education providers is measured by the outcomes of their students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134061"/>
              </p:ext>
            </p:extLst>
          </p:nvPr>
        </p:nvGraphicFramePr>
        <p:xfrm>
          <a:off x="179512" y="116632"/>
          <a:ext cx="8964488" cy="6741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1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Online Joint  Applications In Finland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sz="2000" smtClean="0"/>
          </a:p>
        </p:txBody>
      </p:sp>
      <p:sp>
        <p:nvSpPr>
          <p:cNvPr id="30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pPr marL="0" indent="0"/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9589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General information about applications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>
          <a:xfrm>
            <a:off x="785813" y="1700213"/>
            <a:ext cx="7858125" cy="4395787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applications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applicant’s</a:t>
            </a:r>
            <a:r>
              <a:rPr lang="fi-FI" dirty="0" smtClean="0"/>
              <a:t>:</a:t>
            </a:r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dirty="0" smtClean="0"/>
              <a:t>Personal </a:t>
            </a:r>
            <a:r>
              <a:rPr lang="fi-FI" sz="1600" dirty="0" err="1" smtClean="0"/>
              <a:t>details</a:t>
            </a:r>
            <a:endParaRPr lang="fi-FI" sz="1600" dirty="0" smtClean="0"/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dirty="0" err="1" smtClean="0"/>
              <a:t>Educational</a:t>
            </a:r>
            <a:r>
              <a:rPr lang="fi-FI" sz="1600" dirty="0" smtClean="0"/>
              <a:t> </a:t>
            </a:r>
            <a:r>
              <a:rPr lang="fi-FI" sz="1600" dirty="0" err="1" smtClean="0"/>
              <a:t>background</a:t>
            </a:r>
            <a:r>
              <a:rPr lang="fi-FI" sz="1600" dirty="0" smtClean="0"/>
              <a:t> and </a:t>
            </a:r>
            <a:r>
              <a:rPr lang="fi-FI" sz="1600" dirty="0" err="1" smtClean="0"/>
              <a:t>relevant</a:t>
            </a:r>
            <a:r>
              <a:rPr lang="fi-FI" sz="1600" dirty="0" smtClean="0"/>
              <a:t> </a:t>
            </a:r>
            <a:r>
              <a:rPr lang="fi-FI" sz="1600" dirty="0" err="1" smtClean="0"/>
              <a:t>grades</a:t>
            </a:r>
            <a:endParaRPr lang="fi-FI" sz="1600" dirty="0" smtClean="0"/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dirty="0" err="1" smtClean="0"/>
              <a:t>Other</a:t>
            </a:r>
            <a:r>
              <a:rPr lang="fi-FI" sz="1600" dirty="0" smtClean="0"/>
              <a:t> </a:t>
            </a:r>
            <a:r>
              <a:rPr lang="fi-FI" sz="1600" dirty="0" err="1" smtClean="0"/>
              <a:t>relevant</a:t>
            </a:r>
            <a:r>
              <a:rPr lang="fi-FI" sz="1600" dirty="0" smtClean="0"/>
              <a:t> </a:t>
            </a:r>
            <a:r>
              <a:rPr lang="fi-FI" sz="1600" dirty="0" err="1" smtClean="0"/>
              <a:t>educational</a:t>
            </a:r>
            <a:r>
              <a:rPr lang="fi-FI" sz="1600" dirty="0" smtClean="0"/>
              <a:t> info, </a:t>
            </a:r>
            <a:r>
              <a:rPr lang="fi-FI" sz="1600" dirty="0" err="1" smtClean="0"/>
              <a:t>e.g</a:t>
            </a:r>
            <a:r>
              <a:rPr lang="fi-FI" sz="1600" dirty="0" smtClean="0"/>
              <a:t>. </a:t>
            </a:r>
            <a:r>
              <a:rPr lang="fi-FI" sz="1600" dirty="0" err="1" smtClean="0"/>
              <a:t>language</a:t>
            </a:r>
            <a:r>
              <a:rPr lang="fi-FI" sz="1600" dirty="0" smtClean="0"/>
              <a:t> </a:t>
            </a:r>
            <a:r>
              <a:rPr lang="fi-FI" sz="1600" dirty="0" err="1" smtClean="0"/>
              <a:t>skills</a:t>
            </a:r>
            <a:endParaRPr lang="fi-FI" sz="1600" dirty="0" smtClean="0"/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dirty="0" err="1" smtClean="0"/>
              <a:t>Where</a:t>
            </a:r>
            <a:r>
              <a:rPr lang="fi-FI" sz="1600" dirty="0" smtClean="0"/>
              <a:t> </a:t>
            </a:r>
            <a:r>
              <a:rPr lang="fi-FI" sz="1600" dirty="0" err="1" smtClean="0"/>
              <a:t>applicant</a:t>
            </a:r>
            <a:r>
              <a:rPr lang="fi-FI" sz="1600" dirty="0" smtClean="0"/>
              <a:t> is </a:t>
            </a:r>
            <a:r>
              <a:rPr lang="fi-FI" sz="1600" dirty="0" err="1" smtClean="0"/>
              <a:t>applying</a:t>
            </a:r>
            <a:r>
              <a:rPr lang="fi-FI" sz="1600" dirty="0" smtClean="0"/>
              <a:t> to</a:t>
            </a:r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smtClean="0"/>
              <a:t>Examination</a:t>
            </a:r>
            <a:r>
              <a:rPr lang="fi-FI" sz="1600" dirty="0" smtClean="0"/>
              <a:t> </a:t>
            </a:r>
            <a:r>
              <a:rPr lang="fi-FI" sz="1600" dirty="0" err="1" smtClean="0"/>
              <a:t>results</a:t>
            </a:r>
            <a:endParaRPr lang="fi-FI" sz="1600" dirty="0" smtClean="0"/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r>
              <a:rPr lang="fi-FI" sz="1600" dirty="0" err="1" smtClean="0"/>
              <a:t>Acceptance</a:t>
            </a:r>
            <a:r>
              <a:rPr lang="fi-FI" sz="1600" dirty="0" smtClean="0"/>
              <a:t> of </a:t>
            </a:r>
            <a:r>
              <a:rPr lang="fi-FI" sz="1600" dirty="0" err="1" smtClean="0"/>
              <a:t>study</a:t>
            </a:r>
            <a:r>
              <a:rPr lang="fi-FI" sz="1600" dirty="0" smtClean="0"/>
              <a:t> </a:t>
            </a:r>
            <a:r>
              <a:rPr lang="fi-FI" sz="1600" dirty="0" err="1" smtClean="0"/>
              <a:t>place</a:t>
            </a:r>
            <a:endParaRPr lang="fi-FI" dirty="0" smtClean="0"/>
          </a:p>
          <a:p>
            <a:pPr>
              <a:buFontTx/>
              <a:buBlip>
                <a:blip r:embed="rId2"/>
              </a:buBlip>
            </a:pP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applications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conducted</a:t>
            </a:r>
            <a:r>
              <a:rPr lang="fi-FI" dirty="0" smtClean="0"/>
              <a:t> on the </a:t>
            </a:r>
            <a:r>
              <a:rPr lang="fi-FI" dirty="0" err="1" smtClean="0"/>
              <a:t>specific</a:t>
            </a:r>
            <a:r>
              <a:rPr lang="fi-FI" dirty="0" smtClean="0"/>
              <a:t> </a:t>
            </a:r>
            <a:r>
              <a:rPr lang="fi-FI" dirty="0" err="1" smtClean="0"/>
              <a:t>admission</a:t>
            </a:r>
            <a:r>
              <a:rPr lang="fi-FI" dirty="0" smtClean="0"/>
              <a:t> </a:t>
            </a:r>
            <a:r>
              <a:rPr lang="fi-FI" dirty="0" err="1" smtClean="0"/>
              <a:t>criteria</a:t>
            </a:r>
            <a:r>
              <a:rPr lang="fi-FI" dirty="0" smtClean="0"/>
              <a:t>, </a:t>
            </a:r>
            <a:r>
              <a:rPr lang="fi-FI" dirty="0" err="1" smtClean="0"/>
              <a:t>so</a:t>
            </a:r>
            <a:r>
              <a:rPr lang="fi-FI" dirty="0" smtClean="0"/>
              <a:t> the </a:t>
            </a:r>
            <a:r>
              <a:rPr lang="fi-FI" dirty="0" err="1" smtClean="0"/>
              <a:t>educational</a:t>
            </a:r>
            <a:r>
              <a:rPr lang="fi-FI" dirty="0" smtClean="0"/>
              <a:t> </a:t>
            </a:r>
            <a:r>
              <a:rPr lang="fi-FI" dirty="0" err="1" smtClean="0"/>
              <a:t>background</a:t>
            </a:r>
            <a:r>
              <a:rPr lang="fi-FI" dirty="0" smtClean="0"/>
              <a:t> is </a:t>
            </a:r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specific</a:t>
            </a:r>
            <a:r>
              <a:rPr lang="fi-FI" dirty="0" smtClean="0"/>
              <a:t> to the </a:t>
            </a:r>
            <a:r>
              <a:rPr lang="fi-FI" dirty="0" err="1" smtClean="0"/>
              <a:t>application</a:t>
            </a:r>
            <a:endParaRPr lang="fi-FI" dirty="0" smtClean="0"/>
          </a:p>
          <a:p>
            <a:pPr marL="1187450" lvl="1">
              <a:buClr>
                <a:srgbClr val="385C9B"/>
              </a:buClr>
              <a:buFont typeface="Arial" charset="0"/>
              <a:buNone/>
            </a:pPr>
            <a:endParaRPr lang="fi-FI" dirty="0" smtClean="0"/>
          </a:p>
          <a:p>
            <a:pPr marL="1187450" lvl="1">
              <a:buClr>
                <a:srgbClr val="385C9B"/>
              </a:buClr>
              <a:buFont typeface="Arial" charset="0"/>
              <a:buChar char="•"/>
            </a:pPr>
            <a:endParaRPr lang="fi-FI" dirty="0" smtClean="0"/>
          </a:p>
        </p:txBody>
      </p:sp>
      <p:sp>
        <p:nvSpPr>
          <p:cNvPr id="4100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88675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Joint application to upper secondary level education</a:t>
            </a: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smtClean="0"/>
              <a:t>Joint application  to general upper secondary schools and upper secondary vocational education and training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Established in 2008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Annually approximately 120 000 applicants, approx 600 educational institutions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Application and subsequent admission is maintained online via the application website and the joint application system register, the admission process is based on legislation 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Educational institutions are provided information of applicants and lists of selected students</a:t>
            </a:r>
          </a:p>
          <a:p>
            <a:pPr>
              <a:buFontTx/>
              <a:buBlip>
                <a:blip r:embed="rId2"/>
              </a:buBlip>
            </a:pPr>
            <a:endParaRPr lang="fi-FI" smtClean="0"/>
          </a:p>
        </p:txBody>
      </p:sp>
      <p:sp>
        <p:nvSpPr>
          <p:cNvPr id="512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3264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Online Joint Application to Polytechnics (Universities of Applied Sciences)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smtClean="0"/>
              <a:t>Different applications to programmes  conducted Finnish/Swedish and English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Service launched in 2003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Annually approx. 130 000 applicants and 25 polytechnics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Polytechnics are provided information on applicants and list of selected students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Process based on legislation and admission criteria set by the polytechnics</a:t>
            </a:r>
          </a:p>
        </p:txBody>
      </p:sp>
      <p:sp>
        <p:nvSpPr>
          <p:cNvPr id="6148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4770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Examples</a:t>
            </a:r>
            <a:r>
              <a:rPr lang="fi-FI" dirty="0" smtClean="0"/>
              <a:t> of </a:t>
            </a:r>
            <a:r>
              <a:rPr lang="fi-FI" dirty="0" err="1" smtClean="0"/>
              <a:t>Evidence-based</a:t>
            </a:r>
            <a:r>
              <a:rPr lang="fi-FI" dirty="0" smtClean="0"/>
              <a:t> Tools in Finland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Assesment</a:t>
            </a:r>
            <a:r>
              <a:rPr lang="fi-FI" dirty="0" smtClean="0"/>
              <a:t> of </a:t>
            </a:r>
            <a:r>
              <a:rPr lang="fi-FI" dirty="0" err="1" smtClean="0"/>
              <a:t>learning</a:t>
            </a:r>
            <a:r>
              <a:rPr lang="fi-FI" dirty="0" smtClean="0"/>
              <a:t> </a:t>
            </a:r>
            <a:r>
              <a:rPr lang="fi-FI" dirty="0" err="1" smtClean="0"/>
              <a:t>outcomes</a:t>
            </a:r>
            <a:r>
              <a:rPr lang="fi-FI" dirty="0" smtClean="0"/>
              <a:t> in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endParaRPr lang="fi-FI" dirty="0" smtClean="0"/>
          </a:p>
          <a:p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</a:t>
            </a:r>
            <a:r>
              <a:rPr lang="fi-FI" dirty="0" err="1" smtClean="0"/>
              <a:t>funding</a:t>
            </a:r>
            <a:r>
              <a:rPr lang="fi-FI" dirty="0" smtClean="0"/>
              <a:t> in VET</a:t>
            </a:r>
          </a:p>
          <a:p>
            <a:r>
              <a:rPr lang="fi-FI" dirty="0" err="1" smtClean="0"/>
              <a:t>Student</a:t>
            </a:r>
            <a:r>
              <a:rPr lang="fi-FI" dirty="0" smtClean="0"/>
              <a:t> </a:t>
            </a:r>
            <a:r>
              <a:rPr lang="fi-FI" dirty="0" err="1" smtClean="0"/>
              <a:t>admissions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791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Universities</a:t>
            </a:r>
          </a:p>
        </p:txBody>
      </p:sp>
      <p:sp>
        <p:nvSpPr>
          <p:cNvPr id="7171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smtClean="0"/>
              <a:t>Service launched in 2008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Annually approx. 67 000 applicants and 17 universities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Univerisities are provided information on applicants </a:t>
            </a:r>
          </a:p>
          <a:p>
            <a:pPr>
              <a:buFontTx/>
              <a:buBlip>
                <a:blip r:embed="rId2"/>
              </a:buBlip>
            </a:pPr>
            <a:endParaRPr lang="fi-FI" smtClean="0"/>
          </a:p>
        </p:txBody>
      </p:sp>
      <p:sp>
        <p:nvSpPr>
          <p:cNvPr id="7172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93542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Vocational teacher education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smtClean="0"/>
              <a:t>Joint application service launched in 2004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Annually approx. 6000 applicants/5 schools of Vocational Teacher Education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Schools are provided applicant information and list of selected students</a:t>
            </a:r>
          </a:p>
          <a:p>
            <a:pPr>
              <a:buFontTx/>
              <a:buBlip>
                <a:blip r:embed="rId2"/>
              </a:buBlip>
            </a:pPr>
            <a:r>
              <a:rPr lang="fi-FI" smtClean="0"/>
              <a:t>Process based on legislation and admission criteria set by the schools</a:t>
            </a:r>
          </a:p>
          <a:p>
            <a:pPr>
              <a:buFontTx/>
              <a:buBlip>
                <a:blip r:embed="rId2"/>
              </a:buBlip>
            </a:pPr>
            <a:endParaRPr lang="fi-FI" smtClean="0"/>
          </a:p>
        </p:txBody>
      </p:sp>
      <p:sp>
        <p:nvSpPr>
          <p:cNvPr id="8196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49867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Pros of joint applications</a:t>
            </a:r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r>
              <a:rPr lang="fi-FI" dirty="0" smtClean="0"/>
              <a:t>”A </a:t>
            </a:r>
            <a:r>
              <a:rPr lang="fi-FI" dirty="0" err="1"/>
              <a:t>tool</a:t>
            </a:r>
            <a:r>
              <a:rPr lang="fi-FI" dirty="0"/>
              <a:t>” for </a:t>
            </a:r>
            <a:r>
              <a:rPr lang="fi-FI" dirty="0" err="1"/>
              <a:t>student</a:t>
            </a:r>
            <a:r>
              <a:rPr lang="fi-FI" dirty="0"/>
              <a:t> </a:t>
            </a:r>
            <a:r>
              <a:rPr lang="fi-FI" dirty="0" err="1" smtClean="0"/>
              <a:t>selection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helps</a:t>
            </a:r>
            <a:r>
              <a:rPr lang="fi-FI" dirty="0" smtClean="0"/>
              <a:t> in </a:t>
            </a:r>
            <a:r>
              <a:rPr lang="fi-FI" dirty="0" err="1" smtClean="0"/>
              <a:t>planning</a:t>
            </a:r>
            <a:r>
              <a:rPr lang="fi-FI" dirty="0" smtClean="0"/>
              <a:t> and </a:t>
            </a:r>
            <a:r>
              <a:rPr lang="fi-FI" dirty="0" err="1" smtClean="0"/>
              <a:t>developing</a:t>
            </a:r>
            <a:r>
              <a:rPr lang="fi-FI" dirty="0" smtClean="0"/>
              <a:t> the </a:t>
            </a:r>
            <a:r>
              <a:rPr lang="fi-FI" dirty="0" err="1" smtClean="0"/>
              <a:t>admission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 </a:t>
            </a:r>
            <a:r>
              <a:rPr lang="fi-FI" dirty="0" smtClean="0">
                <a:sym typeface="Wingdings" pitchFamily="2" charset="2"/>
              </a:rPr>
              <a:t> </a:t>
            </a:r>
            <a:r>
              <a:rPr lang="fi-FI" dirty="0" err="1" smtClean="0">
                <a:sym typeface="Wingdings" pitchFamily="2" charset="2"/>
              </a:rPr>
              <a:t>less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overlapping</a:t>
            </a:r>
            <a:r>
              <a:rPr lang="fi-FI" dirty="0" smtClean="0">
                <a:sym typeface="Wingdings" pitchFamily="2" charset="2"/>
              </a:rPr>
              <a:t> </a:t>
            </a:r>
            <a:r>
              <a:rPr lang="fi-FI" dirty="0" err="1" smtClean="0">
                <a:sym typeface="Wingdings" pitchFamily="2" charset="2"/>
              </a:rPr>
              <a:t>work</a:t>
            </a:r>
            <a:endParaRPr lang="fi-FI" dirty="0" smtClean="0"/>
          </a:p>
          <a:p>
            <a:pPr marL="0" indent="0">
              <a:lnSpc>
                <a:spcPct val="70000"/>
              </a:lnSpc>
              <a:buFontTx/>
              <a:buNone/>
              <a:defRPr/>
            </a:pPr>
            <a:endParaRPr lang="fi-FI" dirty="0"/>
          </a:p>
          <a:p>
            <a:pPr>
              <a:lnSpc>
                <a:spcPct val="70000"/>
              </a:lnSpc>
              <a:defRPr/>
            </a:pPr>
            <a:r>
              <a:rPr lang="fi-FI" dirty="0" err="1" smtClean="0"/>
              <a:t>Same</a:t>
            </a:r>
            <a:r>
              <a:rPr lang="fi-FI" dirty="0" smtClean="0"/>
              <a:t>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/>
              <a:t>period</a:t>
            </a:r>
            <a:r>
              <a:rPr lang="fi-FI" dirty="0"/>
              <a:t> and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 smtClean="0"/>
              <a:t>form</a:t>
            </a:r>
            <a:endParaRPr lang="fi-FI" dirty="0" smtClean="0"/>
          </a:p>
          <a:p>
            <a:pPr marL="0" indent="0">
              <a:lnSpc>
                <a:spcPct val="70000"/>
              </a:lnSpc>
              <a:buFontTx/>
              <a:buNone/>
              <a:defRPr/>
            </a:pPr>
            <a:endParaRPr lang="fi-FI" dirty="0"/>
          </a:p>
          <a:p>
            <a:pPr>
              <a:lnSpc>
                <a:spcPct val="70000"/>
              </a:lnSpc>
              <a:defRPr/>
            </a:pPr>
            <a:r>
              <a:rPr lang="fi-FI" dirty="0" err="1"/>
              <a:t>E</a:t>
            </a:r>
            <a:r>
              <a:rPr lang="fi-FI" dirty="0" err="1" smtClean="0"/>
              <a:t>qual</a:t>
            </a:r>
            <a:r>
              <a:rPr lang="fi-FI" dirty="0" smtClean="0"/>
              <a:t> </a:t>
            </a:r>
            <a:r>
              <a:rPr lang="fi-FI" dirty="0" err="1"/>
              <a:t>treatment</a:t>
            </a:r>
            <a:r>
              <a:rPr lang="fi-FI" dirty="0"/>
              <a:t> of </a:t>
            </a:r>
            <a:r>
              <a:rPr lang="fi-FI" dirty="0" err="1"/>
              <a:t>applicants</a:t>
            </a:r>
            <a:r>
              <a:rPr lang="fi-FI" dirty="0"/>
              <a:t> and </a:t>
            </a:r>
            <a:r>
              <a:rPr lang="fi-FI" dirty="0" err="1"/>
              <a:t>transparency</a:t>
            </a:r>
            <a:r>
              <a:rPr lang="fi-FI" dirty="0"/>
              <a:t> of the </a:t>
            </a:r>
            <a:r>
              <a:rPr lang="fi-FI" dirty="0" err="1"/>
              <a:t>application</a:t>
            </a:r>
            <a:r>
              <a:rPr lang="fi-FI" dirty="0"/>
              <a:t> </a:t>
            </a:r>
            <a:r>
              <a:rPr lang="fi-FI" dirty="0" err="1" smtClean="0"/>
              <a:t>procedure</a:t>
            </a:r>
            <a:endParaRPr lang="fi-FI" dirty="0" smtClean="0"/>
          </a:p>
          <a:p>
            <a:pPr marL="0" indent="0">
              <a:lnSpc>
                <a:spcPct val="70000"/>
              </a:lnSpc>
              <a:buFontTx/>
              <a:buNone/>
              <a:defRPr/>
            </a:pPr>
            <a:endParaRPr lang="fi-FI" dirty="0"/>
          </a:p>
          <a:p>
            <a:pPr>
              <a:lnSpc>
                <a:spcPct val="70000"/>
              </a:lnSpc>
              <a:defRPr/>
            </a:pPr>
            <a:r>
              <a:rPr lang="fi-FI" dirty="0" err="1" smtClean="0"/>
              <a:t>Applicant</a:t>
            </a:r>
            <a:r>
              <a:rPr lang="fi-FI" dirty="0" smtClean="0"/>
              <a:t> </a:t>
            </a:r>
            <a:r>
              <a:rPr lang="fi-FI" dirty="0" err="1"/>
              <a:t>receives</a:t>
            </a:r>
            <a:r>
              <a:rPr lang="fi-FI" dirty="0"/>
              <a:t> </a:t>
            </a:r>
            <a:r>
              <a:rPr lang="fi-FI" dirty="0" smtClean="0"/>
              <a:t>general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the </a:t>
            </a:r>
            <a:r>
              <a:rPr lang="fi-FI" dirty="0" err="1" smtClean="0"/>
              <a:t>online</a:t>
            </a:r>
            <a:r>
              <a:rPr lang="fi-FI" dirty="0" smtClean="0"/>
              <a:t> </a:t>
            </a:r>
            <a:r>
              <a:rPr lang="fi-FI" dirty="0" err="1" smtClean="0"/>
              <a:t>application</a:t>
            </a:r>
            <a:r>
              <a:rPr lang="fi-FI" dirty="0" smtClean="0"/>
              <a:t> </a:t>
            </a:r>
            <a:r>
              <a:rPr lang="fi-FI" dirty="0" err="1" smtClean="0"/>
              <a:t>website</a:t>
            </a:r>
            <a:endParaRPr lang="fi-FI" dirty="0" smtClean="0"/>
          </a:p>
        </p:txBody>
      </p:sp>
      <p:sp>
        <p:nvSpPr>
          <p:cNvPr id="9220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32130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>
          <a:xfrm>
            <a:off x="785813" y="785813"/>
            <a:ext cx="7843837" cy="1071562"/>
          </a:xfrm>
        </p:spPr>
        <p:txBody>
          <a:bodyPr/>
          <a:lstStyle/>
          <a:p>
            <a:r>
              <a:rPr lang="fi-FI" smtClean="0"/>
              <a:t>Information on joint applications provided to:  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>
          <a:xfrm>
            <a:off x="785813" y="1981200"/>
            <a:ext cx="7858125" cy="4114800"/>
          </a:xfrm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i-FI" sz="2000" smtClean="0"/>
              <a:t>Educational institutions, for admission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Ministry of Education and Culture, helps in guiding the educational policies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Statistics Finland for educational statistics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Social Insurance institution of Finland for student aid matters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Ministry of Employment and the Economy for employment matters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Other authorities that deal with student matters (municipalities, Finnish Immigration Service etc)</a:t>
            </a:r>
          </a:p>
          <a:p>
            <a:pPr>
              <a:buFontTx/>
              <a:buBlip>
                <a:blip r:embed="rId2"/>
              </a:buBlip>
            </a:pPr>
            <a:r>
              <a:rPr lang="fi-FI" sz="2000" smtClean="0"/>
              <a:t>Citizens via statistics </a:t>
            </a:r>
            <a:endParaRPr lang="fi-FI" smtClean="0"/>
          </a:p>
        </p:txBody>
      </p:sp>
      <p:sp>
        <p:nvSpPr>
          <p:cNvPr id="1024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4429125" y="214313"/>
            <a:ext cx="4500563" cy="357187"/>
          </a:xfrm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24893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Why do we evaluate?</a:t>
            </a:r>
          </a:p>
        </p:txBody>
      </p:sp>
      <p:sp>
        <p:nvSpPr>
          <p:cNvPr id="6147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aim of the national evaluation system is </a:t>
            </a:r>
            <a:r>
              <a:rPr lang="en-GB" dirty="0" smtClean="0">
                <a:solidFill>
                  <a:srgbClr val="00B050"/>
                </a:solidFill>
              </a:rPr>
              <a:t>to support the national and local education administration to develop  schools </a:t>
            </a:r>
            <a:r>
              <a:rPr lang="en-GB" dirty="0" smtClean="0"/>
              <a:t>and to produce and provide up-to-date and reliable information on the  context, functioning, pedagogical processes and learning outcomes and effectiveness of the education system. </a:t>
            </a:r>
          </a:p>
          <a:p>
            <a:r>
              <a:rPr lang="en-GB" dirty="0"/>
              <a:t>Evaluations are implemented to find evidence to support the continuous development of education and learning. </a:t>
            </a:r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None/>
            </a:pPr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12497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ChangeArrowheads="1"/>
          </p:cNvSpPr>
          <p:nvPr/>
        </p:nvSpPr>
        <p:spPr bwMode="auto">
          <a:xfrm>
            <a:off x="1071564" y="4000502"/>
            <a:ext cx="6308725" cy="10080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rIns="0" anchor="ctr"/>
          <a:lstStyle/>
          <a:p>
            <a:endParaRPr lang="fi-FI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928688" y="714377"/>
            <a:ext cx="77485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5715" rIns="91429" bIns="0" anchor="b"/>
          <a:lstStyle/>
          <a:p>
            <a:r>
              <a:rPr lang="fi-FI">
                <a:solidFill>
                  <a:schemeClr val="tx2"/>
                </a:solidFill>
                <a:latin typeface="Futura Bold"/>
              </a:rPr>
              <a:t> Evaluation and Assessment in Educational Sector</a:t>
            </a:r>
          </a:p>
          <a:p>
            <a:r>
              <a:rPr lang="fi-FI">
                <a:solidFill>
                  <a:schemeClr val="tx2"/>
                </a:solidFill>
                <a:latin typeface="Futura Bold"/>
              </a:rPr>
              <a:t>                                in Finland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835152" y="1628777"/>
            <a:ext cx="5186363" cy="2087563"/>
            <a:chOff x="1156" y="1117"/>
            <a:chExt cx="3267" cy="1315"/>
          </a:xfrm>
        </p:grpSpPr>
        <p:sp>
          <p:nvSpPr>
            <p:cNvPr id="7205" name="Line 6"/>
            <p:cNvSpPr>
              <a:spLocks noChangeShapeType="1"/>
            </p:cNvSpPr>
            <p:nvPr/>
          </p:nvSpPr>
          <p:spPr bwMode="auto">
            <a:xfrm>
              <a:off x="2744" y="1842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Ins="0"/>
            <a:lstStyle/>
            <a:p>
              <a:endParaRPr lang="fi-FI"/>
            </a:p>
          </p:txBody>
        </p:sp>
        <p:sp>
          <p:nvSpPr>
            <p:cNvPr id="7206" name="Line 7"/>
            <p:cNvSpPr>
              <a:spLocks noChangeShapeType="1"/>
            </p:cNvSpPr>
            <p:nvPr/>
          </p:nvSpPr>
          <p:spPr bwMode="auto">
            <a:xfrm flipH="1">
              <a:off x="2517" y="1842"/>
              <a:ext cx="22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Ins="0"/>
            <a:lstStyle/>
            <a:p>
              <a:endParaRPr lang="fi-FI"/>
            </a:p>
          </p:txBody>
        </p:sp>
        <p:grpSp>
          <p:nvGrpSpPr>
            <p:cNvPr id="7207" name="Group 8"/>
            <p:cNvGrpSpPr>
              <a:grpSpLocks/>
            </p:cNvGrpSpPr>
            <p:nvPr/>
          </p:nvGrpSpPr>
          <p:grpSpPr bwMode="auto">
            <a:xfrm>
              <a:off x="2108" y="2024"/>
              <a:ext cx="636" cy="408"/>
              <a:chOff x="1655" y="2069"/>
              <a:chExt cx="636" cy="408"/>
            </a:xfrm>
          </p:grpSpPr>
          <p:sp>
            <p:nvSpPr>
              <p:cNvPr id="7227" name="Text Box 9"/>
              <p:cNvSpPr txBox="1">
                <a:spLocks noChangeArrowheads="1"/>
              </p:cNvSpPr>
              <p:nvPr/>
            </p:nvSpPr>
            <p:spPr bwMode="auto">
              <a:xfrm>
                <a:off x="1701" y="2115"/>
                <a:ext cx="590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fi-FI" sz="1400" dirty="0"/>
                  <a:t>  </a:t>
                </a:r>
                <a:r>
                  <a:rPr lang="fi-FI" sz="1400" dirty="0" err="1"/>
                  <a:t>Adult</a:t>
                </a:r>
                <a:r>
                  <a:rPr lang="fi-FI" sz="1400" dirty="0"/>
                  <a:t> </a:t>
                </a:r>
                <a:r>
                  <a:rPr lang="fi-FI" sz="1400" dirty="0" err="1"/>
                  <a:t>education</a:t>
                </a:r>
                <a:endParaRPr lang="fi-FI" sz="1400" dirty="0"/>
              </a:p>
            </p:txBody>
          </p:sp>
          <p:sp>
            <p:nvSpPr>
              <p:cNvPr id="7228" name="Oval 10"/>
              <p:cNvSpPr>
                <a:spLocks noChangeArrowheads="1"/>
              </p:cNvSpPr>
              <p:nvPr/>
            </p:nvSpPr>
            <p:spPr bwMode="auto">
              <a:xfrm>
                <a:off x="1655" y="2069"/>
                <a:ext cx="635" cy="40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rIns="0" anchor="ctr"/>
              <a:lstStyle/>
              <a:p>
                <a:endParaRPr lang="fi-FI"/>
              </a:p>
            </p:txBody>
          </p:sp>
        </p:grpSp>
        <p:grpSp>
          <p:nvGrpSpPr>
            <p:cNvPr id="7208" name="Group 11"/>
            <p:cNvGrpSpPr>
              <a:grpSpLocks/>
            </p:cNvGrpSpPr>
            <p:nvPr/>
          </p:nvGrpSpPr>
          <p:grpSpPr bwMode="auto">
            <a:xfrm>
              <a:off x="1156" y="1117"/>
              <a:ext cx="3267" cy="1315"/>
              <a:chOff x="1156" y="1117"/>
              <a:chExt cx="3267" cy="1315"/>
            </a:xfrm>
          </p:grpSpPr>
          <p:sp>
            <p:nvSpPr>
              <p:cNvPr id="7209" name="Line 12"/>
              <p:cNvSpPr>
                <a:spLocks noChangeShapeType="1"/>
              </p:cNvSpPr>
              <p:nvPr/>
            </p:nvSpPr>
            <p:spPr bwMode="auto">
              <a:xfrm>
                <a:off x="2744" y="1616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Ins="0"/>
              <a:lstStyle/>
              <a:p>
                <a:endParaRPr lang="fi-FI"/>
              </a:p>
            </p:txBody>
          </p:sp>
          <p:sp>
            <p:nvSpPr>
              <p:cNvPr id="7210" name="Line 13"/>
              <p:cNvSpPr>
                <a:spLocks noChangeShapeType="1"/>
              </p:cNvSpPr>
              <p:nvPr/>
            </p:nvSpPr>
            <p:spPr bwMode="auto">
              <a:xfrm>
                <a:off x="2744" y="1344"/>
                <a:ext cx="0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Ins="0"/>
              <a:lstStyle/>
              <a:p>
                <a:endParaRPr lang="fi-FI"/>
              </a:p>
            </p:txBody>
          </p:sp>
          <p:grpSp>
            <p:nvGrpSpPr>
              <p:cNvPr id="7211" name="Group 14"/>
              <p:cNvGrpSpPr>
                <a:grpSpLocks/>
              </p:cNvGrpSpPr>
              <p:nvPr/>
            </p:nvGrpSpPr>
            <p:grpSpPr bwMode="auto">
              <a:xfrm>
                <a:off x="1156" y="1117"/>
                <a:ext cx="3267" cy="1315"/>
                <a:chOff x="1156" y="1117"/>
                <a:chExt cx="3267" cy="1315"/>
              </a:xfrm>
            </p:grpSpPr>
            <p:sp>
              <p:nvSpPr>
                <p:cNvPr id="12328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336" y="1389"/>
                  <a:ext cx="817" cy="213"/>
                </a:xfrm>
                <a:prstGeom prst="rect">
                  <a:avLst/>
                </a:prstGeom>
                <a:solidFill>
                  <a:schemeClr val="accent1">
                    <a:lumMod val="90000"/>
                  </a:schemeClr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Ins="0">
                  <a:spAutoFit/>
                </a:bodyPr>
                <a:lstStyle/>
                <a:p>
                  <a:pPr>
                    <a:spcBef>
                      <a:spcPct val="50000"/>
                    </a:spcBef>
                    <a:defRPr/>
                  </a:pPr>
                  <a:r>
                    <a:rPr lang="fi-FI" sz="1600" dirty="0">
                      <a:latin typeface="Times New Roman" pitchFamily="18" charset="0"/>
                    </a:rPr>
                    <a:t> </a:t>
                  </a:r>
                  <a:r>
                    <a:rPr lang="fi-FI" sz="1600" dirty="0" err="1">
                      <a:latin typeface="Times New Roman" pitchFamily="18" charset="0"/>
                    </a:rPr>
                    <a:t>Government</a:t>
                  </a:r>
                  <a:endParaRPr lang="fi-FI" sz="1600" dirty="0">
                    <a:latin typeface="Times New Roman" pitchFamily="18" charset="0"/>
                  </a:endParaRPr>
                </a:p>
              </p:txBody>
            </p:sp>
            <p:grpSp>
              <p:nvGrpSpPr>
                <p:cNvPr id="7213" name="Group 16"/>
                <p:cNvGrpSpPr>
                  <a:grpSpLocks/>
                </p:cNvGrpSpPr>
                <p:nvPr/>
              </p:nvGrpSpPr>
              <p:grpSpPr bwMode="auto">
                <a:xfrm>
                  <a:off x="1156" y="1117"/>
                  <a:ext cx="3267" cy="1315"/>
                  <a:chOff x="1156" y="1117"/>
                  <a:chExt cx="3267" cy="1315"/>
                </a:xfrm>
              </p:grpSpPr>
              <p:sp>
                <p:nvSpPr>
                  <p:cNvPr id="721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5" y="1117"/>
                    <a:ext cx="998" cy="21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fi-FI" sz="1600"/>
                      <a:t>    </a:t>
                    </a:r>
                    <a:r>
                      <a:rPr lang="fi-FI" sz="1600">
                        <a:latin typeface="Futura Book"/>
                      </a:rPr>
                      <a:t>Parliament</a:t>
                    </a:r>
                  </a:p>
                </p:txBody>
              </p:sp>
              <p:grpSp>
                <p:nvGrpSpPr>
                  <p:cNvPr id="7215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156" y="2024"/>
                    <a:ext cx="636" cy="408"/>
                    <a:chOff x="1655" y="2069"/>
                    <a:chExt cx="636" cy="408"/>
                  </a:xfrm>
                </p:grpSpPr>
                <p:sp>
                  <p:nvSpPr>
                    <p:cNvPr id="7225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1" y="2115"/>
                      <a:ext cx="590" cy="33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Ins="0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fi-FI" sz="1400"/>
                        <a:t>Higher education</a:t>
                      </a:r>
                    </a:p>
                  </p:txBody>
                </p:sp>
                <p:sp>
                  <p:nvSpPr>
                    <p:cNvPr id="7226" name="Oval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5" y="2069"/>
                      <a:ext cx="635" cy="408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rIns="0" anchor="ctr"/>
                    <a:lstStyle/>
                    <a:p>
                      <a:endParaRPr lang="fi-FI"/>
                    </a:p>
                  </p:txBody>
                </p:sp>
              </p:grpSp>
              <p:grpSp>
                <p:nvGrpSpPr>
                  <p:cNvPr id="7216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3787" y="2024"/>
                    <a:ext cx="636" cy="408"/>
                    <a:chOff x="1655" y="2069"/>
                    <a:chExt cx="636" cy="408"/>
                  </a:xfrm>
                </p:grpSpPr>
                <p:sp>
                  <p:nvSpPr>
                    <p:cNvPr id="7223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1" y="2115"/>
                      <a:ext cx="590" cy="33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Ins="0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fi-FI" sz="1400"/>
                        <a:t>General education</a:t>
                      </a:r>
                    </a:p>
                  </p:txBody>
                </p:sp>
                <p:sp>
                  <p:nvSpPr>
                    <p:cNvPr id="7224" name="Oval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5" y="2069"/>
                      <a:ext cx="635" cy="408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rIns="0" anchor="ctr"/>
                    <a:lstStyle/>
                    <a:p>
                      <a:endParaRPr lang="fi-FI"/>
                    </a:p>
                  </p:txBody>
                </p:sp>
              </p:grpSp>
              <p:sp>
                <p:nvSpPr>
                  <p:cNvPr id="7217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46" y="1842"/>
                    <a:ext cx="998" cy="27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rIns="0"/>
                  <a:lstStyle/>
                  <a:p>
                    <a:endParaRPr lang="fi-FI"/>
                  </a:p>
                </p:txBody>
              </p:sp>
              <p:sp>
                <p:nvSpPr>
                  <p:cNvPr id="7218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744" y="1842"/>
                    <a:ext cx="1089" cy="273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rIns="0"/>
                  <a:lstStyle/>
                  <a:p>
                    <a:endParaRPr lang="fi-FI"/>
                  </a:p>
                </p:txBody>
              </p:sp>
              <p:sp>
                <p:nvSpPr>
                  <p:cNvPr id="7219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20" y="1621"/>
                    <a:ext cx="499" cy="213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fi-FI" sz="1600"/>
                      <a:t>  MoE</a:t>
                    </a:r>
                  </a:p>
                </p:txBody>
              </p:sp>
              <p:grpSp>
                <p:nvGrpSpPr>
                  <p:cNvPr id="722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2970" y="2024"/>
                    <a:ext cx="636" cy="408"/>
                    <a:chOff x="1655" y="2069"/>
                    <a:chExt cx="636" cy="408"/>
                  </a:xfrm>
                </p:grpSpPr>
                <p:sp>
                  <p:nvSpPr>
                    <p:cNvPr id="7221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01" y="2115"/>
                      <a:ext cx="590" cy="330"/>
                    </a:xfrm>
                    <a:prstGeom prst="rect">
                      <a:avLst/>
                    </a:prstGeom>
                    <a:solidFill>
                      <a:srgbClr val="FFFF66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rIns="0">
                      <a:spAutoFit/>
                    </a:bodyPr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"/>
                        </a:defRPr>
                      </a:lvl9pPr>
                    </a:lstStyle>
                    <a:p>
                      <a:pPr>
                        <a:spcBef>
                          <a:spcPct val="50000"/>
                        </a:spcBef>
                      </a:pPr>
                      <a:r>
                        <a:rPr lang="fi-FI" sz="1400"/>
                        <a:t>Vocational education</a:t>
                      </a:r>
                    </a:p>
                  </p:txBody>
                </p:sp>
                <p:sp>
                  <p:nvSpPr>
                    <p:cNvPr id="7222" name="Oval 2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55" y="2069"/>
                      <a:ext cx="635" cy="408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rIns="0" anchor="ctr"/>
                    <a:lstStyle/>
                    <a:p>
                      <a:endParaRPr lang="fi-FI"/>
                    </a:p>
                  </p:txBody>
                </p:sp>
              </p:grpSp>
            </p:grpSp>
          </p:grpSp>
        </p:grpSp>
      </p:grp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285752" y="4571999"/>
            <a:ext cx="6303963" cy="1635126"/>
            <a:chOff x="315" y="2976"/>
            <a:chExt cx="3971" cy="1030"/>
          </a:xfrm>
        </p:grpSpPr>
        <p:grpSp>
          <p:nvGrpSpPr>
            <p:cNvPr id="7196" name="Group 31"/>
            <p:cNvGrpSpPr>
              <a:grpSpLocks/>
            </p:cNvGrpSpPr>
            <p:nvPr/>
          </p:nvGrpSpPr>
          <p:grpSpPr bwMode="auto">
            <a:xfrm>
              <a:off x="315" y="2976"/>
              <a:ext cx="3971" cy="1030"/>
              <a:chOff x="315" y="2976"/>
              <a:chExt cx="3971" cy="1030"/>
            </a:xfrm>
          </p:grpSpPr>
          <p:sp>
            <p:nvSpPr>
              <p:cNvPr id="7198" name="Text Box 33"/>
              <p:cNvSpPr txBox="1">
                <a:spLocks noChangeArrowheads="1"/>
              </p:cNvSpPr>
              <p:nvPr/>
            </p:nvSpPr>
            <p:spPr bwMode="auto">
              <a:xfrm>
                <a:off x="315" y="3778"/>
                <a:ext cx="1170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fi-FI" sz="1600" b="1">
                    <a:latin typeface="Futura Book"/>
                  </a:rPr>
                  <a:t>Local level</a:t>
                </a:r>
              </a:p>
            </p:txBody>
          </p:sp>
          <p:grpSp>
            <p:nvGrpSpPr>
              <p:cNvPr id="7199" name="Group 34"/>
              <p:cNvGrpSpPr>
                <a:grpSpLocks/>
              </p:cNvGrpSpPr>
              <p:nvPr/>
            </p:nvGrpSpPr>
            <p:grpSpPr bwMode="auto">
              <a:xfrm>
                <a:off x="1565" y="2976"/>
                <a:ext cx="2721" cy="1030"/>
                <a:chOff x="1565" y="2976"/>
                <a:chExt cx="2721" cy="1030"/>
              </a:xfrm>
            </p:grpSpPr>
            <p:sp>
              <p:nvSpPr>
                <p:cNvPr id="720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565" y="3793"/>
                  <a:ext cx="907" cy="213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fi-FI" sz="1600"/>
                    <a:t>Local Schools</a:t>
                  </a:r>
                  <a:endParaRPr lang="fi-FI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834" y="3793"/>
                  <a:ext cx="1271" cy="213"/>
                </a:xfrm>
                <a:prstGeom prst="re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rIns="0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"/>
                    </a:defRPr>
                  </a:lvl9pPr>
                </a:lstStyle>
                <a:p>
                  <a:pPr algn="ctr">
                    <a:spcBef>
                      <a:spcPct val="50000"/>
                    </a:spcBef>
                  </a:pPr>
                  <a:r>
                    <a:rPr lang="fi-FI" sz="1600" b="1">
                      <a:latin typeface="Times New Roman" pitchFamily="18" charset="0"/>
                    </a:rPr>
                    <a:t>Education Providers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72" y="3929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rIns="0"/>
                <a:lstStyle/>
                <a:p>
                  <a:endParaRPr lang="fi-FI"/>
                </a:p>
              </p:txBody>
            </p:sp>
            <p:sp>
              <p:nvSpPr>
                <p:cNvPr id="7203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340" y="2976"/>
                  <a:ext cx="1810" cy="84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rIns="0"/>
                <a:lstStyle/>
                <a:p>
                  <a:endParaRPr lang="fi-FI"/>
                </a:p>
              </p:txBody>
            </p:sp>
            <p:sp>
              <p:nvSpPr>
                <p:cNvPr id="720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923" y="2976"/>
                  <a:ext cx="363" cy="81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rIns="0"/>
                <a:lstStyle/>
                <a:p>
                  <a:endParaRPr lang="fi-FI"/>
                </a:p>
              </p:txBody>
            </p:sp>
          </p:grpSp>
        </p:grpSp>
        <p:sp>
          <p:nvSpPr>
            <p:cNvPr id="7197" name="Line 44"/>
            <p:cNvSpPr>
              <a:spLocks noChangeShapeType="1"/>
            </p:cNvSpPr>
            <p:nvPr/>
          </p:nvSpPr>
          <p:spPr bwMode="auto">
            <a:xfrm flipH="1" flipV="1">
              <a:off x="2517" y="3203"/>
              <a:ext cx="454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Ins="0"/>
            <a:lstStyle/>
            <a:p>
              <a:endParaRPr lang="fi-FI"/>
            </a:p>
          </p:txBody>
        </p:sp>
      </p:grpSp>
      <p:grpSp>
        <p:nvGrpSpPr>
          <p:cNvPr id="13" name="Group 45"/>
          <p:cNvGrpSpPr>
            <a:grpSpLocks/>
          </p:cNvGrpSpPr>
          <p:nvPr/>
        </p:nvGrpSpPr>
        <p:grpSpPr bwMode="auto">
          <a:xfrm>
            <a:off x="142875" y="3500440"/>
            <a:ext cx="8891588" cy="2436813"/>
            <a:chOff x="0" y="2341"/>
            <a:chExt cx="5601" cy="1535"/>
          </a:xfrm>
        </p:grpSpPr>
        <p:sp>
          <p:nvSpPr>
            <p:cNvPr id="7181" name="Text Box 46"/>
            <p:cNvSpPr txBox="1">
              <a:spLocks noChangeArrowheads="1"/>
            </p:cNvSpPr>
            <p:nvPr/>
          </p:nvSpPr>
          <p:spPr bwMode="auto">
            <a:xfrm>
              <a:off x="0" y="2705"/>
              <a:ext cx="79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fi-FI" sz="1600" b="1">
                  <a:latin typeface="Futura Book"/>
                </a:rPr>
                <a:t>National level</a:t>
              </a:r>
            </a:p>
          </p:txBody>
        </p:sp>
        <p:grpSp>
          <p:nvGrpSpPr>
            <p:cNvPr id="7182" name="Group 47"/>
            <p:cNvGrpSpPr>
              <a:grpSpLocks/>
            </p:cNvGrpSpPr>
            <p:nvPr/>
          </p:nvGrpSpPr>
          <p:grpSpPr bwMode="auto">
            <a:xfrm>
              <a:off x="793" y="2341"/>
              <a:ext cx="4808" cy="1535"/>
              <a:chOff x="793" y="2341"/>
              <a:chExt cx="4808" cy="1535"/>
            </a:xfrm>
          </p:grpSpPr>
          <p:grpSp>
            <p:nvGrpSpPr>
              <p:cNvPr id="7183" name="Group 48"/>
              <p:cNvGrpSpPr>
                <a:grpSpLocks/>
              </p:cNvGrpSpPr>
              <p:nvPr/>
            </p:nvGrpSpPr>
            <p:grpSpPr bwMode="auto">
              <a:xfrm>
                <a:off x="793" y="2341"/>
                <a:ext cx="4808" cy="1535"/>
                <a:chOff x="793" y="2341"/>
                <a:chExt cx="4808" cy="1535"/>
              </a:xfrm>
            </p:grpSpPr>
            <p:sp>
              <p:nvSpPr>
                <p:cNvPr id="7186" name="Line 49"/>
                <p:cNvSpPr>
                  <a:spLocks noChangeShapeType="1"/>
                </p:cNvSpPr>
                <p:nvPr/>
              </p:nvSpPr>
              <p:spPr bwMode="auto">
                <a:xfrm>
                  <a:off x="4150" y="243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rIns="0"/>
                <a:lstStyle/>
                <a:p>
                  <a:endParaRPr lang="fi-FI"/>
                </a:p>
              </p:txBody>
            </p:sp>
            <p:grpSp>
              <p:nvGrpSpPr>
                <p:cNvPr id="7187" name="Group 50"/>
                <p:cNvGrpSpPr>
                  <a:grpSpLocks/>
                </p:cNvGrpSpPr>
                <p:nvPr/>
              </p:nvGrpSpPr>
              <p:grpSpPr bwMode="auto">
                <a:xfrm>
                  <a:off x="793" y="2341"/>
                  <a:ext cx="4808" cy="1535"/>
                  <a:chOff x="793" y="2341"/>
                  <a:chExt cx="4808" cy="1535"/>
                </a:xfrm>
              </p:grpSpPr>
              <p:sp>
                <p:nvSpPr>
                  <p:cNvPr id="718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93" y="2660"/>
                    <a:ext cx="1089" cy="60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fi-FI" sz="1400"/>
                      <a:t>The Finnish Higher Education Evaluation Council  (teacher education et.al.)</a:t>
                    </a:r>
                    <a:endParaRPr lang="fi-FI" sz="2000"/>
                  </a:p>
                </p:txBody>
              </p:sp>
              <p:sp>
                <p:nvSpPr>
                  <p:cNvPr id="719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64" y="2659"/>
                    <a:ext cx="952" cy="805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 algn="ctr">
                      <a:spcBef>
                        <a:spcPct val="50000"/>
                      </a:spcBef>
                    </a:pPr>
                    <a:r>
                      <a:rPr lang="fi-FI" sz="1400"/>
                      <a:t>The Educational Evaluation Council</a:t>
                    </a:r>
                  </a:p>
                  <a:p>
                    <a:pPr algn="ctr">
                      <a:spcBef>
                        <a:spcPct val="50000"/>
                      </a:spcBef>
                    </a:pPr>
                    <a:r>
                      <a:rPr lang="fi-FI" sz="1400"/>
                      <a:t>Evaluating Educational Arrangements etc. </a:t>
                    </a:r>
                    <a:endParaRPr lang="fi-FI" sz="1600"/>
                  </a:p>
                </p:txBody>
              </p:sp>
              <p:sp>
                <p:nvSpPr>
                  <p:cNvPr id="10262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43" y="2655"/>
                    <a:ext cx="590" cy="1221"/>
                  </a:xfrm>
                  <a:prstGeom prst="rect">
                    <a:avLst/>
                  </a:prstGeom>
                  <a:solidFill>
                    <a:schemeClr val="accent5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fi-FI" sz="1600" dirty="0" err="1" smtClean="0"/>
                      <a:t>Research</a:t>
                    </a:r>
                    <a:r>
                      <a:rPr lang="fi-FI" sz="1600" dirty="0" smtClean="0"/>
                      <a:t> </a:t>
                    </a:r>
                    <a:r>
                      <a:rPr lang="fi-FI" sz="1600" dirty="0" err="1" smtClean="0"/>
                      <a:t>Institutes</a:t>
                    </a:r>
                    <a:endParaRPr lang="fi-FI" sz="1600" dirty="0" smtClean="0"/>
                  </a:p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fi-FI" sz="1600" dirty="0" smtClean="0"/>
                      <a:t>Pisa </a:t>
                    </a:r>
                    <a:r>
                      <a:rPr lang="fi-FI" sz="1600" dirty="0" err="1" smtClean="0"/>
                      <a:t>et.al</a:t>
                    </a:r>
                    <a:r>
                      <a:rPr lang="fi-FI" sz="1600" dirty="0" smtClean="0"/>
                      <a:t>,</a:t>
                    </a:r>
                  </a:p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fi-FI" sz="1600" dirty="0" smtClean="0"/>
                      <a:t>TIMMS</a:t>
                    </a:r>
                  </a:p>
                  <a:p>
                    <a:pPr>
                      <a:spcBef>
                        <a:spcPct val="50000"/>
                      </a:spcBef>
                      <a:defRPr/>
                    </a:pPr>
                    <a:r>
                      <a:rPr lang="fi-FI" sz="1600" dirty="0" smtClean="0"/>
                      <a:t>PIAAC etc..</a:t>
                    </a:r>
                  </a:p>
                </p:txBody>
              </p:sp>
              <p:sp>
                <p:nvSpPr>
                  <p:cNvPr id="12308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30" y="2660"/>
                    <a:ext cx="771" cy="872"/>
                  </a:xfrm>
                  <a:prstGeom prst="rect">
                    <a:avLst/>
                  </a:prstGeom>
                  <a:solidFill>
                    <a:schemeClr val="accent3">
                      <a:lumMod val="95000"/>
                    </a:schemeClr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  <a:defRPr/>
                    </a:pPr>
                    <a:r>
                      <a:rPr lang="fi-FI" sz="1400" dirty="0" err="1">
                        <a:latin typeface="Futura Book"/>
                      </a:rPr>
                      <a:t>Matriculation</a:t>
                    </a:r>
                    <a:r>
                      <a:rPr lang="fi-FI" sz="1400" dirty="0">
                        <a:latin typeface="Futura Book"/>
                      </a:rPr>
                      <a:t> </a:t>
                    </a:r>
                    <a:r>
                      <a:rPr lang="fi-FI" sz="1400" dirty="0" err="1">
                        <a:latin typeface="Futura Book"/>
                      </a:rPr>
                      <a:t>Examination</a:t>
                    </a:r>
                    <a:r>
                      <a:rPr lang="fi-FI" sz="1400" dirty="0">
                        <a:latin typeface="Futura Book"/>
                      </a:rPr>
                      <a:t> Board  for </a:t>
                    </a:r>
                    <a:r>
                      <a:rPr lang="fi-FI" sz="1400" dirty="0" err="1">
                        <a:latin typeface="Futura Book"/>
                      </a:rPr>
                      <a:t>upper</a:t>
                    </a:r>
                    <a:r>
                      <a:rPr lang="fi-FI" sz="1400" dirty="0">
                        <a:latin typeface="Futura Book"/>
                      </a:rPr>
                      <a:t> </a:t>
                    </a:r>
                    <a:r>
                      <a:rPr lang="fi-FI" sz="1400" dirty="0" err="1">
                        <a:latin typeface="Futura Book"/>
                      </a:rPr>
                      <a:t>secondary</a:t>
                    </a:r>
                    <a:r>
                      <a:rPr lang="fi-FI" sz="1400" dirty="0">
                        <a:latin typeface="Futura Book"/>
                      </a:rPr>
                      <a:t> </a:t>
                    </a:r>
                    <a:r>
                      <a:rPr lang="fi-FI" sz="1400" dirty="0" err="1" smtClean="0">
                        <a:latin typeface="Futura Book"/>
                      </a:rPr>
                      <a:t>schools</a:t>
                    </a:r>
                    <a:r>
                      <a:rPr lang="fi-FI" sz="1400" dirty="0" smtClean="0">
                        <a:latin typeface="Futura Book"/>
                      </a:rPr>
                      <a:t> </a:t>
                    </a:r>
                    <a:endParaRPr lang="fi-FI" sz="1400" dirty="0">
                      <a:latin typeface="Futura Book"/>
                    </a:endParaRPr>
                  </a:p>
                </p:txBody>
              </p:sp>
              <p:sp>
                <p:nvSpPr>
                  <p:cNvPr id="719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14" y="2704"/>
                    <a:ext cx="590" cy="553"/>
                  </a:xfrm>
                  <a:prstGeom prst="rect">
                    <a:avLst/>
                  </a:prstGeom>
                  <a:solidFill>
                    <a:srgbClr val="FFFF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rIns="0">
                    <a:spAutoFit/>
                  </a:bodyPr>
                  <a:lstStyle>
                    <a:lvl1pPr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1pPr>
                    <a:lvl2pPr marL="742950" indent="-28575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2pPr>
                    <a:lvl3pPr marL="11430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3pPr>
                    <a:lvl4pPr marL="16002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4pPr>
                    <a:lvl5pPr marL="2057400" indent="-228600"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</a:pPr>
                    <a:r>
                      <a:rPr lang="fi-FI" sz="1600" dirty="0"/>
                      <a:t>FNBE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fi-FI" sz="1400" b="1" dirty="0" smtClean="0"/>
                      <a:t>Learning </a:t>
                    </a:r>
                    <a:r>
                      <a:rPr lang="fi-FI" sz="1400" b="1" dirty="0" err="1"/>
                      <a:t>Outcomes</a:t>
                    </a:r>
                    <a:endParaRPr lang="fi-FI" sz="1400" b="1" dirty="0"/>
                  </a:p>
                </p:txBody>
              </p:sp>
              <p:sp>
                <p:nvSpPr>
                  <p:cNvPr id="719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474" y="2432"/>
                    <a:ext cx="0" cy="22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rIns="0"/>
                  <a:lstStyle/>
                  <a:p>
                    <a:endParaRPr lang="fi-FI"/>
                  </a:p>
                </p:txBody>
              </p:sp>
              <p:sp>
                <p:nvSpPr>
                  <p:cNvPr id="7195" name="Line 58"/>
                  <p:cNvSpPr>
                    <a:spLocks noChangeShapeType="1"/>
                  </p:cNvSpPr>
                  <p:nvPr/>
                </p:nvSpPr>
                <p:spPr bwMode="auto">
                  <a:xfrm>
                    <a:off x="4377" y="2341"/>
                    <a:ext cx="816" cy="31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rIns="0"/>
                  <a:lstStyle/>
                  <a:p>
                    <a:endParaRPr lang="fi-FI"/>
                  </a:p>
                </p:txBody>
              </p:sp>
            </p:grpSp>
            <p:sp>
              <p:nvSpPr>
                <p:cNvPr id="7188" name="Line 59"/>
                <p:cNvSpPr>
                  <a:spLocks noChangeShapeType="1"/>
                </p:cNvSpPr>
                <p:nvPr/>
              </p:nvSpPr>
              <p:spPr bwMode="auto">
                <a:xfrm>
                  <a:off x="3288" y="2432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rIns="0"/>
                <a:lstStyle/>
                <a:p>
                  <a:endParaRPr lang="fi-FI"/>
                </a:p>
              </p:txBody>
            </p:sp>
          </p:grpSp>
          <p:sp>
            <p:nvSpPr>
              <p:cNvPr id="7184" name="Line 61"/>
              <p:cNvSpPr>
                <a:spLocks noChangeShapeType="1"/>
              </p:cNvSpPr>
              <p:nvPr/>
            </p:nvSpPr>
            <p:spPr bwMode="auto">
              <a:xfrm flipV="1">
                <a:off x="3833" y="2886"/>
                <a:ext cx="18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Ins="0"/>
              <a:lstStyle/>
              <a:p>
                <a:endParaRPr lang="fi-FI"/>
              </a:p>
            </p:txBody>
          </p:sp>
          <p:sp>
            <p:nvSpPr>
              <p:cNvPr id="7185" name="Line 62"/>
              <p:cNvSpPr>
                <a:spLocks noChangeShapeType="1"/>
              </p:cNvSpPr>
              <p:nvPr/>
            </p:nvSpPr>
            <p:spPr bwMode="auto">
              <a:xfrm>
                <a:off x="3016" y="2886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rIns="0"/>
              <a:lstStyle/>
              <a:p>
                <a:endParaRPr lang="fi-FI"/>
              </a:p>
            </p:txBody>
          </p:sp>
        </p:grpSp>
      </p:grpSp>
      <p:sp>
        <p:nvSpPr>
          <p:cNvPr id="7175" name="Line 59"/>
          <p:cNvSpPr>
            <a:spLocks noChangeShapeType="1"/>
          </p:cNvSpPr>
          <p:nvPr/>
        </p:nvSpPr>
        <p:spPr bwMode="auto">
          <a:xfrm>
            <a:off x="3857625" y="371475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rIns="0"/>
          <a:lstStyle/>
          <a:p>
            <a:endParaRPr lang="fi-FI"/>
          </a:p>
        </p:txBody>
      </p:sp>
      <p:cxnSp>
        <p:nvCxnSpPr>
          <p:cNvPr id="7177" name="Suora nuoliyhdysviiva 58"/>
          <p:cNvCxnSpPr>
            <a:cxnSpLocks noChangeShapeType="1"/>
          </p:cNvCxnSpPr>
          <p:nvPr/>
        </p:nvCxnSpPr>
        <p:spPr bwMode="auto">
          <a:xfrm>
            <a:off x="6643690" y="3643313"/>
            <a:ext cx="557212" cy="4857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8" name="Suora nuoliyhdysviiva 61"/>
          <p:cNvCxnSpPr>
            <a:cxnSpLocks noChangeShapeType="1"/>
          </p:cNvCxnSpPr>
          <p:nvPr/>
        </p:nvCxnSpPr>
        <p:spPr bwMode="auto">
          <a:xfrm rot="16200000" flipH="1">
            <a:off x="5679284" y="3393281"/>
            <a:ext cx="842962" cy="7715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9" name="Suora nuoliyhdysviiva 64"/>
          <p:cNvCxnSpPr>
            <a:cxnSpLocks noChangeShapeType="1"/>
          </p:cNvCxnSpPr>
          <p:nvPr/>
        </p:nvCxnSpPr>
        <p:spPr bwMode="auto">
          <a:xfrm rot="5400000">
            <a:off x="5972176" y="3886202"/>
            <a:ext cx="628650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1905956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/>
      <p:bldP spid="634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Evaluations</a:t>
            </a:r>
            <a:r>
              <a:rPr lang="fi-FI" dirty="0" smtClean="0"/>
              <a:t> of Learning </a:t>
            </a:r>
            <a:r>
              <a:rPr lang="fi-FI" dirty="0" err="1" smtClean="0"/>
              <a:t>Outcomes</a:t>
            </a:r>
            <a:endParaRPr lang="fi-FI" dirty="0" smtClean="0"/>
          </a:p>
        </p:txBody>
      </p:sp>
      <p:sp>
        <p:nvSpPr>
          <p:cNvPr id="1536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</a:t>
            </a:r>
            <a:r>
              <a:rPr lang="en-GB" dirty="0"/>
              <a:t>evaluations are  directed at the </a:t>
            </a:r>
            <a:r>
              <a:rPr lang="en-GB" dirty="0">
                <a:solidFill>
                  <a:srgbClr val="0070C0"/>
                </a:solidFill>
              </a:rPr>
              <a:t>correspondence between school achievements and the objectives set in the national core curricula. </a:t>
            </a:r>
          </a:p>
          <a:p>
            <a:pPr>
              <a:defRPr/>
            </a:pPr>
            <a:r>
              <a:rPr lang="en-GB" dirty="0"/>
              <a:t>The sample size is 5-10% of the age group, typically around 3000 to 6000 pupils. </a:t>
            </a:r>
          </a:p>
          <a:p>
            <a:pPr marL="0" indent="0">
              <a:buNone/>
              <a:defRPr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558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Evaluations</a:t>
            </a:r>
            <a:r>
              <a:rPr lang="fi-FI" dirty="0" smtClean="0"/>
              <a:t> 2012-2013 in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(9th </a:t>
            </a:r>
            <a:r>
              <a:rPr lang="fi-FI" dirty="0" err="1" smtClean="0"/>
              <a:t>graders</a:t>
            </a:r>
            <a:r>
              <a:rPr lang="fi-FI" dirty="0" smtClean="0"/>
              <a:t>)</a:t>
            </a:r>
            <a:endParaRPr lang="fi-FI" dirty="0"/>
          </a:p>
        </p:txBody>
      </p:sp>
      <p:graphicFrame>
        <p:nvGraphicFramePr>
          <p:cNvPr id="5" name="Sisällön paikkamerkk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5312777"/>
              </p:ext>
            </p:extLst>
          </p:nvPr>
        </p:nvGraphicFramePr>
        <p:xfrm>
          <a:off x="785813" y="1981200"/>
          <a:ext cx="7890642" cy="47088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214"/>
                <a:gridCol w="2630214"/>
                <a:gridCol w="2630214"/>
              </a:tblGrid>
              <a:tr h="661347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Subject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2012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2013</a:t>
                      </a:r>
                      <a:endParaRPr lang="fi-FI" sz="20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Mathematics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Chemistry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Physics</a:t>
                      </a:r>
                      <a:endParaRPr lang="fi-FI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History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</a:t>
                      </a:r>
                      <a:r>
                        <a:rPr lang="fi-FI" sz="20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endParaRPr lang="fi-FI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fi-FI" sz="2000" dirty="0" err="1" smtClean="0"/>
                        <a:t>Foreign</a:t>
                      </a:r>
                      <a:r>
                        <a:rPr lang="fi-FI" sz="2000" dirty="0" smtClean="0"/>
                        <a:t> </a:t>
                      </a:r>
                      <a:r>
                        <a:rPr lang="fi-FI" sz="2000" dirty="0" err="1" smtClean="0"/>
                        <a:t>languages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Cross-curricular</a:t>
                      </a:r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themes</a:t>
                      </a:r>
                      <a:endParaRPr lang="fi-FI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/>
                </a:tc>
              </a:tr>
              <a:tr h="661347">
                <a:tc>
                  <a:txBody>
                    <a:bodyPr/>
                    <a:lstStyle/>
                    <a:p>
                      <a:r>
                        <a:rPr lang="fi-FI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</a:t>
                      </a:r>
                      <a:r>
                        <a:rPr lang="fi-FI" sz="2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</a:t>
                      </a:r>
                      <a:endParaRPr lang="fi-FI" sz="2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2000" dirty="0" smtClean="0"/>
                        <a:t>Report</a:t>
                      </a:r>
                      <a:endParaRPr lang="fi-FI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18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Main principles in implementing an Assessment Project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GB" sz="3400" dirty="0" smtClean="0"/>
              <a:t>The project manager is responsible for the process and reporting the results. </a:t>
            </a:r>
            <a:r>
              <a:rPr lang="en-GB" sz="3400" dirty="0" smtClean="0">
                <a:solidFill>
                  <a:srgbClr val="00B050"/>
                </a:solidFill>
              </a:rPr>
              <a:t>Reports are published</a:t>
            </a:r>
            <a:r>
              <a:rPr lang="en-GB" sz="3400" dirty="0" smtClean="0"/>
              <a:t>. </a:t>
            </a:r>
          </a:p>
          <a:p>
            <a:pPr>
              <a:defRPr/>
            </a:pPr>
            <a:r>
              <a:rPr lang="en-GB" sz="3400" dirty="0" smtClean="0"/>
              <a:t>The  </a:t>
            </a:r>
            <a:r>
              <a:rPr lang="en-GB" sz="3400" dirty="0" smtClean="0">
                <a:solidFill>
                  <a:schemeClr val="accent1">
                    <a:lumMod val="50000"/>
                  </a:schemeClr>
                </a:solidFill>
              </a:rPr>
              <a:t>results of </a:t>
            </a:r>
            <a:r>
              <a:rPr lang="en-GB" sz="3400" b="1" dirty="0" smtClean="0">
                <a:solidFill>
                  <a:schemeClr val="accent1">
                    <a:lumMod val="50000"/>
                  </a:schemeClr>
                </a:solidFill>
              </a:rPr>
              <a:t>individual schools or students are not published</a:t>
            </a:r>
            <a:r>
              <a:rPr lang="en-GB" sz="3400" dirty="0" smtClean="0">
                <a:solidFill>
                  <a:schemeClr val="accent1">
                    <a:lumMod val="50000"/>
                  </a:schemeClr>
                </a:solidFill>
              </a:rPr>
              <a:t>. (No ranking lists!)</a:t>
            </a:r>
          </a:p>
          <a:p>
            <a:pPr>
              <a:defRPr/>
            </a:pPr>
            <a:r>
              <a:rPr lang="en-GB" sz="3400" dirty="0" smtClean="0"/>
              <a:t>Still, </a:t>
            </a:r>
            <a:r>
              <a:rPr lang="en-GB" sz="3400" dirty="0" smtClean="0">
                <a:solidFill>
                  <a:srgbClr val="00B050"/>
                </a:solidFill>
              </a:rPr>
              <a:t>every  school</a:t>
            </a:r>
            <a:r>
              <a:rPr lang="en-GB" sz="3400" dirty="0" smtClean="0"/>
              <a:t>, within the sample, will always receive its own results and some reference information about the whole sample. </a:t>
            </a:r>
          </a:p>
          <a:p>
            <a:pPr>
              <a:defRPr/>
            </a:pPr>
            <a:r>
              <a:rPr lang="en-GB" sz="3400" dirty="0" smtClean="0"/>
              <a:t>The provider of the school will receive the same information as the school. </a:t>
            </a:r>
          </a:p>
          <a:p>
            <a:pPr>
              <a:defRPr/>
            </a:pPr>
            <a:r>
              <a:rPr lang="en-GB" sz="3400" dirty="0" smtClean="0"/>
              <a:t>These school-based reports are delivered to the schools as soon as possible, typically within 6-8 weeks after the data collection. </a:t>
            </a:r>
          </a:p>
          <a:p>
            <a:pPr>
              <a:defRPr/>
            </a:pPr>
            <a:r>
              <a:rPr lang="en-GB" sz="3400" dirty="0" smtClean="0">
                <a:solidFill>
                  <a:srgbClr val="00B050"/>
                </a:solidFill>
              </a:rPr>
              <a:t>Headmasters and teachers at schools </a:t>
            </a:r>
            <a:r>
              <a:rPr lang="en-GB" sz="3400" dirty="0" smtClean="0"/>
              <a:t>are in key position in using the results  to develop the quality of teaching and learning </a:t>
            </a:r>
            <a:endParaRPr lang="fi-FI" sz="3400" dirty="0" smtClean="0"/>
          </a:p>
          <a:p>
            <a:pPr>
              <a:buFontTx/>
              <a:buNone/>
              <a:defRPr/>
            </a:pPr>
            <a:r>
              <a:rPr lang="en-GB" sz="3400" dirty="0" smtClean="0"/>
              <a:t> </a:t>
            </a:r>
            <a:endParaRPr lang="fi-FI" sz="3400" dirty="0" smtClean="0"/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3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Performance</a:t>
            </a:r>
            <a:r>
              <a:rPr lang="fi-FI" dirty="0"/>
              <a:t> </a:t>
            </a:r>
            <a:r>
              <a:rPr lang="fi-FI" dirty="0" err="1" smtClean="0"/>
              <a:t>Indicator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 smtClean="0"/>
              <a:t>Performance-based</a:t>
            </a:r>
            <a:r>
              <a:rPr lang="fi-FI" dirty="0" smtClean="0"/>
              <a:t> </a:t>
            </a:r>
            <a:r>
              <a:rPr lang="fi-FI" dirty="0" err="1"/>
              <a:t>F</a:t>
            </a:r>
            <a:r>
              <a:rPr lang="fi-FI" dirty="0" err="1" smtClean="0"/>
              <a:t>unding</a:t>
            </a:r>
            <a:r>
              <a:rPr lang="fi-FI" dirty="0" smtClean="0"/>
              <a:t> </a:t>
            </a:r>
            <a:r>
              <a:rPr lang="fi-FI" dirty="0"/>
              <a:t>in </a:t>
            </a:r>
            <a:r>
              <a:rPr lang="fi-FI" dirty="0" err="1" smtClean="0"/>
              <a:t>Initial</a:t>
            </a:r>
            <a:r>
              <a:rPr lang="fi-FI" dirty="0" smtClean="0"/>
              <a:t> </a:t>
            </a:r>
            <a:r>
              <a:rPr lang="fi-FI" dirty="0" err="1" smtClean="0"/>
              <a:t>Vocational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smtClean="0"/>
              <a:t>Training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sz="2000" dirty="0">
                <a:hlinkClick r:id="rId2"/>
              </a:rPr>
              <a:t>http://www02.oph.fi/asiakkaat/rahoitus/tulosr11/Performance_Indicator_for_initial_vocational_education_and_training_in_Finland.pdf</a:t>
            </a:r>
            <a:endParaRPr lang="fi-FI" sz="2000" dirty="0"/>
          </a:p>
          <a:p>
            <a:r>
              <a:rPr lang="fi-FI" sz="1800" dirty="0" err="1" smtClean="0"/>
              <a:t>More</a:t>
            </a:r>
            <a:r>
              <a:rPr lang="fi-FI" sz="1800" dirty="0" smtClean="0"/>
              <a:t> </a:t>
            </a:r>
            <a:r>
              <a:rPr lang="fi-FI" sz="1800" dirty="0" err="1" smtClean="0"/>
              <a:t>information</a:t>
            </a:r>
            <a:r>
              <a:rPr lang="fi-FI" sz="1800" dirty="0"/>
              <a:t> </a:t>
            </a:r>
            <a:r>
              <a:rPr lang="fi-FI" sz="1800" dirty="0" smtClean="0"/>
              <a:t>in </a:t>
            </a:r>
            <a:r>
              <a:rPr lang="fi-FI" sz="1800" dirty="0" err="1" smtClean="0"/>
              <a:t>English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61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indicator</a:t>
            </a:r>
            <a:r>
              <a:rPr lang="fi-FI" dirty="0" smtClean="0"/>
              <a:t> and </a:t>
            </a:r>
            <a:r>
              <a:rPr lang="fi-FI" dirty="0" err="1" smtClean="0"/>
              <a:t>performance-based</a:t>
            </a:r>
            <a:r>
              <a:rPr lang="fi-FI" dirty="0" smtClean="0"/>
              <a:t> </a:t>
            </a:r>
            <a:r>
              <a:rPr lang="fi-FI" dirty="0" err="1" smtClean="0"/>
              <a:t>funding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981200"/>
            <a:ext cx="8176423" cy="4114800"/>
          </a:xfrm>
        </p:spPr>
        <p:txBody>
          <a:bodyPr/>
          <a:lstStyle/>
          <a:p>
            <a:r>
              <a:rPr lang="en-US" dirty="0" smtClean="0"/>
              <a:t>To support improvement </a:t>
            </a:r>
            <a:r>
              <a:rPr lang="en-US" dirty="0"/>
              <a:t>of educational outcomes and to encourage education providers to engage in </a:t>
            </a:r>
            <a:r>
              <a:rPr lang="en-US" dirty="0" err="1" smtClean="0"/>
              <a:t>longterm</a:t>
            </a:r>
            <a:r>
              <a:rPr lang="en-US" dirty="0" smtClean="0"/>
              <a:t> </a:t>
            </a:r>
            <a:r>
              <a:rPr lang="fi-FI" dirty="0" smtClean="0"/>
              <a:t>and </a:t>
            </a:r>
            <a:r>
              <a:rPr lang="fi-FI" dirty="0" err="1"/>
              <a:t>goal-oriented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 smtClean="0"/>
              <a:t>work</a:t>
            </a:r>
            <a:endParaRPr lang="fi-FI" dirty="0" smtClean="0"/>
          </a:p>
          <a:p>
            <a:r>
              <a:rPr lang="en-US" dirty="0" smtClean="0"/>
              <a:t>To facilitate </a:t>
            </a:r>
            <a:r>
              <a:rPr lang="en-US" dirty="0"/>
              <a:t>achievement of </a:t>
            </a:r>
            <a:r>
              <a:rPr lang="en-US" dirty="0" smtClean="0"/>
              <a:t>the goals </a:t>
            </a:r>
            <a:r>
              <a:rPr lang="en-US" dirty="0"/>
              <a:t>set for vocational education and training. </a:t>
            </a:r>
            <a:endParaRPr lang="en-US" dirty="0" smtClean="0"/>
          </a:p>
          <a:p>
            <a:r>
              <a:rPr lang="en-US" dirty="0" smtClean="0"/>
              <a:t>Offers </a:t>
            </a:r>
            <a:r>
              <a:rPr lang="en-US" dirty="0"/>
              <a:t>information </a:t>
            </a:r>
            <a:r>
              <a:rPr lang="en-US" dirty="0" smtClean="0"/>
              <a:t>for development </a:t>
            </a:r>
            <a:r>
              <a:rPr lang="en-US" dirty="0"/>
              <a:t>and steering for both education providers and educational administration. </a:t>
            </a:r>
            <a:endParaRPr lang="en-US" dirty="0" smtClean="0"/>
          </a:p>
          <a:p>
            <a:r>
              <a:rPr lang="en-US" dirty="0" smtClean="0"/>
              <a:t>Indicator </a:t>
            </a:r>
            <a:r>
              <a:rPr lang="en-US" dirty="0"/>
              <a:t>is calculated and used annually for allocation of </a:t>
            </a:r>
            <a:r>
              <a:rPr lang="en-US" dirty="0" smtClean="0"/>
              <a:t>performance-based </a:t>
            </a:r>
            <a:r>
              <a:rPr lang="fi-FI" dirty="0" err="1" smtClean="0"/>
              <a:t>funding</a:t>
            </a:r>
            <a:r>
              <a:rPr lang="fi-FI" dirty="0"/>
              <a:t>.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425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Opetushallitus">
      <a:dk1>
        <a:srgbClr val="000000"/>
      </a:dk1>
      <a:lt1>
        <a:srgbClr val="FFFFFF"/>
      </a:lt1>
      <a:dk2>
        <a:srgbClr val="3F66AB"/>
      </a:dk2>
      <a:lt2>
        <a:srgbClr val="6B6B6B"/>
      </a:lt2>
      <a:accent1>
        <a:srgbClr val="DFEAFE"/>
      </a:accent1>
      <a:accent2>
        <a:srgbClr val="3F66AB"/>
      </a:accent2>
      <a:accent3>
        <a:srgbClr val="FFFFFF"/>
      </a:accent3>
      <a:accent4>
        <a:srgbClr val="000000"/>
      </a:accent4>
      <a:accent5>
        <a:srgbClr val="ECF3FE"/>
      </a:accent5>
      <a:accent6>
        <a:srgbClr val="385C9B"/>
      </a:accent6>
      <a:hlink>
        <a:srgbClr val="385C9B"/>
      </a:hlink>
      <a:folHlink>
        <a:srgbClr val="385C9B"/>
      </a:folHlink>
    </a:clrScheme>
    <a:fontScheme name="Blank Presentation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1068</Words>
  <Application>Microsoft Office PowerPoint</Application>
  <PresentationFormat>On-screen Show (4:3)</PresentationFormat>
  <Paragraphs>170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Blank Presentation</vt:lpstr>
      <vt:lpstr>Improving the Quality of Education in Finland  </vt:lpstr>
      <vt:lpstr>Examples of Evidence-based Tools in Finland</vt:lpstr>
      <vt:lpstr>Why do we evaluate?</vt:lpstr>
      <vt:lpstr>PowerPoint Presentation</vt:lpstr>
      <vt:lpstr>Evaluations of Learning Outcomes</vt:lpstr>
      <vt:lpstr>Evaluations 2012-2013 in basic education (9th graders)</vt:lpstr>
      <vt:lpstr>Main principles in implementing an Assessment Project</vt:lpstr>
      <vt:lpstr>Performance Indicator and Performance-based Funding in Initial Vocational Education and Training</vt:lpstr>
      <vt:lpstr>Performance indicator and performance-based funding</vt:lpstr>
      <vt:lpstr>The Performance Indicator </vt:lpstr>
      <vt:lpstr>The Outcome Indicator</vt:lpstr>
      <vt:lpstr>The Outcome Indicator</vt:lpstr>
      <vt:lpstr>Period of Time Used in Outcome Indicator in 2013 </vt:lpstr>
      <vt:lpstr>Placement of students into the five outcome categories</vt:lpstr>
      <vt:lpstr>The performance of education providers is measured by the outcomes of their students</vt:lpstr>
      <vt:lpstr>Online Joint  Applications In Finland</vt:lpstr>
      <vt:lpstr>General information about applications</vt:lpstr>
      <vt:lpstr>Joint application to upper secondary level education</vt:lpstr>
      <vt:lpstr>Online Joint Application to Polytechnics (Universities of Applied Sciences)</vt:lpstr>
      <vt:lpstr>Universities</vt:lpstr>
      <vt:lpstr>Vocational teacher education</vt:lpstr>
      <vt:lpstr>Pros of joint applications</vt:lpstr>
      <vt:lpstr>Information on joint applications provided to:  </vt:lpstr>
    </vt:vector>
  </TitlesOfParts>
  <Company>Housecom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Eden</dc:creator>
  <cp:lastModifiedBy>ML</cp:lastModifiedBy>
  <cp:revision>77</cp:revision>
  <cp:lastPrinted>2012-12-04T14:41:43Z</cp:lastPrinted>
  <dcterms:created xsi:type="dcterms:W3CDTF">2009-01-30T11:29:21Z</dcterms:created>
  <dcterms:modified xsi:type="dcterms:W3CDTF">2012-12-20T09:41:52Z</dcterms:modified>
</cp:coreProperties>
</file>