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1" r:id="rId5"/>
    <p:sldId id="259" r:id="rId6"/>
    <p:sldId id="263" r:id="rId7"/>
    <p:sldId id="264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09D748-85E4-44DB-92B3-A50D68B7202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3784C4-ED37-4D47-9850-EEE83A1CE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Ministarstvo civilnih poslova BiH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84C4-ED37-4D47-9850-EEE83A1CE4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0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/>
              <a:t> Kako bi vam naša prezentacija bila jasnija, odnosno kako bi ste lakše razumjeli organizacionu strukturu sistema obrazovanja u BiH, pa time i statističkog sistema, neophodno je da vas na samom početku upoznamo sa uređenjem u Bosni i Hercegovini, odnosno organizacionom strukturom sektora obrazovanja.</a:t>
            </a:r>
            <a:endParaRPr lang="en-US" dirty="0"/>
          </a:p>
          <a:p>
            <a:r>
              <a:rPr lang="bs-Latn-BA" dirty="0"/>
              <a:t> </a:t>
            </a:r>
            <a:endParaRPr lang="en-US" dirty="0"/>
          </a:p>
          <a:p>
            <a:r>
              <a:rPr lang="en-US" dirty="0" err="1"/>
              <a:t>Organizacijska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u BiH je </a:t>
            </a:r>
            <a:r>
              <a:rPr lang="en-US" dirty="0" err="1"/>
              <a:t>složena</a:t>
            </a:r>
            <a:r>
              <a:rPr lang="en-US" dirty="0"/>
              <a:t>. </a:t>
            </a:r>
            <a:r>
              <a:rPr lang="en-US" dirty="0" err="1"/>
              <a:t>Nadležnost</a:t>
            </a:r>
            <a:r>
              <a:rPr lang="en-US" dirty="0"/>
              <a:t> za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/>
              <a:t>podijeljena</a:t>
            </a:r>
            <a:r>
              <a:rPr lang="en-US" dirty="0"/>
              <a:t> je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: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i </a:t>
            </a:r>
            <a:r>
              <a:rPr lang="en-US" dirty="0" err="1"/>
              <a:t>Hercegovine</a:t>
            </a:r>
            <a:r>
              <a:rPr lang="en-US" dirty="0"/>
              <a:t>,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10 </a:t>
            </a:r>
            <a:r>
              <a:rPr lang="en-US" dirty="0" err="1"/>
              <a:t>kantona</a:t>
            </a:r>
            <a:r>
              <a:rPr lang="en-US" dirty="0"/>
              <a:t>, </a:t>
            </a:r>
            <a:r>
              <a:rPr lang="en-US" dirty="0" err="1"/>
              <a:t>nadležnih</a:t>
            </a:r>
            <a:r>
              <a:rPr lang="en-US" dirty="0"/>
              <a:t> za pitanja </a:t>
            </a:r>
            <a:r>
              <a:rPr lang="en-US" dirty="0" err="1"/>
              <a:t>obrazovanja</a:t>
            </a:r>
            <a:r>
              <a:rPr lang="en-US" dirty="0"/>
              <a:t>, i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. </a:t>
            </a:r>
            <a:r>
              <a:rPr lang="en-US" dirty="0" err="1"/>
              <a:t>Odgovornost</a:t>
            </a:r>
            <a:r>
              <a:rPr lang="en-US" dirty="0"/>
              <a:t> za </a:t>
            </a:r>
            <a:r>
              <a:rPr lang="en-US" dirty="0" err="1"/>
              <a:t>osnovno</a:t>
            </a:r>
            <a:r>
              <a:rPr lang="en-US" dirty="0"/>
              <a:t> i </a:t>
            </a:r>
            <a:r>
              <a:rPr lang="en-US" dirty="0" err="1"/>
              <a:t>srednjoškolsko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 u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distrikta</a:t>
            </a:r>
            <a:r>
              <a:rPr lang="en-US" dirty="0"/>
              <a:t> i </a:t>
            </a:r>
            <a:r>
              <a:rPr lang="en-US" dirty="0" err="1"/>
              <a:t>Odjeljlenje</a:t>
            </a:r>
            <a:r>
              <a:rPr lang="en-US" dirty="0"/>
              <a:t> za </a:t>
            </a:r>
            <a:r>
              <a:rPr lang="en-US" dirty="0" err="1"/>
              <a:t>obrazovanje</a:t>
            </a:r>
            <a:r>
              <a:rPr lang="en-US" dirty="0"/>
              <a:t> u </a:t>
            </a:r>
            <a:r>
              <a:rPr lang="en-US" dirty="0" err="1"/>
              <a:t>Vladi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distrikta</a:t>
            </a:r>
            <a:r>
              <a:rPr lang="bs-Latn-BA" dirty="0"/>
              <a:t>.</a:t>
            </a:r>
            <a:endParaRPr lang="en-US" dirty="0"/>
          </a:p>
          <a:p>
            <a:r>
              <a:rPr lang="bs-Latn-BA" dirty="0"/>
              <a:t> </a:t>
            </a:r>
            <a:endParaRPr lang="en-US" dirty="0"/>
          </a:p>
          <a:p>
            <a:r>
              <a:rPr lang="bs-Latn-BA" dirty="0"/>
              <a:t>Organizacijska struktura sektora obrazovanja u BiH je složena. Nadležnost za obrazovanje podijeljena je između dva entiteta: Federacije Bosne i Hercegovine, unutar koje se nalazi 10 kantona, nadležnih za pitanja obrazovanja, i Republike Srpske. Odgovornost za osnovno i srednjoškolsko obrazovanje u Brčko distriktu ima Vlada Brčko distrikta i Odjeljlenje za obrazovanje u Vladi Brčko distrikta. </a:t>
            </a:r>
            <a:endParaRPr lang="en-US" dirty="0"/>
          </a:p>
          <a:p>
            <a:r>
              <a:rPr lang="bs-Latn-BA" dirty="0"/>
              <a:t> </a:t>
            </a:r>
            <a:endParaRPr lang="en-US" dirty="0"/>
          </a:p>
          <a:p>
            <a:r>
              <a:rPr lang="bs-Latn-BA" dirty="0"/>
              <a:t>Kako bi vam naša prezentacija bila jasnija, odnosno kako bi ste lakše razumjeli organizacionu strukturu sistema obrazovanja u BiH, pa time i statističkog sistema, neophodno je da vas na samom početku upoznamo sa uređenjem u Bosni i Hercegovini, odnosno organizacionom strukturom sektora obrazovanja.</a:t>
            </a:r>
            <a:endParaRPr lang="en-US" dirty="0"/>
          </a:p>
          <a:p>
            <a:r>
              <a:rPr lang="bs-Latn-BA" dirty="0"/>
              <a:t> </a:t>
            </a:r>
            <a:endParaRPr lang="en-US" dirty="0"/>
          </a:p>
          <a:p>
            <a:r>
              <a:rPr lang="bs-Latn-BA" dirty="0"/>
              <a:t>Organizacijska struktura sektora obrazovanja u BiH je složena. Nadležnost za obrazovanje podijeljena je između dva entiteta: Federacije Bosne i Hercegovine, unutar koje se nalazi 10 kantona, nadležnih za pitanja obrazovanja, i Republike Srpske. Odgovornost za osnovno i srednjoškolsko obrazovanje u Brčko distriktu ima Vlada Brčko distrikta i Odjeljlenje za obrazovanje u Vladi Brčko distrikta. </a:t>
            </a:r>
            <a:endParaRPr lang="en-US" dirty="0"/>
          </a:p>
          <a:p>
            <a:r>
              <a:rPr lang="bs-Latn-BA" dirty="0"/>
              <a:t>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84C4-ED37-4D47-9850-EEE83A1CE4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61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b="1" dirty="0"/>
              <a:t>Obrazovanje u BiH</a:t>
            </a:r>
            <a:r>
              <a:rPr lang="bs-Latn-BA" dirty="0"/>
              <a:t> regulisano je državnim i entitetskim zakonima o osnovnom, srednjem i visokom obrazovanju. Na državnom nivou postoje četiri okvirna zakona za sve nivoe obrazovanja i Zakon o Agenciji za predškolsko, osnovno i srednje obrazovanje.</a:t>
            </a:r>
            <a:endParaRPr lang="en-US" dirty="0"/>
          </a:p>
          <a:p>
            <a:r>
              <a:rPr lang="bs-Latn-BA" dirty="0"/>
              <a:t> </a:t>
            </a:r>
            <a:endParaRPr lang="en-US" dirty="0"/>
          </a:p>
          <a:p>
            <a:r>
              <a:rPr lang="bs-Latn-BA" b="1" dirty="0"/>
              <a:t>U Federaciji Bosne i Hercegovine, </a:t>
            </a:r>
            <a:r>
              <a:rPr lang="bs-Latn-BA" dirty="0"/>
              <a:t>Ministarstvo obrazovanja i nauke FBIH ima koordinirajuću ulogu u sektoru obrazovanja u FBiH, dok je deset kantonalnih ministarstava obrazovanja nadležno za obrazovanje u kantonima FBiH. Kantoni primjenjuju svoje odgovarajuće zakone na svim nivoima, a u okviru redovnih aktivnosti, kantonalna ministarstva obrazovanja vode evidenciju o obrazovnoj statistici u odgovarajućem kantonu na osnovu informacija koje dostave obrazovne institucije. Pedagoški zavodi u Federaciji BiH naročito su zaduženi za praćenje kvalitete obrazovanja i obrazovnih rezultata u odgovarajućim kantonima.</a:t>
            </a:r>
            <a:endParaRPr lang="en-US" dirty="0"/>
          </a:p>
          <a:p>
            <a:r>
              <a:rPr lang="bs-Latn-BA" dirty="0"/>
              <a:t> </a:t>
            </a:r>
            <a:endParaRPr lang="en-US" dirty="0"/>
          </a:p>
          <a:p>
            <a:r>
              <a:rPr lang="bs-Latn-BA" b="1" dirty="0"/>
              <a:t>U Republici Srpskoj</a:t>
            </a:r>
            <a:r>
              <a:rPr lang="bs-Latn-BA" dirty="0"/>
              <a:t>, sektor obrazovanja je u nadležnosti Ministarstva prosvjete i kulture RS, koje u svom djelokrugu poslova prikuplja podatke o obrazovanju u Republici Srpkoj. Propisi Republike Srpske regulišu ovu oblast na svim nivoima. Pedagoški zavod Republike Srpske organizovan je kao subjekat u nadležnosti Ministarstva prosvjete i kulture RS. Zavod je nadležan za predškolsko, osnovno i srednje obrazovanje i vaspitanje, poslove inspekcije u ovim obrazovnim ustanovama, programe aktivnosti u predškolskim ustanovama, planove i programe u osnovnim i srednjim školama. </a:t>
            </a:r>
            <a:endParaRPr lang="en-US" dirty="0"/>
          </a:p>
          <a:p>
            <a:r>
              <a:rPr lang="bs-Latn-BA" b="1" dirty="0"/>
              <a:t> </a:t>
            </a:r>
            <a:endParaRPr lang="en-US" dirty="0"/>
          </a:p>
          <a:p>
            <a:r>
              <a:rPr lang="bs-Latn-BA" b="1" dirty="0"/>
              <a:t>U Brčko distriktu</a:t>
            </a:r>
            <a:r>
              <a:rPr lang="bs-Latn-BA" dirty="0"/>
              <a:t> obrazovanje je regulirano Zakonom o obrazovanju u osnovnim i srednjim školama Brčko distrikta i Zakonom o amandmanima na Zakon o obrazovanju u osnovnim i srednjim školama Brčko distrikta.</a:t>
            </a:r>
            <a:endParaRPr lang="en-US" dirty="0"/>
          </a:p>
          <a:p>
            <a:r>
              <a:rPr lang="bs-Latn-BA" dirty="0"/>
              <a:t> </a:t>
            </a:r>
            <a:endParaRPr lang="en-US" dirty="0"/>
          </a:p>
          <a:p>
            <a:r>
              <a:rPr lang="hr-BA" dirty="0"/>
              <a:t>Obrazovne institucije vode evidenciju prema pravilnicima: Pravilnik o postupku utvrđivanja uslova i o sadržaju i načinu vođenja Registra osnovnih škola («Službeni list SR BiH», broj 29/91), Pravilnik o dokumentaciji i evidenciji u srednjoj školi  («Službeni list SR BiH», broj 25/91; «Službeni list R BiH», br. 5/92, 22/92, 24/93, 18/94 i «Službene novine Federacije BiH», broj 11/97) Pravilnik o postupku utvrđivanja uslova i o sadržaju i načinu vođenja Registra srednjih škola («Službeni list SR BiH», broj 4/92) Pravilnik o načinu vođenja matičnih knjiga i evidencija o izdatim diplomama u visokoškolskim ustanovama  univerzitetma («Službeni list SR BiH» broj 26/91 i «Službeni list R BiH» broj 17/93).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84C4-ED37-4D47-9850-EEE83A1CE4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1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b="1" dirty="0"/>
              <a:t>Na državnom nivou </a:t>
            </a:r>
            <a:r>
              <a:rPr lang="bs-Latn-BA" dirty="0"/>
              <a:t>ne postoji ministarstvo koje se posebno bavi obrazovanjem, međutim, Ministarstvo civilnih poslova BiH (MCP) ima Sektor za obrazovanje koji u svom sastavu ima Odsjek za statistiku i informatiku.</a:t>
            </a:r>
            <a:endParaRPr lang="en-US" dirty="0"/>
          </a:p>
          <a:p>
            <a:r>
              <a:rPr lang="bs-Latn-BA" dirty="0"/>
              <a:t>MCP je zaduženo za koordinaciju aktivnosti, usklađivanje planova entitetskih tijela i definisanje strategija na međunarodnoj sceni u pogledu pitanja obrazovanja.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84C4-ED37-4D47-9850-EEE83A1CE4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76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/>
              <a:t>Na području obrazovanja u BiH postoje službeni statistički podaci i administrativni podaci.</a:t>
            </a:r>
            <a:endParaRPr lang="en-US" dirty="0"/>
          </a:p>
          <a:p>
            <a:r>
              <a:rPr lang="bs-Latn-BA" dirty="0"/>
              <a:t>Dakle postoje dva paralelna procesa i linije prikupljanja i razmjene podataka. Proizvođači službenih statistika su ASBH, FZS, RSZ RS i BDB. Proizvođači administrativnih podataka su obrazovne vlasti: Ministarstvo obrazovanja i nauke FBiH i kantonalna ministarstva obrazovanja (sva nemaju isti naziv) u FBiH, Ministarstvo prosvjete i kulture u RS i Vlada Distrikta Brčko (jedinica odgovorna za obrazovanje), kao i odgovarajući Pedagoški zavodi. </a:t>
            </a:r>
            <a:endParaRPr lang="en-US" dirty="0"/>
          </a:p>
          <a:p>
            <a:r>
              <a:rPr lang="bs-Latn-BA" dirty="0"/>
              <a:t>Izvori podataka u oba slučaja su isti, obrazovne ustanove u osnovnom, srednjem i visokom obrazovanju.</a:t>
            </a:r>
            <a:endParaRPr lang="en-US" dirty="0"/>
          </a:p>
          <a:p>
            <a:r>
              <a:rPr lang="bs-Latn-BA" dirty="0"/>
              <a:t>Odgovornosti i mehanizam koordinacije odnosi se i na obrazovne statistike. </a:t>
            </a:r>
            <a:endParaRPr lang="en-US" dirty="0"/>
          </a:p>
          <a:p>
            <a:r>
              <a:rPr lang="bs-Latn-BA" dirty="0"/>
              <a:t> </a:t>
            </a:r>
            <a:endParaRPr lang="en-US" dirty="0"/>
          </a:p>
          <a:p>
            <a:r>
              <a:rPr lang="bs-Latn-BA" dirty="0"/>
              <a:t>Službene statistike u BiH obuhvataju svaki nivo obrazovanja, ali privatno obrazovanje nije adekvatno obuhvatio ni jedan od proizvođača podataka.</a:t>
            </a:r>
            <a:endParaRPr lang="en-US" dirty="0"/>
          </a:p>
          <a:p>
            <a:r>
              <a:rPr lang="bs-Latn-BA" dirty="0"/>
              <a:t> </a:t>
            </a:r>
            <a:endParaRPr lang="en-US" dirty="0"/>
          </a:p>
          <a:p>
            <a:r>
              <a:rPr lang="bs-Latn-BA" dirty="0"/>
              <a:t>Metodologija korištena za statistiku obrazovanja u BiH uglavnom prati međunarodnu praksu o obrazovnim statistikama, konkretnije, ISCED 97 nivoi obrazovanja i široke grupe i obrazovna polja su prepoznata.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84C4-ED37-4D47-9850-EEE83A1CE4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2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Iz samog naziva se vidi koju oblast obrazovanja pokrivaju.</a:t>
            </a:r>
            <a:r>
              <a:rPr lang="bs-Latn-BA" baseline="0" dirty="0" smtClean="0"/>
              <a:t> CIP ima na svojoj web stranici informativnu lisu visokoškolskih ustanova u BiH koju preuzimaju HEA i MCP. S druge strane APOSO prikuplja podatke za svoje potrebe na nivoima ISCED 0, 1,2 i 3.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84C4-ED37-4D47-9850-EEE83A1CE4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42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BA" dirty="0"/>
              <a:t>Provođenje aktivnosti unutar radnih grupa za kvalifikacijski okvir, srednje stručno obrazovanje i politiku zasnovanu na podacima (Evidence Based Policy Making in Education). </a:t>
            </a:r>
            <a:endParaRPr lang="en-US" dirty="0"/>
          </a:p>
          <a:p>
            <a:r>
              <a:rPr lang="bs-Latn-BA" dirty="0"/>
              <a:t>Pripremne aktivnosti za djelimično učešće BiH u program i mrežama EU.</a:t>
            </a:r>
            <a:endParaRPr lang="en-US" dirty="0"/>
          </a:p>
          <a:p>
            <a:r>
              <a:rPr lang="bs-Latn-BA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84C4-ED37-4D47-9850-EEE83A1CE4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2634D1-5431-4AE8-B5ED-A88591A707BB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4CB4FC-202E-418F-8378-7F5A5E7A7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805264"/>
            <a:ext cx="8712968" cy="720080"/>
          </a:xfrm>
        </p:spPr>
        <p:txBody>
          <a:bodyPr>
            <a:normAutofit/>
          </a:bodyPr>
          <a:lstStyle/>
          <a:p>
            <a:pPr algn="ctr"/>
            <a:r>
              <a:rPr lang="bs-Latn-BA" sz="2000" b="1" i="1" dirty="0" smtClean="0"/>
              <a:t>Regionalna saradnja u oblasti statistike obrazovanja</a:t>
            </a:r>
            <a:r>
              <a:rPr lang="bs-Latn-BA" sz="1200" b="1" i="1" dirty="0" smtClean="0"/>
              <a:t>	</a:t>
            </a:r>
          </a:p>
          <a:p>
            <a:pPr algn="ctr"/>
            <a:r>
              <a:rPr lang="bs-Latn-BA" sz="1400" b="1" i="1" dirty="0" smtClean="0"/>
              <a:t>Beograd, 6-7. decembar 2012. godine</a:t>
            </a:r>
            <a:endParaRPr lang="en-US" sz="1400" b="1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784976" cy="792087"/>
          </a:xfrm>
        </p:spPr>
        <p:txBody>
          <a:bodyPr/>
          <a:lstStyle/>
          <a:p>
            <a:pPr marL="182880" indent="0">
              <a:buNone/>
            </a:pPr>
            <a:r>
              <a:rPr lang="bs-Latn-BA" sz="1400" dirty="0" smtClean="0"/>
              <a:t>	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712968" cy="525658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291991"/>
              </p:ext>
            </p:extLst>
          </p:nvPr>
        </p:nvGraphicFramePr>
        <p:xfrm>
          <a:off x="395536" y="548680"/>
          <a:ext cx="813690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5" imgW="6141830" imgH="1124723" progId="Word.Document.12">
                  <p:embed/>
                </p:oleObj>
              </mc:Choice>
              <mc:Fallback>
                <p:oleObj name="Document" r:id="rId5" imgW="6141830" imgH="11247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548680"/>
                        <a:ext cx="8136903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992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20688"/>
            <a:ext cx="4608512" cy="5256583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95536" y="692696"/>
            <a:ext cx="4176465" cy="5184576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endParaRPr lang="bs-Latn-BA" b="1" dirty="0" smtClean="0"/>
          </a:p>
          <a:p>
            <a:pPr marL="0" lvl="0" indent="0" algn="ctr">
              <a:buNone/>
            </a:pPr>
            <a:r>
              <a:rPr lang="bs-Latn-BA" sz="3300" b="1" dirty="0" smtClean="0">
                <a:effectLst>
                  <a:reflection blurRad="6350" stA="55000" endA="300" endPos="45500" dir="5400000" sy="-100000" algn="bl" rotWithShape="0"/>
                </a:effectLst>
                <a:latin typeface="Arial Narrow" pitchFamily="34" charset="0"/>
              </a:rPr>
              <a:t>ORGANIZACIONA </a:t>
            </a:r>
            <a:r>
              <a:rPr lang="bs-Latn-BA" sz="3300" b="1" dirty="0">
                <a:effectLst>
                  <a:reflection blurRad="6350" stA="55000" endA="300" endPos="45500" dir="5400000" sy="-100000" algn="bl" rotWithShape="0"/>
                </a:effectLst>
                <a:latin typeface="Arial Narrow" pitchFamily="34" charset="0"/>
              </a:rPr>
              <a:t>STRUKTURA SEKTORA </a:t>
            </a:r>
            <a:r>
              <a:rPr lang="bs-Latn-BA" sz="3300" b="1" dirty="0" smtClean="0">
                <a:effectLst>
                  <a:reflection blurRad="6350" stA="55000" endA="300" endPos="45500" dir="5400000" sy="-100000" algn="bl" rotWithShape="0"/>
                </a:effectLst>
                <a:latin typeface="Arial Narrow" pitchFamily="34" charset="0"/>
              </a:rPr>
              <a:t>OBRAZOVANJA</a:t>
            </a:r>
          </a:p>
          <a:p>
            <a:pPr marL="0" lvl="0" indent="0">
              <a:buNone/>
            </a:pPr>
            <a:r>
              <a:rPr lang="bs-Latn-BA" sz="3300" b="1" dirty="0" smtClean="0">
                <a:latin typeface="Arial Narrow" pitchFamily="34" charset="0"/>
              </a:rPr>
              <a:t> </a:t>
            </a:r>
          </a:p>
          <a:p>
            <a:pPr lvl="0"/>
            <a:r>
              <a:rPr lang="bs-Latn-BA" sz="3300" b="1" dirty="0" smtClean="0">
                <a:latin typeface="Arial Narrow" pitchFamily="34" charset="0"/>
              </a:rPr>
              <a:t>Državni </a:t>
            </a:r>
            <a:r>
              <a:rPr lang="bs-Latn-BA" sz="3300" b="1" dirty="0">
                <a:latin typeface="Arial Narrow" pitchFamily="34" charset="0"/>
              </a:rPr>
              <a:t>nivo – Ministarstvo civilnih poslova </a:t>
            </a:r>
            <a:r>
              <a:rPr lang="bs-Latn-BA" sz="3300" b="1" dirty="0" smtClean="0">
                <a:latin typeface="Arial Narrow" pitchFamily="34" charset="0"/>
              </a:rPr>
              <a:t>BiH</a:t>
            </a:r>
          </a:p>
          <a:p>
            <a:pPr marL="0" lvl="0" indent="0">
              <a:buNone/>
            </a:pPr>
            <a:endParaRPr lang="en-US" sz="3300" b="1" dirty="0">
              <a:latin typeface="Arial Narrow" pitchFamily="34" charset="0"/>
            </a:endParaRPr>
          </a:p>
          <a:p>
            <a:pPr lvl="0"/>
            <a:r>
              <a:rPr lang="bs-Latn-BA" sz="3300" b="1" dirty="0">
                <a:latin typeface="Arial Narrow" pitchFamily="34" charset="0"/>
              </a:rPr>
              <a:t>Entitetski </a:t>
            </a:r>
            <a:r>
              <a:rPr lang="bs-Latn-BA" sz="3300" b="1" dirty="0" smtClean="0">
                <a:latin typeface="Arial Narrow" pitchFamily="34" charset="0"/>
              </a:rPr>
              <a:t>nivo:</a:t>
            </a:r>
          </a:p>
          <a:p>
            <a:pPr lvl="0">
              <a:buFontTx/>
              <a:buChar char="-"/>
            </a:pPr>
            <a:r>
              <a:rPr lang="bs-Latn-BA" sz="3300" b="1" dirty="0" smtClean="0">
                <a:latin typeface="Arial Narrow" pitchFamily="34" charset="0"/>
              </a:rPr>
              <a:t>Federalno ministarstvo obrazovanja i nauke F BiH i </a:t>
            </a:r>
          </a:p>
          <a:p>
            <a:pPr lvl="0">
              <a:buFontTx/>
              <a:buChar char="-"/>
            </a:pPr>
            <a:r>
              <a:rPr lang="bs-Latn-BA" sz="3300" b="1" dirty="0" smtClean="0">
                <a:latin typeface="Arial Narrow" pitchFamily="34" charset="0"/>
              </a:rPr>
              <a:t>Ministarstvo prosvjete i kulture Republike Srpske</a:t>
            </a:r>
          </a:p>
          <a:p>
            <a:pPr marL="0" lvl="0" indent="0">
              <a:buNone/>
            </a:pPr>
            <a:endParaRPr lang="en-US" sz="3300" b="1" dirty="0">
              <a:latin typeface="Arial Narrow" pitchFamily="34" charset="0"/>
            </a:endParaRPr>
          </a:p>
          <a:p>
            <a:pPr lvl="0"/>
            <a:r>
              <a:rPr lang="bs-Latn-BA" sz="3300" b="1" dirty="0">
                <a:latin typeface="Arial Narrow" pitchFamily="34" charset="0"/>
              </a:rPr>
              <a:t>Brčko </a:t>
            </a:r>
            <a:r>
              <a:rPr lang="bs-Latn-BA" sz="3300" b="1" dirty="0" smtClean="0">
                <a:latin typeface="Arial Narrow" pitchFamily="34" charset="0"/>
              </a:rPr>
              <a:t>distrikt BiH – Odjeljenje za obrazovanje </a:t>
            </a:r>
          </a:p>
          <a:p>
            <a:pPr marL="0" lvl="0" indent="0">
              <a:buNone/>
            </a:pPr>
            <a:r>
              <a:rPr lang="bs-Latn-BA" sz="3300" b="1" dirty="0" smtClean="0">
                <a:latin typeface="Arial Narrow" pitchFamily="34" charset="0"/>
              </a:rPr>
              <a:t> </a:t>
            </a:r>
          </a:p>
          <a:p>
            <a:pPr lvl="0"/>
            <a:r>
              <a:rPr lang="bs-Latn-BA" sz="3300" b="1" dirty="0" smtClean="0">
                <a:latin typeface="Arial Narrow" pitchFamily="34" charset="0"/>
              </a:rPr>
              <a:t>Kantonalni nivo – ministarstva obrazovanja kantona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0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2493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8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620688"/>
            <a:ext cx="576064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6408711" cy="5472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8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51634"/>
            <a:ext cx="7488832" cy="5053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3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99" b="12099"/>
          <a:stretch>
            <a:fillRect/>
          </a:stretch>
        </p:blipFill>
        <p:spPr>
          <a:xfrm>
            <a:off x="4475175" y="1143000"/>
            <a:ext cx="4114800" cy="4662264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67544" y="1700808"/>
            <a:ext cx="4464495" cy="3528392"/>
          </a:xfrm>
        </p:spPr>
        <p:txBody>
          <a:bodyPr>
            <a:normAutofit/>
          </a:bodyPr>
          <a:lstStyle/>
          <a:p>
            <a:pPr lvl="0"/>
            <a:r>
              <a:rPr lang="en-US" sz="1800" b="1" dirty="0" err="1">
                <a:latin typeface="Arial Narrow" pitchFamily="34" charset="0"/>
              </a:rPr>
              <a:t>Agencija</a:t>
            </a:r>
            <a:r>
              <a:rPr lang="en-US" sz="1800" b="1" dirty="0">
                <a:latin typeface="Arial Narrow" pitchFamily="34" charset="0"/>
              </a:rPr>
              <a:t> za </a:t>
            </a:r>
            <a:r>
              <a:rPr lang="en-US" sz="1800" b="1" dirty="0" err="1">
                <a:latin typeface="Arial Narrow" pitchFamily="34" charset="0"/>
              </a:rPr>
              <a:t>predškolsko</a:t>
            </a:r>
            <a:r>
              <a:rPr lang="en-US" sz="1800" b="1" dirty="0">
                <a:latin typeface="Arial Narrow" pitchFamily="34" charset="0"/>
              </a:rPr>
              <a:t>, </a:t>
            </a:r>
            <a:r>
              <a:rPr lang="en-US" sz="1800" b="1" dirty="0" err="1">
                <a:latin typeface="Arial Narrow" pitchFamily="34" charset="0"/>
              </a:rPr>
              <a:t>osnovno</a:t>
            </a:r>
            <a:r>
              <a:rPr lang="en-US" sz="1800" b="1" dirty="0">
                <a:latin typeface="Arial Narrow" pitchFamily="34" charset="0"/>
              </a:rPr>
              <a:t> i </a:t>
            </a:r>
            <a:r>
              <a:rPr lang="en-US" sz="1800" b="1" dirty="0" err="1">
                <a:latin typeface="Arial Narrow" pitchFamily="34" charset="0"/>
              </a:rPr>
              <a:t>srednje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dirty="0" err="1" smtClean="0">
                <a:latin typeface="Arial Narrow" pitchFamily="34" charset="0"/>
              </a:rPr>
              <a:t>obrazovanje</a:t>
            </a:r>
            <a:endParaRPr lang="bs-Latn-BA" sz="1800" b="1" dirty="0" smtClean="0">
              <a:latin typeface="Arial Narrow" pitchFamily="34" charset="0"/>
            </a:endParaRPr>
          </a:p>
          <a:p>
            <a:pPr marL="0" lvl="0" indent="0">
              <a:buNone/>
            </a:pPr>
            <a:endParaRPr lang="en-US" sz="1800" dirty="0">
              <a:latin typeface="Arial Narrow" pitchFamily="34" charset="0"/>
            </a:endParaRPr>
          </a:p>
          <a:p>
            <a:pPr lvl="0"/>
            <a:r>
              <a:rPr lang="en-US" sz="1800" b="1" dirty="0" err="1">
                <a:latin typeface="Arial Narrow" pitchFamily="34" charset="0"/>
              </a:rPr>
              <a:t>Agencija</a:t>
            </a:r>
            <a:r>
              <a:rPr lang="en-US" sz="1800" b="1" dirty="0">
                <a:latin typeface="Arial Narrow" pitchFamily="34" charset="0"/>
              </a:rPr>
              <a:t> za </a:t>
            </a:r>
            <a:r>
              <a:rPr lang="en-US" sz="1800" b="1" dirty="0" err="1">
                <a:latin typeface="Arial Narrow" pitchFamily="34" charset="0"/>
              </a:rPr>
              <a:t>razvoj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dirty="0" err="1">
                <a:latin typeface="Arial Narrow" pitchFamily="34" charset="0"/>
              </a:rPr>
              <a:t>visokog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dirty="0" err="1">
                <a:latin typeface="Arial Narrow" pitchFamily="34" charset="0"/>
              </a:rPr>
              <a:t>obrazovanja</a:t>
            </a:r>
            <a:r>
              <a:rPr lang="en-US" sz="1800" b="1" dirty="0">
                <a:latin typeface="Arial Narrow" pitchFamily="34" charset="0"/>
              </a:rPr>
              <a:t> i </a:t>
            </a:r>
            <a:r>
              <a:rPr lang="en-US" sz="1800" b="1" dirty="0" err="1">
                <a:latin typeface="Arial Narrow" pitchFamily="34" charset="0"/>
              </a:rPr>
              <a:t>obezbjeđenje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dirty="0" err="1">
                <a:latin typeface="Arial Narrow" pitchFamily="34" charset="0"/>
              </a:rPr>
              <a:t>kvaliteta</a:t>
            </a:r>
            <a:r>
              <a:rPr lang="en-US" sz="1800" b="1" dirty="0">
                <a:latin typeface="Arial Narrow" pitchFamily="34" charset="0"/>
              </a:rPr>
              <a:t> </a:t>
            </a:r>
            <a:endParaRPr lang="bs-Latn-BA" sz="1800" b="1" dirty="0" smtClean="0">
              <a:latin typeface="Arial Narrow" pitchFamily="34" charset="0"/>
            </a:endParaRPr>
          </a:p>
          <a:p>
            <a:pPr marL="0" lvl="0" indent="0">
              <a:buNone/>
            </a:pPr>
            <a:endParaRPr lang="en-US" sz="1800" dirty="0">
              <a:latin typeface="Arial Narrow" pitchFamily="34" charset="0"/>
            </a:endParaRPr>
          </a:p>
          <a:p>
            <a:pPr lvl="0"/>
            <a:r>
              <a:rPr lang="en-US" sz="1800" b="1" dirty="0" err="1">
                <a:latin typeface="Arial Narrow" pitchFamily="34" charset="0"/>
              </a:rPr>
              <a:t>Centar</a:t>
            </a:r>
            <a:r>
              <a:rPr lang="en-US" sz="1800" b="1" dirty="0">
                <a:latin typeface="Arial Narrow" pitchFamily="34" charset="0"/>
              </a:rPr>
              <a:t> za </a:t>
            </a:r>
            <a:r>
              <a:rPr lang="en-US" sz="1800" b="1" dirty="0" err="1">
                <a:latin typeface="Arial Narrow" pitchFamily="34" charset="0"/>
              </a:rPr>
              <a:t>informisanje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bs-Latn-BA" sz="1800" b="1" dirty="0" smtClean="0">
                <a:latin typeface="Arial Narrow" pitchFamily="34" charset="0"/>
              </a:rPr>
              <a:t>i</a:t>
            </a:r>
            <a:r>
              <a:rPr lang="en-US" sz="1800" b="1" dirty="0" smtClean="0">
                <a:latin typeface="Arial Narrow" pitchFamily="34" charset="0"/>
              </a:rPr>
              <a:t> </a:t>
            </a:r>
            <a:r>
              <a:rPr lang="en-US" sz="1800" b="1" dirty="0" err="1">
                <a:latin typeface="Arial Narrow" pitchFamily="34" charset="0"/>
              </a:rPr>
              <a:t>priznavanje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dirty="0" err="1">
                <a:latin typeface="Arial Narrow" pitchFamily="34" charset="0"/>
              </a:rPr>
              <a:t>dokumenta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dirty="0" err="1">
                <a:latin typeface="Arial Narrow" pitchFamily="34" charset="0"/>
              </a:rPr>
              <a:t>iz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dirty="0" err="1">
                <a:latin typeface="Arial Narrow" pitchFamily="34" charset="0"/>
              </a:rPr>
              <a:t>oblasti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dirty="0" err="1">
                <a:latin typeface="Arial Narrow" pitchFamily="34" charset="0"/>
              </a:rPr>
              <a:t>visokog</a:t>
            </a:r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dirty="0" err="1">
                <a:latin typeface="Arial Narrow" pitchFamily="34" charset="0"/>
              </a:rPr>
              <a:t>obrazovanja</a:t>
            </a:r>
            <a:endParaRPr lang="en-US" sz="1800" dirty="0">
              <a:latin typeface="Arial Narrow" pitchFamily="34" charset="0"/>
            </a:endParaRP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764705"/>
            <a:ext cx="4104456" cy="1152128"/>
          </a:xfrm>
        </p:spPr>
        <p:txBody>
          <a:bodyPr/>
          <a:lstStyle/>
          <a:p>
            <a:r>
              <a:rPr lang="bs-Latn-BA" sz="1800" dirty="0" smtClean="0">
                <a:latin typeface="Arial Narrow" pitchFamily="34" charset="0"/>
              </a:rPr>
              <a:t>DRUGE INSTITUCIJE NA DRŽAVNOM NIVOU</a:t>
            </a:r>
            <a:r>
              <a:rPr lang="bs-Latn-BA" sz="1800" dirty="0" smtClean="0"/>
              <a:t/>
            </a:r>
            <a:br>
              <a:rPr lang="bs-Latn-BA" sz="1800" dirty="0" smtClean="0"/>
            </a:br>
            <a:r>
              <a:rPr lang="bs-Latn-BA" sz="1800" dirty="0"/>
              <a:t/>
            </a:r>
            <a:br>
              <a:rPr lang="bs-Latn-BA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48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6984775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2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268760"/>
            <a:ext cx="6592838" cy="4138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1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253</TotalTime>
  <Words>522</Words>
  <Application>Microsoft Office PowerPoint</Application>
  <PresentationFormat>On-screen Show (4:3)</PresentationFormat>
  <Paragraphs>64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Slipstream</vt:lpstr>
      <vt:lpstr>Document</vt:lpstr>
      <vt:lpstr> </vt:lpstr>
      <vt:lpstr> </vt:lpstr>
      <vt:lpstr>PowerPoint Presentation</vt:lpstr>
      <vt:lpstr>PowerPoint Presentation</vt:lpstr>
      <vt:lpstr>PowerPoint Presentation</vt:lpstr>
      <vt:lpstr>DRUGE INSTITUCIJE NA DRŽAVNOM NIVOU  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milijana.lale</dc:creator>
  <cp:lastModifiedBy>milijana.lale</cp:lastModifiedBy>
  <cp:revision>21</cp:revision>
  <dcterms:created xsi:type="dcterms:W3CDTF">2012-12-03T14:43:59Z</dcterms:created>
  <dcterms:modified xsi:type="dcterms:W3CDTF">2012-12-04T15:44:46Z</dcterms:modified>
</cp:coreProperties>
</file>