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8" r:id="rId3"/>
    <p:sldId id="259" r:id="rId4"/>
    <p:sldId id="257" r:id="rId5"/>
    <p:sldId id="260" r:id="rId6"/>
    <p:sldId id="261" r:id="rId7"/>
    <p:sldId id="266" r:id="rId8"/>
    <p:sldId id="267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  <a:srgbClr val="FF66CC"/>
    <a:srgbClr val="33CCFF"/>
    <a:srgbClr val="8F7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150C-6E8F-417A-9500-ADCFE489FDD3}" type="datetimeFigureOut">
              <a:rPr lang="it-IT" smtClean="0"/>
              <a:t>05/12/2012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09256-6114-4D11-B9F8-B2F1821ADF5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44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9256-6114-4D11-B9F8-B2F1821ADF5B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9256-6114-4D11-B9F8-B2F1821ADF5B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9256-6114-4D11-B9F8-B2F1821ADF5B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9256-6114-4D11-B9F8-B2F1821ADF5B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9256-6114-4D11-B9F8-B2F1821ADF5B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636" y="685728"/>
            <a:ext cx="5106361" cy="3430097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636" y="685728"/>
            <a:ext cx="5106361" cy="3430097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3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9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9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5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2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9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5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2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8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3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r" eaLnBrk="1" hangingPunct="1"/>
            <a:fld id="{E7473E35-62C2-4C10-9DAA-D21CFF8253B8}" type="slidenum">
              <a:rPr lang="en-GB" sz="1200">
                <a:solidFill>
                  <a:srgbClr val="898989"/>
                </a:solidFill>
              </a:rPr>
              <a:pPr algn="r" eaLnBrk="1" hangingPunct="1"/>
              <a:t>1</a:t>
            </a:fld>
            <a:endParaRPr lang="en-GB" sz="1200">
              <a:solidFill>
                <a:srgbClr val="898989"/>
              </a:solidFill>
            </a:endParaRPr>
          </a:p>
        </p:txBody>
      </p:sp>
      <p:pic>
        <p:nvPicPr>
          <p:cNvPr id="13315" name="Picture 3" descr="ETF MASTER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13"/>
          <p:cNvSpPr>
            <a:spLocks noChangeArrowheads="1"/>
          </p:cNvSpPr>
          <p:nvPr/>
        </p:nvSpPr>
        <p:spPr bwMode="auto">
          <a:xfrm>
            <a:off x="500063" y="2000250"/>
            <a:ext cx="8102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endParaRPr lang="fr-FR" sz="3600">
              <a:solidFill>
                <a:srgbClr val="0092BB"/>
              </a:solidFill>
            </a:endParaRPr>
          </a:p>
        </p:txBody>
      </p:sp>
      <p:sp>
        <p:nvSpPr>
          <p:cNvPr id="13317" name="Rectangle 14"/>
          <p:cNvSpPr>
            <a:spLocks noChangeArrowheads="1"/>
          </p:cNvSpPr>
          <p:nvPr/>
        </p:nvSpPr>
        <p:spPr bwMode="auto">
          <a:xfrm>
            <a:off x="500063" y="2276475"/>
            <a:ext cx="8393112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/>
            <a:endParaRPr lang="en-GB">
              <a:solidFill>
                <a:srgbClr val="003399"/>
              </a:solidFill>
            </a:endParaRPr>
          </a:p>
          <a:p>
            <a:pPr marL="225425" indent="-225425" eaLnBrk="0" hangingPunct="0">
              <a:spcBef>
                <a:spcPct val="20000"/>
              </a:spcBef>
            </a:pPr>
            <a:endParaRPr lang="en-US" sz="3200">
              <a:solidFill>
                <a:srgbClr val="455560"/>
              </a:solidFill>
            </a:endParaRPr>
          </a:p>
        </p:txBody>
      </p:sp>
      <p:pic>
        <p:nvPicPr>
          <p:cNvPr id="13318" name="Picture 5" descr="photo mo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0"/>
            <a:ext cx="4584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323850" y="2276475"/>
            <a:ext cx="42481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Workshop on Regional Co-operation in</a:t>
            </a:r>
            <a:endParaRPr lang="en-GB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Education Statistics </a:t>
            </a:r>
          </a:p>
          <a:p>
            <a:pPr algn="ctr"/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Belgrade, 6-7  December 2012</a:t>
            </a:r>
          </a:p>
          <a:p>
            <a:pPr algn="ctr"/>
            <a:r>
              <a:rPr lang="en-GB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ETF</a:t>
            </a:r>
          </a:p>
        </p:txBody>
      </p:sp>
    </p:spTree>
    <p:extLst>
      <p:ext uri="{BB962C8B-B14F-4D97-AF65-F5344CB8AC3E}">
        <p14:creationId xmlns:p14="http://schemas.microsoft.com/office/powerpoint/2010/main" val="1435028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it-IT" sz="4000" b="1" smtClean="0">
                <a:solidFill>
                  <a:schemeClr val="accent1"/>
                </a:solidFill>
              </a:rPr>
              <a:t> </a:t>
            </a:r>
            <a:r>
              <a:rPr lang="it-IT" sz="4000" b="1" smtClean="0">
                <a:solidFill>
                  <a:srgbClr val="3366FF"/>
                </a:solidFill>
              </a:rPr>
              <a:t>In 2012</a:t>
            </a:r>
            <a:endParaRPr lang="en-US" sz="4000" b="1" smtClean="0">
              <a:solidFill>
                <a:srgbClr val="3366FF"/>
              </a:solidFill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sz="2400" smtClean="0"/>
          </a:p>
          <a:p>
            <a:pPr>
              <a:lnSpc>
                <a:spcPct val="90000"/>
              </a:lnSpc>
            </a:pPr>
            <a:endParaRPr lang="en-GB" sz="2400" smtClean="0"/>
          </a:p>
          <a:p>
            <a:pPr>
              <a:lnSpc>
                <a:spcPct val="90000"/>
              </a:lnSpc>
            </a:pPr>
            <a:endParaRPr lang="en-GB" sz="2400" smtClean="0"/>
          </a:p>
          <a:p>
            <a:pPr>
              <a:lnSpc>
                <a:spcPct val="90000"/>
              </a:lnSpc>
            </a:pPr>
            <a:endParaRPr lang="en-GB" sz="2400" smtClean="0"/>
          </a:p>
          <a:p>
            <a:pPr>
              <a:lnSpc>
                <a:spcPct val="90000"/>
              </a:lnSpc>
            </a:pPr>
            <a:endParaRPr lang="en-GB" sz="2400" smtClean="0"/>
          </a:p>
        </p:txBody>
      </p:sp>
      <p:pic>
        <p:nvPicPr>
          <p:cNvPr id="118788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8789" name="Group 5"/>
          <p:cNvGraphicFramePr>
            <a:graphicFrameLocks noGrp="1"/>
          </p:cNvGraphicFramePr>
          <p:nvPr/>
        </p:nvGraphicFramePr>
        <p:xfrm>
          <a:off x="0" y="1557338"/>
          <a:ext cx="9144000" cy="5100828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Evidence creation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Evidence mediation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Evidence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Work on vision with high level policy makers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9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Strengthen statistic coherence (identify and develop relevant statistics, moving towards comparability and common ground inspired by the Copenhagen process) in partner countries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Build capacities around the policy cycle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Torino process implementation – building on 2010 experience and results – an opportunity for policy leaders to reflect on evidence,  measurement of effectiveness and efficiency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 gridSpan="3"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Continue work for capacity development at multiple levels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(national and subnational)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Contribute to the governance debate through supporting istitutional mapping and capacity development related to functional analysis at multiple levels in the system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Contribute to the debate on matching and skills forecasting through methodologies for capacity development and istitutional and functional analysis.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623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TF MAST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5725"/>
            <a:ext cx="3119438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1762779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r>
              <a:rPr lang="en-GB" sz="2000" b="1" dirty="0">
                <a:solidFill>
                  <a:srgbClr val="00B0F0"/>
                </a:solidFill>
              </a:rPr>
              <a:t>THE TORINO </a:t>
            </a:r>
            <a:r>
              <a:rPr lang="en-GB" sz="2000" b="1" dirty="0" smtClean="0">
                <a:solidFill>
                  <a:srgbClr val="00B0F0"/>
                </a:solidFill>
              </a:rPr>
              <a:t>PROCESS</a:t>
            </a:r>
            <a:endParaRPr lang="en-GB" sz="2000" b="1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24947" y="1639669"/>
            <a:ext cx="5466628" cy="646331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GB" dirty="0"/>
              <a:t>a </a:t>
            </a:r>
            <a:r>
              <a:rPr lang="en-GB" b="1" dirty="0"/>
              <a:t>participatory process </a:t>
            </a:r>
            <a:r>
              <a:rPr lang="en-GB" dirty="0"/>
              <a:t>leading </a:t>
            </a:r>
            <a:r>
              <a:rPr lang="en-GB" dirty="0" smtClean="0"/>
              <a:t>to an </a:t>
            </a:r>
            <a:r>
              <a:rPr lang="en-GB" b="1" dirty="0"/>
              <a:t>evidence-based analysis of VET policies</a:t>
            </a:r>
            <a:r>
              <a:rPr lang="en-GB" dirty="0"/>
              <a:t> in a given country.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52982" y="3667919"/>
            <a:ext cx="6174509" cy="52308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i="1" dirty="0" smtClean="0">
                <a:latin typeface="+mn-lt"/>
              </a:rPr>
              <a:t>Create a base of evidence to support VET analysis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691" y="4267200"/>
            <a:ext cx="83058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+mn-lt"/>
              </a:rPr>
              <a:t>What we did?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1800" dirty="0" smtClean="0">
                <a:latin typeface="+mn-lt"/>
              </a:rPr>
              <a:t>Improve the process: lesson learnt from 2010 experience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1800" dirty="0" smtClean="0">
                <a:latin typeface="+mn-lt"/>
              </a:rPr>
              <a:t>Ask the countries feedback: Regional Workshops (</a:t>
            </a:r>
            <a:r>
              <a:rPr lang="en-GB" sz="1800" i="1" dirty="0" smtClean="0">
                <a:latin typeface="+mn-lt"/>
              </a:rPr>
              <a:t>March 2012</a:t>
            </a:r>
            <a:r>
              <a:rPr lang="en-GB" sz="1800" dirty="0" smtClean="0">
                <a:latin typeface="+mn-lt"/>
              </a:rPr>
              <a:t>)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1800" dirty="0" smtClean="0">
                <a:latin typeface="+mn-lt"/>
              </a:rPr>
              <a:t>Data collection/Data request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1800" dirty="0" smtClean="0">
                <a:latin typeface="+mn-lt"/>
              </a:rPr>
              <a:t>Analysis of data quality/availability: gaps and opportunities</a:t>
            </a:r>
          </a:p>
          <a:p>
            <a:pPr algn="l"/>
            <a:r>
              <a:rPr lang="en-GB" sz="1800" dirty="0">
                <a:latin typeface="+mn-lt"/>
              </a:rPr>
              <a:t>	</a:t>
            </a:r>
            <a:endParaRPr lang="en-GB" sz="1800" dirty="0" smtClean="0"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7337" y="2524919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>
                <a:solidFill>
                  <a:srgbClr val="00B0F0"/>
                </a:solidFill>
                <a:latin typeface="+mn-lt"/>
              </a:rPr>
              <a:t>ETF</a:t>
            </a:r>
            <a:r>
              <a:rPr lang="en-GB" sz="2000" dirty="0" smtClean="0">
                <a:latin typeface="+mn-lt"/>
              </a:rPr>
              <a:t> Evidence Based Policy Management Department</a:t>
            </a:r>
          </a:p>
          <a:p>
            <a:r>
              <a:rPr lang="en-GB" sz="2000" dirty="0" smtClean="0">
                <a:latin typeface="+mn-lt"/>
              </a:rPr>
              <a:t> The </a:t>
            </a:r>
            <a:r>
              <a:rPr lang="en-GB" sz="2000" b="1" i="1" dirty="0" smtClean="0">
                <a:latin typeface="+mn-lt"/>
              </a:rPr>
              <a:t>Stats Team</a:t>
            </a:r>
          </a:p>
        </p:txBody>
      </p:sp>
      <p:sp>
        <p:nvSpPr>
          <p:cNvPr id="2" name="Right Arrow 1"/>
          <p:cNvSpPr/>
          <p:nvPr/>
        </p:nvSpPr>
        <p:spPr>
          <a:xfrm>
            <a:off x="2819400" y="1886634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5400000">
            <a:off x="4290291" y="3401219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3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TF MAST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5725"/>
            <a:ext cx="3119438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28600" y="1847910"/>
            <a:ext cx="3962400" cy="2590800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rgbClr val="002060"/>
                </a:solidFill>
              </a:rPr>
              <a:t>Total population 	       Population growth</a:t>
            </a:r>
          </a:p>
          <a:p>
            <a:pPr algn="ctr"/>
            <a:endParaRPr lang="en-GB" sz="10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002060"/>
                </a:solidFill>
              </a:rPr>
              <a:t>Population by age     Dependency rates</a:t>
            </a:r>
          </a:p>
          <a:p>
            <a:pPr algn="ctr"/>
            <a:endParaRPr lang="en-GB" sz="10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1000" b="1" dirty="0">
                <a:solidFill>
                  <a:srgbClr val="002060"/>
                </a:solidFill>
              </a:rPr>
              <a:t>GDP growth  </a:t>
            </a:r>
            <a:r>
              <a:rPr lang="en-GB" sz="1000" b="1" dirty="0" smtClean="0">
                <a:solidFill>
                  <a:srgbClr val="002060"/>
                </a:solidFill>
              </a:rPr>
              <a:t>      </a:t>
            </a:r>
            <a:r>
              <a:rPr lang="en-GB" sz="1000" b="1" dirty="0">
                <a:solidFill>
                  <a:srgbClr val="002060"/>
                </a:solidFill>
              </a:rPr>
              <a:t>GDP per </a:t>
            </a:r>
            <a:r>
              <a:rPr lang="en-GB" sz="1000" b="1" dirty="0" smtClean="0">
                <a:solidFill>
                  <a:srgbClr val="002060"/>
                </a:solidFill>
              </a:rPr>
              <a:t>capita        </a:t>
            </a:r>
            <a:r>
              <a:rPr lang="en-GB" sz="1000" b="1" dirty="0">
                <a:solidFill>
                  <a:srgbClr val="002060"/>
                </a:solidFill>
              </a:rPr>
              <a:t>GDP by sector</a:t>
            </a:r>
          </a:p>
          <a:p>
            <a:pPr algn="ctr"/>
            <a:endParaRPr lang="en-GB" sz="10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Socio-economic</a:t>
            </a:r>
          </a:p>
          <a:p>
            <a:pPr algn="ctr"/>
            <a:endParaRPr lang="en-GB" sz="1000" b="1" dirty="0">
              <a:solidFill>
                <a:srgbClr val="002060"/>
              </a:solidFill>
            </a:endParaRPr>
          </a:p>
          <a:p>
            <a:pPr algn="ctr"/>
            <a:endParaRPr lang="en-GB" sz="1000" b="1" dirty="0" smtClean="0">
              <a:solidFill>
                <a:srgbClr val="002060"/>
              </a:solidFill>
            </a:endParaRPr>
          </a:p>
          <a:p>
            <a:pPr algn="r"/>
            <a:r>
              <a:rPr lang="en-GB" sz="1000" b="1" dirty="0" smtClean="0">
                <a:solidFill>
                  <a:srgbClr val="00B050"/>
                </a:solidFill>
              </a:rPr>
              <a:t>Educational attainment </a:t>
            </a:r>
          </a:p>
          <a:p>
            <a:pPr algn="r"/>
            <a:r>
              <a:rPr lang="en-GB" sz="1000" b="1" dirty="0" smtClean="0">
                <a:solidFill>
                  <a:srgbClr val="00B050"/>
                </a:solidFill>
              </a:rPr>
              <a:t>of the population</a:t>
            </a:r>
          </a:p>
        </p:txBody>
      </p:sp>
      <p:sp>
        <p:nvSpPr>
          <p:cNvPr id="7" name="Oval 6"/>
          <p:cNvSpPr/>
          <p:nvPr/>
        </p:nvSpPr>
        <p:spPr>
          <a:xfrm>
            <a:off x="4224338" y="1924110"/>
            <a:ext cx="4843462" cy="2392217"/>
          </a:xfrm>
          <a:prstGeom prst="ellipse">
            <a:avLst/>
          </a:prstGeom>
          <a:solidFill>
            <a:srgbClr val="7030A0">
              <a:alpha val="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dirty="0" smtClean="0">
              <a:solidFill>
                <a:srgbClr val="7030A0"/>
              </a:solidFill>
            </a:endParaRP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7030A0"/>
                </a:solidFill>
              </a:rPr>
              <a:t>Employment by sector /status</a:t>
            </a: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7030A0"/>
                </a:solidFill>
              </a:rPr>
              <a:t>Activity, Employment, Unemployment rates </a:t>
            </a: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7030A0"/>
                </a:solidFill>
              </a:rPr>
              <a:t>Youth Unemployment rates</a:t>
            </a:r>
          </a:p>
          <a:p>
            <a:pPr algn="ctr"/>
            <a:endParaRPr lang="en-GB" sz="1000" b="1" dirty="0" smtClean="0">
              <a:solidFill>
                <a:srgbClr val="7030A0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Labour Market</a:t>
            </a: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r>
              <a:rPr lang="en-GB" sz="1100" b="1" dirty="0" smtClean="0">
                <a:solidFill>
                  <a:srgbClr val="00B050"/>
                </a:solidFill>
              </a:rPr>
              <a:t>Employment </a:t>
            </a:r>
            <a:r>
              <a:rPr lang="en-GB" sz="1100" b="1" dirty="0">
                <a:solidFill>
                  <a:srgbClr val="00B050"/>
                </a:solidFill>
              </a:rPr>
              <a:t>rates by </a:t>
            </a:r>
            <a:r>
              <a:rPr lang="en-GB" sz="1100" b="1" dirty="0" smtClean="0">
                <a:solidFill>
                  <a:srgbClr val="00B050"/>
                </a:solidFill>
              </a:rPr>
              <a:t>education</a:t>
            </a:r>
          </a:p>
          <a:p>
            <a:endParaRPr lang="en-GB" sz="1100" b="1" dirty="0">
              <a:solidFill>
                <a:srgbClr val="00B050"/>
              </a:solidFill>
            </a:endParaRPr>
          </a:p>
          <a:p>
            <a:r>
              <a:rPr lang="en-GB" sz="1100" b="1" dirty="0" smtClean="0">
                <a:solidFill>
                  <a:srgbClr val="00B050"/>
                </a:solidFill>
              </a:rPr>
              <a:t>       Unemployment rates </a:t>
            </a:r>
            <a:r>
              <a:rPr lang="en-GB" sz="1100" b="1" dirty="0">
                <a:solidFill>
                  <a:srgbClr val="00B050"/>
                </a:solidFill>
              </a:rPr>
              <a:t>by education</a:t>
            </a:r>
          </a:p>
          <a:p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89708" y="3371910"/>
            <a:ext cx="7897092" cy="2590800"/>
          </a:xfrm>
          <a:prstGeom prst="ellipse">
            <a:avLst/>
          </a:prstGeom>
          <a:solidFill>
            <a:srgbClr val="00B050">
              <a:alpha val="7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 smtClean="0">
              <a:solidFill>
                <a:srgbClr val="00B050"/>
              </a:solidFill>
            </a:endParaRPr>
          </a:p>
          <a:p>
            <a:pPr algn="ctr"/>
            <a:endParaRPr lang="en-GB" b="1" dirty="0" smtClean="0">
              <a:solidFill>
                <a:srgbClr val="00B050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00B050"/>
                </a:solidFill>
              </a:rPr>
              <a:t>Education</a:t>
            </a:r>
          </a:p>
          <a:p>
            <a:pPr algn="ctr"/>
            <a:endParaRPr lang="en-GB" sz="1000" b="1" dirty="0">
              <a:solidFill>
                <a:srgbClr val="00B050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00B050"/>
                </a:solidFill>
              </a:rPr>
              <a:t>Literacy       Total enrolment          Participation </a:t>
            </a:r>
            <a:r>
              <a:rPr lang="en-GB" sz="1200" b="1" dirty="0" smtClean="0">
                <a:solidFill>
                  <a:srgbClr val="00B050"/>
                </a:solidFill>
              </a:rPr>
              <a:t>VET</a:t>
            </a:r>
            <a:r>
              <a:rPr lang="en-GB" sz="1000" b="1" dirty="0" smtClean="0">
                <a:solidFill>
                  <a:srgbClr val="00B050"/>
                </a:solidFill>
              </a:rPr>
              <a:t> by field      Public Expenditure on </a:t>
            </a:r>
            <a:r>
              <a:rPr lang="en-GB" sz="1200" b="1" dirty="0" smtClean="0">
                <a:solidFill>
                  <a:srgbClr val="00B050"/>
                </a:solidFill>
              </a:rPr>
              <a:t>VET</a:t>
            </a:r>
          </a:p>
          <a:p>
            <a:pPr algn="ctr"/>
            <a:endParaRPr lang="en-GB" sz="1200" b="1" dirty="0">
              <a:solidFill>
                <a:srgbClr val="00B050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00B050"/>
                </a:solidFill>
              </a:rPr>
              <a:t>Participation in </a:t>
            </a:r>
            <a:r>
              <a:rPr lang="en-GB" sz="1200" b="1" dirty="0" smtClean="0">
                <a:solidFill>
                  <a:srgbClr val="00B050"/>
                </a:solidFill>
              </a:rPr>
              <a:t>Lifelong learning                 </a:t>
            </a:r>
            <a:r>
              <a:rPr lang="en-GB" sz="1000" b="1" dirty="0" smtClean="0">
                <a:solidFill>
                  <a:srgbClr val="00B050"/>
                </a:solidFill>
              </a:rPr>
              <a:t>Drop-out rates in </a:t>
            </a:r>
            <a:r>
              <a:rPr lang="en-GB" sz="1200" b="1" dirty="0" smtClean="0">
                <a:solidFill>
                  <a:srgbClr val="00B050"/>
                </a:solidFill>
              </a:rPr>
              <a:t>VET </a:t>
            </a:r>
            <a:r>
              <a:rPr lang="en-GB" sz="1000" b="1" dirty="0" smtClean="0">
                <a:solidFill>
                  <a:srgbClr val="00B050"/>
                </a:solidFill>
              </a:rPr>
              <a:t>    </a:t>
            </a:r>
          </a:p>
          <a:p>
            <a:pPr algn="ctr"/>
            <a:endParaRPr lang="en-GB" sz="1000" b="1" dirty="0">
              <a:solidFill>
                <a:srgbClr val="00B050"/>
              </a:solidFill>
            </a:endParaRPr>
          </a:p>
          <a:p>
            <a:pPr algn="ctr"/>
            <a:r>
              <a:rPr lang="en-GB" sz="1000" b="1" dirty="0" smtClean="0">
                <a:solidFill>
                  <a:srgbClr val="00B050"/>
                </a:solidFill>
              </a:rPr>
              <a:t>       Student/teacher ratio in </a:t>
            </a:r>
            <a:r>
              <a:rPr lang="en-GB" sz="1200" b="1" dirty="0" smtClean="0">
                <a:solidFill>
                  <a:srgbClr val="00B050"/>
                </a:solidFill>
              </a:rPr>
              <a:t>VET</a:t>
            </a:r>
          </a:p>
          <a:p>
            <a:pPr algn="ctr"/>
            <a:endParaRPr lang="en-GB" sz="1000" b="1" dirty="0">
              <a:solidFill>
                <a:srgbClr val="00B050"/>
              </a:solidFill>
            </a:endParaRPr>
          </a:p>
          <a:p>
            <a:pPr algn="ctr"/>
            <a:endParaRPr lang="en-GB" sz="1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71800" y="15240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The Key Indicators 2012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9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TF MAST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5725"/>
            <a:ext cx="3119438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3274" y="1885890"/>
            <a:ext cx="8361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Socio-economic data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599" y="2373868"/>
            <a:ext cx="3733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00FF00"/>
              </a:buClr>
              <a:buFont typeface="Wingdings" pitchFamily="2" charset="2"/>
              <a:buChar char="ü"/>
            </a:pPr>
            <a:r>
              <a:rPr lang="en-GB" dirty="0" smtClean="0"/>
              <a:t>Available from international sources</a:t>
            </a:r>
            <a:endParaRPr lang="en-GB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67200" y="2400925"/>
            <a:ext cx="4527518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>
                <a:solidFill>
                  <a:srgbClr val="FF0000"/>
                </a:solidFill>
              </a:rPr>
              <a:t>Kosovo* (under UNSCR 1244) </a:t>
            </a:r>
            <a:r>
              <a:rPr lang="en-GB" dirty="0" smtClean="0"/>
              <a:t>not always available</a:t>
            </a:r>
          </a:p>
          <a:p>
            <a:pPr>
              <a:spcAft>
                <a:spcPts val="600"/>
              </a:spcAft>
            </a:pPr>
            <a:r>
              <a:rPr lang="en-GB" dirty="0"/>
              <a:t> </a:t>
            </a:r>
            <a:r>
              <a:rPr lang="en-GB" dirty="0" smtClean="0"/>
              <a:t>        Census </a:t>
            </a:r>
            <a:r>
              <a:rPr lang="en-GB" dirty="0"/>
              <a:t>2011 data </a:t>
            </a:r>
            <a:r>
              <a:rPr lang="en-GB" dirty="0" smtClean="0"/>
              <a:t>released </a:t>
            </a:r>
            <a:endParaRPr lang="en-GB" dirty="0"/>
          </a:p>
        </p:txBody>
      </p:sp>
      <p:sp>
        <p:nvSpPr>
          <p:cNvPr id="3" name="Right Arrow 2"/>
          <p:cNvSpPr/>
          <p:nvPr/>
        </p:nvSpPr>
        <p:spPr>
          <a:xfrm>
            <a:off x="4343400" y="2895600"/>
            <a:ext cx="228600" cy="152400"/>
          </a:xfrm>
          <a:prstGeom prst="rightArrow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1556" y="3409890"/>
            <a:ext cx="84376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000" b="1" dirty="0" smtClean="0">
                <a:solidFill>
                  <a:srgbClr val="7030A0"/>
                </a:solidFill>
              </a:rPr>
              <a:t>Labour Market data</a:t>
            </a:r>
            <a:endParaRPr lang="en-GB" sz="20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" y="3905071"/>
            <a:ext cx="37338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00FF00"/>
              </a:buClr>
              <a:buFont typeface="Wingdings" pitchFamily="2" charset="2"/>
              <a:buChar char="ü"/>
            </a:pPr>
            <a:r>
              <a:rPr lang="en-GB" dirty="0" smtClean="0"/>
              <a:t>Generally a good coverage with good degree of comparability (LFS methodologies); updated information (2011-2012) </a:t>
            </a:r>
            <a:endParaRPr lang="en-GB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67200" y="3884474"/>
            <a:ext cx="45275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>
                <a:solidFill>
                  <a:srgbClr val="FF0000"/>
                </a:solidFill>
              </a:rPr>
              <a:t>Old data </a:t>
            </a:r>
            <a:r>
              <a:rPr lang="en-GB" dirty="0" smtClean="0"/>
              <a:t>for Albania and </a:t>
            </a:r>
            <a:r>
              <a:rPr lang="en-GB" dirty="0" smtClean="0"/>
              <a:t>Kosovo* </a:t>
            </a:r>
            <a:r>
              <a:rPr lang="en-GB" dirty="0" smtClean="0"/>
              <a:t>(</a:t>
            </a:r>
            <a:r>
              <a:rPr lang="en-GB" dirty="0"/>
              <a:t>2009</a:t>
            </a:r>
            <a:r>
              <a:rPr lang="en-GB" dirty="0" smtClean="0"/>
              <a:t>)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/>
              <a:t> </a:t>
            </a:r>
            <a:r>
              <a:rPr lang="en-GB" dirty="0"/>
              <a:t>Scarce availability of data detailed by </a:t>
            </a:r>
            <a:r>
              <a:rPr lang="en-GB" dirty="0">
                <a:solidFill>
                  <a:srgbClr val="FF0000"/>
                </a:solidFill>
              </a:rPr>
              <a:t>educational level </a:t>
            </a:r>
            <a:r>
              <a:rPr lang="en-GB" dirty="0"/>
              <a:t>and, above all, </a:t>
            </a:r>
            <a:r>
              <a:rPr lang="en-GB" dirty="0" smtClean="0">
                <a:solidFill>
                  <a:srgbClr val="FF0000"/>
                </a:solidFill>
              </a:rPr>
              <a:t>VET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/>
              <a:t>Reference </a:t>
            </a:r>
            <a:r>
              <a:rPr lang="en-GB" dirty="0"/>
              <a:t>to </a:t>
            </a:r>
            <a:r>
              <a:rPr lang="en-GB" dirty="0">
                <a:solidFill>
                  <a:srgbClr val="FF0000"/>
                </a:solidFill>
              </a:rPr>
              <a:t>national classifications </a:t>
            </a:r>
            <a:r>
              <a:rPr lang="en-GB" dirty="0"/>
              <a:t>of the  education system (</a:t>
            </a:r>
            <a:r>
              <a:rPr lang="en-GB" u="sng" dirty="0"/>
              <a:t>no comparability at regional </a:t>
            </a:r>
            <a:r>
              <a:rPr lang="en-GB" u="sng" dirty="0" smtClean="0"/>
              <a:t>level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39196" y="5869709"/>
            <a:ext cx="4413284" cy="646331"/>
          </a:xfrm>
          <a:prstGeom prst="rect">
            <a:avLst/>
          </a:prstGeom>
          <a:ln>
            <a:solidFill>
              <a:srgbClr val="00FF0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>
            <a:spAutoFit/>
          </a:bodyPr>
          <a:lstStyle/>
          <a:p>
            <a:pPr>
              <a:spcAft>
                <a:spcPts val="1800"/>
              </a:spcAft>
            </a:pPr>
            <a:r>
              <a:rPr lang="en-GB" dirty="0" smtClean="0"/>
              <a:t>Countries  who replied our data request provided updated detailed information </a:t>
            </a:r>
            <a:endParaRPr lang="en-GB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682673" y="5938925"/>
            <a:ext cx="2819400" cy="369332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GB" dirty="0" smtClean="0">
                <a:solidFill>
                  <a:schemeClr val="tx1"/>
                </a:solidFill>
              </a:rPr>
              <a:t>data exist, but not realised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800600" y="6096000"/>
            <a:ext cx="228600" cy="152400"/>
          </a:xfrm>
          <a:prstGeom prst="rightArrow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4572000" y="685800"/>
            <a:ext cx="3733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 algn="ctr">
              <a:spcAft>
                <a:spcPts val="1800"/>
              </a:spcAft>
              <a:buClr>
                <a:srgbClr val="00FF00"/>
              </a:buClr>
            </a:pP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Availability/Quality of data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0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10" grpId="0"/>
      <p:bldP spid="14" grpId="0"/>
      <p:bldP spid="15" grpId="0"/>
      <p:bldP spid="17" grpId="0"/>
      <p:bldP spid="21" grpId="0" animBg="1"/>
      <p:bldP spid="22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TF MAST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5725"/>
            <a:ext cx="3119438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3456" y="1809690"/>
            <a:ext cx="84376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000" b="1" dirty="0" smtClean="0">
                <a:solidFill>
                  <a:srgbClr val="00B050"/>
                </a:solidFill>
              </a:rPr>
              <a:t>Education data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4720" y="2438400"/>
            <a:ext cx="3979333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0FF00"/>
              </a:buClr>
              <a:buFont typeface="Wingdings" pitchFamily="2" charset="2"/>
              <a:buChar char="ü"/>
            </a:pPr>
            <a:r>
              <a:rPr lang="en-GB" dirty="0" smtClean="0"/>
              <a:t>No particular problems for </a:t>
            </a:r>
            <a:r>
              <a:rPr lang="en-GB" dirty="0" smtClean="0">
                <a:solidFill>
                  <a:srgbClr val="00B050"/>
                </a:solidFill>
              </a:rPr>
              <a:t>enrolment by level and programme</a:t>
            </a:r>
            <a:r>
              <a:rPr lang="en-GB" dirty="0" smtClean="0"/>
              <a:t>: only in few cases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national classification </a:t>
            </a:r>
            <a:r>
              <a:rPr lang="en-GB" dirty="0" smtClean="0"/>
              <a:t>are used (ME,TR)</a:t>
            </a:r>
            <a:r>
              <a:rPr lang="en-GB" dirty="0"/>
              <a:t> </a:t>
            </a:r>
            <a:endParaRPr lang="en-GB" dirty="0" smtClean="0"/>
          </a:p>
          <a:p>
            <a:pPr marL="285750" indent="-285750">
              <a:spcAft>
                <a:spcPts val="600"/>
              </a:spcAft>
              <a:buClr>
                <a:srgbClr val="00FF00"/>
              </a:buClr>
              <a:buFont typeface="Wingdings" pitchFamily="2" charset="2"/>
              <a:buChar char="ü"/>
            </a:pPr>
            <a:r>
              <a:rPr lang="en-GB" dirty="0" smtClean="0">
                <a:solidFill>
                  <a:srgbClr val="00B050"/>
                </a:solidFill>
              </a:rPr>
              <a:t>Participation </a:t>
            </a:r>
            <a:r>
              <a:rPr lang="en-GB" dirty="0">
                <a:solidFill>
                  <a:srgbClr val="00B050"/>
                </a:solidFill>
              </a:rPr>
              <a:t>in VET by field of study</a:t>
            </a:r>
            <a:r>
              <a:rPr lang="en-GB" dirty="0"/>
              <a:t>:  available on-line or received from the countries. Missing for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HR</a:t>
            </a:r>
            <a:r>
              <a:rPr lang="en-GB" dirty="0"/>
              <a:t>,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XK</a:t>
            </a:r>
            <a:r>
              <a:rPr lang="en-GB" dirty="0"/>
              <a:t> and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TR</a:t>
            </a:r>
          </a:p>
          <a:p>
            <a:pPr marL="285750" indent="-285750">
              <a:spcAft>
                <a:spcPts val="600"/>
              </a:spcAft>
              <a:buClr>
                <a:srgbClr val="00FF00"/>
              </a:buClr>
              <a:buFont typeface="Wingdings" pitchFamily="2" charset="2"/>
              <a:buChar char="ü"/>
            </a:pPr>
            <a:r>
              <a:rPr lang="en-GB" dirty="0" smtClean="0">
                <a:solidFill>
                  <a:srgbClr val="00B050"/>
                </a:solidFill>
              </a:rPr>
              <a:t>Participation </a:t>
            </a:r>
            <a:r>
              <a:rPr lang="en-GB" dirty="0">
                <a:solidFill>
                  <a:srgbClr val="00B050"/>
                </a:solidFill>
              </a:rPr>
              <a:t>in Lifelong Learning </a:t>
            </a:r>
            <a:r>
              <a:rPr lang="en-GB" dirty="0"/>
              <a:t>(</a:t>
            </a:r>
            <a:r>
              <a:rPr lang="en-GB" u="sng" dirty="0"/>
              <a:t>EU 2020 benchmark</a:t>
            </a:r>
            <a:r>
              <a:rPr lang="en-GB" dirty="0"/>
              <a:t>): usually available </a:t>
            </a:r>
            <a:r>
              <a:rPr lang="en-GB" dirty="0" smtClean="0"/>
              <a:t>(missing for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BA </a:t>
            </a:r>
            <a:r>
              <a:rPr lang="en-GB" dirty="0"/>
              <a:t>and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XK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82278" y="2537431"/>
            <a:ext cx="425692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>
                <a:solidFill>
                  <a:srgbClr val="FF0000"/>
                </a:solidFill>
              </a:rPr>
              <a:t>Expenditure on education</a:t>
            </a:r>
            <a:r>
              <a:rPr lang="en-GB" dirty="0" smtClean="0"/>
              <a:t>: missing or old (2009) at general level; scarce availability by </a:t>
            </a:r>
            <a:r>
              <a:rPr lang="en-GB" dirty="0" smtClean="0">
                <a:solidFill>
                  <a:srgbClr val="FF0000"/>
                </a:solidFill>
              </a:rPr>
              <a:t>programme (VET) 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>
                <a:solidFill>
                  <a:srgbClr val="FF0000"/>
                </a:solidFill>
              </a:rPr>
              <a:t>Student/teachers </a:t>
            </a:r>
            <a:r>
              <a:rPr lang="en-GB" dirty="0">
                <a:solidFill>
                  <a:srgbClr val="FF0000"/>
                </a:solidFill>
              </a:rPr>
              <a:t>ratio in </a:t>
            </a:r>
            <a:r>
              <a:rPr lang="en-GB" dirty="0" smtClean="0">
                <a:solidFill>
                  <a:srgbClr val="FF0000"/>
                </a:solidFill>
              </a:rPr>
              <a:t>VET 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>
                <a:solidFill>
                  <a:srgbClr val="FF0000"/>
                </a:solidFill>
              </a:rPr>
              <a:t>Drop-out </a:t>
            </a:r>
            <a:r>
              <a:rPr lang="en-GB" dirty="0">
                <a:solidFill>
                  <a:srgbClr val="FF0000"/>
                </a:solidFill>
              </a:rPr>
              <a:t>rates</a:t>
            </a:r>
            <a:r>
              <a:rPr lang="en-GB" dirty="0"/>
              <a:t>: scarcely available, particularly referring to </a:t>
            </a:r>
            <a:r>
              <a:rPr lang="en-GB" dirty="0" smtClean="0">
                <a:solidFill>
                  <a:srgbClr val="FF0000"/>
                </a:solidFill>
              </a:rPr>
              <a:t>VET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4572000" y="685800"/>
            <a:ext cx="3733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 algn="ctr">
              <a:spcAft>
                <a:spcPts val="1800"/>
              </a:spcAft>
              <a:buClr>
                <a:srgbClr val="00FF00"/>
              </a:buClr>
            </a:pP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Availability/Quality of data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TF MAST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5725"/>
            <a:ext cx="3119438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38600" y="567501"/>
            <a:ext cx="41323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GB" sz="2000" b="1" dirty="0" smtClean="0">
                <a:solidFill>
                  <a:srgbClr val="0070C0"/>
                </a:solidFill>
              </a:rPr>
              <a:t>EU 2020: what’s the situation?</a:t>
            </a:r>
            <a:endParaRPr lang="en-GB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304410"/>
              </p:ext>
            </p:extLst>
          </p:nvPr>
        </p:nvGraphicFramePr>
        <p:xfrm>
          <a:off x="381000" y="1643264"/>
          <a:ext cx="6400800" cy="4117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/>
                <a:gridCol w="457200"/>
                <a:gridCol w="457200"/>
                <a:gridCol w="457200"/>
                <a:gridCol w="5334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179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EU 27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OBJ 2020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BH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HR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KS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MK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RS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TR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553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</a:rPr>
                        <a:t>Gross domestic expenditure on R&amp;D  - % of GDP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2.0 </a:t>
                      </a:r>
                      <a:r>
                        <a:rPr lang="en-GB" sz="900" u="none" strike="noStrike" baseline="30000">
                          <a:effectLst/>
                        </a:rPr>
                        <a:t>(e)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3%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0.2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(08)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0.02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(09)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0.8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(09)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1.1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(07)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0.2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(08)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0.9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(09)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0.8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(09)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990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</a:rPr>
                        <a:t>Employment rate (20-64)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68.2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75%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60.4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44.9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(25-64)</a:t>
                      </a:r>
                      <a:endParaRPr lang="en-GB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57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54.4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(25-64)</a:t>
                      </a:r>
                      <a:endParaRPr lang="en-GB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48.4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49.3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52.2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0184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>
                          <a:effectLst/>
                        </a:rPr>
                        <a:t>Early school leavers </a:t>
                      </a:r>
                      <a:br>
                        <a:rPr lang="en-GB" sz="900" b="1" u="none" strike="noStrike">
                          <a:effectLst/>
                        </a:rPr>
                      </a:br>
                      <a:r>
                        <a:rPr lang="en-GB" sz="900" b="1" u="none" strike="noStrike">
                          <a:effectLst/>
                        </a:rPr>
                        <a:t>% of 18-24 with at most lower secondary education and not in further education or training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13.5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10%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39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(08)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65.1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(07)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4.1</a:t>
                      </a:r>
                      <a:br>
                        <a:rPr lang="en-GB" sz="900" u="none" strike="noStrike">
                          <a:effectLst/>
                        </a:rPr>
                      </a:br>
                      <a:r>
                        <a:rPr lang="en-GB" sz="900" u="none" strike="noStrike">
                          <a:effectLst/>
                        </a:rPr>
                        <a:t>(u)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15.5 (m)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9.2 (f)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(09)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13.5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8.5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41.9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0184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</a:rPr>
                        <a:t>Tertiary educational attainment </a:t>
                      </a:r>
                      <a:br>
                        <a:rPr lang="en-GB" sz="900" b="1" u="none" strike="noStrike" dirty="0">
                          <a:effectLst/>
                        </a:rPr>
                      </a:br>
                      <a:r>
                        <a:rPr lang="en-GB" sz="900" b="1" u="none" strike="noStrike" dirty="0">
                          <a:effectLst/>
                        </a:rPr>
                        <a:t>% of 30-34 who have successfully completed university or university-like education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34.6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40%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17.2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(08)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24.5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20.4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16.3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53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>
                          <a:effectLst/>
                        </a:rPr>
                        <a:t>Four-year-olds in education - Participation rate (%)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90.8</a:t>
                      </a:r>
                      <a:br>
                        <a:rPr lang="en-GB" sz="900" u="none" strike="noStrike">
                          <a:effectLst/>
                        </a:rPr>
                      </a:br>
                      <a:r>
                        <a:rPr lang="en-GB" sz="900" u="none" strike="noStrike">
                          <a:effectLst/>
                        </a:rPr>
                        <a:t>(10)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at least 95%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54.0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12.0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70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(10)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35.0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29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(10)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53</a:t>
                      </a:r>
                      <a:r>
                        <a:rPr lang="en-GB" sz="900" u="none" strike="noStrike" baseline="30000">
                          <a:effectLst/>
                        </a:rPr>
                        <a:t> (e)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39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(10)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53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>
                          <a:effectLst/>
                        </a:rPr>
                        <a:t>Lifelong learning </a:t>
                      </a:r>
                      <a:br>
                        <a:rPr lang="en-GB" sz="900" b="1" u="none" strike="noStrike">
                          <a:effectLst/>
                        </a:rPr>
                      </a:br>
                      <a:r>
                        <a:rPr lang="en-GB" sz="900" b="1" u="none" strike="noStrike">
                          <a:effectLst/>
                        </a:rPr>
                        <a:t>% of 25-64 participating in education and training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8.9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15%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(09)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2.3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0.1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3.4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4.3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2.9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>
                          <a:effectLst/>
                        </a:rPr>
                        <a:t>% of pupils with low performance in the reading scale (Level 1 or below) (2009)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20.0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less than 15%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56.6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na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22.5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 err="1">
                          <a:effectLst/>
                        </a:rPr>
                        <a:t>na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49.5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na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32.9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24.5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</a:rPr>
                        <a:t>% of pupils with low performance in the mathematics scale (Level 1 or below) (2009)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22.7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less than 15%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67.7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 err="1">
                          <a:effectLst/>
                        </a:rPr>
                        <a:t>na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33.2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 err="1">
                          <a:effectLst/>
                        </a:rPr>
                        <a:t>na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58.4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 err="1">
                          <a:effectLst/>
                        </a:rPr>
                        <a:t>na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40.5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42.2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90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</a:rPr>
                        <a:t>% of pupils with low performance in the science scale (Level 1 or below) (2009)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18.1</a:t>
                      </a:r>
                      <a:endParaRPr lang="en-GB" sz="900" b="1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less than 15%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57.3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na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18.5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na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53.6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na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34.4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29.9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352" marR="9352" marT="935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1000" y="5791200"/>
            <a:ext cx="65701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r>
              <a:rPr lang="en-GB" sz="1400" b="1" i="1" dirty="0" smtClean="0"/>
              <a:t>Sources: </a:t>
            </a:r>
            <a:r>
              <a:rPr lang="en-GB" sz="1400" i="1" dirty="0" smtClean="0"/>
              <a:t>Eurostat, World Bank, OECD, National statistical Offices: LFS publications</a:t>
            </a:r>
          </a:p>
          <a:p>
            <a:r>
              <a:rPr lang="en-GB" sz="1400" i="1" dirty="0" smtClean="0"/>
              <a:t>m: missing data; </a:t>
            </a:r>
            <a:r>
              <a:rPr lang="en-GB" sz="1400" i="1" dirty="0" err="1" smtClean="0"/>
              <a:t>na</a:t>
            </a:r>
            <a:r>
              <a:rPr lang="en-GB" sz="1400" i="1" dirty="0" smtClean="0"/>
              <a:t>: not applicable; (e) estimation; (f) female; (m) male</a:t>
            </a:r>
            <a:endParaRPr lang="en-GB" sz="1400" i="1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097905" y="2133600"/>
            <a:ext cx="15126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en-GB" b="1" dirty="0" smtClean="0"/>
              <a:t>Old data</a:t>
            </a:r>
            <a:endParaRPr lang="en-GB" b="1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17149" y="3048000"/>
            <a:ext cx="1635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GB" b="1" dirty="0" smtClean="0"/>
              <a:t>Age ranges</a:t>
            </a:r>
            <a:endParaRPr lang="en-GB" b="1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97905" y="3962400"/>
            <a:ext cx="14978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0070C0"/>
              </a:buClr>
              <a:buFont typeface="Wingdings" pitchFamily="2" charset="2"/>
              <a:buChar char="ü"/>
            </a:pPr>
            <a:r>
              <a:rPr lang="en-GB" b="1" dirty="0" smtClean="0"/>
              <a:t>Availability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528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4"/>
          <p:cNvSpPr txBox="1">
            <a:spLocks noChangeArrowheads="1"/>
          </p:cNvSpPr>
          <p:nvPr/>
        </p:nvSpPr>
        <p:spPr bwMode="auto">
          <a:xfrm>
            <a:off x="3563938" y="212725"/>
            <a:ext cx="5111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b="1" dirty="0" smtClean="0"/>
              <a:t>What do the numbers tell us and what can we do about it?</a:t>
            </a:r>
            <a:br>
              <a:rPr lang="en-GB" b="1" dirty="0" smtClean="0"/>
            </a:br>
            <a:endParaRPr lang="en-GB" dirty="0">
              <a:cs typeface="Arial" pitchFamily="34" charset="0"/>
            </a:endParaRP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4284663" y="2349500"/>
            <a:ext cx="4321175" cy="3529013"/>
          </a:xfrm>
          <a:prstGeom prst="rect">
            <a:avLst/>
          </a:prstGeom>
          <a:solidFill>
            <a:schemeClr val="bg1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BE" sz="2800" b="1">
                <a:cs typeface="Arial" pitchFamily="34" charset="0"/>
              </a:rPr>
              <a:t>Policy Challenges</a:t>
            </a:r>
            <a:endParaRPr lang="en-GB" sz="2800" b="1"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Strong inertia from the past: homogenous vs. diverse classrooms and schools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Teachers and mainstream schools are not well prepared to address differences in students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Lack of sufficient understanding, awareness and support in society at large about inclusion in education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Lack of solid and reliable evidence (data) to inform the policy making cycle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Fragmentation of the policy response to be replaced by holistic, integrated approach</a:t>
            </a:r>
            <a:endParaRPr lang="en-GB" sz="1600">
              <a:cs typeface="Arial" pitchFamily="34" charset="0"/>
            </a:endParaRP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468313" y="1844675"/>
            <a:ext cx="3527425" cy="4476750"/>
          </a:xfrm>
          <a:prstGeom prst="rect">
            <a:avLst/>
          </a:prstGeom>
          <a:solidFill>
            <a:schemeClr val="bg1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600" b="1">
                <a:cs typeface="Arial" pitchFamily="34" charset="0"/>
              </a:rPr>
              <a:t>Main findings</a:t>
            </a:r>
            <a:endParaRPr lang="en-GB" sz="2600" b="1"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SI in education: reducing educational disadvantage and educational inequalities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Targeting the most disadvantaged groups (SEN students, Roma, IDPs and returnees)</a:t>
            </a:r>
          </a:p>
          <a:p>
            <a:pPr>
              <a:buFontTx/>
              <a:buChar char="•"/>
            </a:pPr>
            <a:r>
              <a:rPr lang="en-GB" sz="1600" b="1">
                <a:cs typeface="Arial" pitchFamily="34" charset="0"/>
              </a:rPr>
              <a:t>High school drop-out rates, critical transition from primary to secondary education</a:t>
            </a:r>
          </a:p>
          <a:p>
            <a:pPr>
              <a:buFontTx/>
              <a:buChar char="•"/>
            </a:pPr>
            <a:r>
              <a:rPr lang="en-GB" sz="1600" b="1">
                <a:cs typeface="Arial" pitchFamily="34" charset="0"/>
              </a:rPr>
              <a:t>Ethnicity strongly affects educational choices</a:t>
            </a:r>
          </a:p>
          <a:p>
            <a:pPr>
              <a:buFontTx/>
              <a:buChar char="•"/>
            </a:pPr>
            <a:r>
              <a:rPr lang="en-GB" sz="1600" b="1">
                <a:cs typeface="Arial" pitchFamily="34" charset="0"/>
              </a:rPr>
              <a:t>Gender issues in education participation for some countries (XK, TR) and groups (Roma)</a:t>
            </a:r>
          </a:p>
          <a:p>
            <a:pPr>
              <a:buFontTx/>
              <a:buChar char="•"/>
            </a:pPr>
            <a:r>
              <a:rPr lang="en-GB" sz="1600" b="1">
                <a:cs typeface="Arial" pitchFamily="34" charset="0"/>
              </a:rPr>
              <a:t>Underused potential of VET for SI promotion</a:t>
            </a:r>
          </a:p>
        </p:txBody>
      </p:sp>
      <p:pic>
        <p:nvPicPr>
          <p:cNvPr id="87045" name="Picture 3" descr="ETF MASTER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257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 animBg="1"/>
      <p:bldP spid="1269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3D791D13-792B-4646-8391-06E29D99E054}" type="slidenum">
              <a:rPr lang="en-GB" sz="1200">
                <a:solidFill>
                  <a:srgbClr val="898989"/>
                </a:solidFill>
              </a:rPr>
              <a:pPr algn="r" eaLnBrk="1" hangingPunct="1"/>
              <a:t>8</a:t>
            </a:fld>
            <a:endParaRPr lang="en-GB" sz="1200">
              <a:solidFill>
                <a:srgbClr val="898989"/>
              </a:solidFill>
            </a:endParaRPr>
          </a:p>
        </p:txBody>
      </p:sp>
      <p:pic>
        <p:nvPicPr>
          <p:cNvPr id="91139" name="Picture 3" descr="ETF MASTER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Rectangle 14"/>
          <p:cNvSpPr>
            <a:spLocks noChangeArrowheads="1"/>
          </p:cNvSpPr>
          <p:nvPr/>
        </p:nvSpPr>
        <p:spPr bwMode="auto">
          <a:xfrm>
            <a:off x="500063" y="2276475"/>
            <a:ext cx="8393112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/>
            <a:endParaRPr lang="en-GB">
              <a:solidFill>
                <a:srgbClr val="003399"/>
              </a:solidFill>
            </a:endParaRPr>
          </a:p>
          <a:p>
            <a:pPr marL="225425" indent="-225425" eaLnBrk="0" hangingPunct="0">
              <a:spcBef>
                <a:spcPct val="20000"/>
              </a:spcBef>
            </a:pPr>
            <a:endParaRPr lang="en-US" sz="3200">
              <a:solidFill>
                <a:srgbClr val="455560"/>
              </a:solidFill>
            </a:endParaRPr>
          </a:p>
        </p:txBody>
      </p:sp>
      <p:sp>
        <p:nvSpPr>
          <p:cNvPr id="91141" name="Text Box 6"/>
          <p:cNvSpPr txBox="1">
            <a:spLocks noChangeArrowheads="1"/>
          </p:cNvSpPr>
          <p:nvPr/>
        </p:nvSpPr>
        <p:spPr bwMode="auto">
          <a:xfrm>
            <a:off x="3995738" y="476250"/>
            <a:ext cx="4608512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0099CC"/>
                </a:solidFill>
              </a:rPr>
              <a:t>Questions</a:t>
            </a:r>
          </a:p>
          <a:p>
            <a:pPr eaLnBrk="1" hangingPunct="1">
              <a:spcBef>
                <a:spcPct val="50000"/>
              </a:spcBef>
            </a:pPr>
            <a:endParaRPr lang="en-GB" sz="2800" b="1">
              <a:solidFill>
                <a:srgbClr val="0099CC"/>
              </a:solidFill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827088" y="2781300"/>
            <a:ext cx="7993062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/>
              <a:t> What – or whom – are we missing from this picture?</a:t>
            </a:r>
          </a:p>
          <a:p>
            <a:pPr>
              <a:buFont typeface="Wingdings" pitchFamily="2" charset="2"/>
              <a:buChar char="Ø"/>
            </a:pPr>
            <a:endParaRPr lang="en-GB" sz="2400"/>
          </a:p>
          <a:p>
            <a:pPr>
              <a:buFont typeface="Wingdings" pitchFamily="2" charset="2"/>
              <a:buChar char="Ø"/>
            </a:pPr>
            <a:r>
              <a:rPr lang="en-GB" sz="2400"/>
              <a:t> How can those missing elements be documented? How can we better capture the situation?</a:t>
            </a:r>
          </a:p>
          <a:p>
            <a:pPr>
              <a:buFont typeface="Wingdings" pitchFamily="2" charset="2"/>
              <a:buChar char="Ø"/>
            </a:pPr>
            <a:endParaRPr lang="en-GB" sz="2400"/>
          </a:p>
          <a:p>
            <a:pPr>
              <a:buFont typeface="Wingdings" pitchFamily="2" charset="2"/>
              <a:buChar char="Ø"/>
            </a:pPr>
            <a:r>
              <a:rPr lang="en-GB" sz="2400"/>
              <a:t> And what role can VET play in alleviating the problem?</a:t>
            </a:r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597503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3575" y="274638"/>
            <a:ext cx="5483225" cy="1714500"/>
          </a:xfrm>
        </p:spPr>
        <p:txBody>
          <a:bodyPr/>
          <a:lstStyle/>
          <a:p>
            <a:r>
              <a:rPr lang="en-GB" sz="3200" b="1" smtClean="0"/>
              <a:t>Pillars emerging from country  </a:t>
            </a:r>
            <a:br>
              <a:rPr lang="en-GB" sz="3200" b="1" smtClean="0"/>
            </a:br>
            <a:r>
              <a:rPr lang="en-GB" sz="3200" b="1" smtClean="0"/>
              <a:t>work</a:t>
            </a:r>
            <a:r>
              <a:rPr lang="en-GB" sz="3200" b="1" smtClean="0">
                <a:solidFill>
                  <a:schemeClr val="folHlink"/>
                </a:solidFill>
              </a:rPr>
              <a:t> </a:t>
            </a:r>
            <a:endParaRPr lang="en-GB" sz="3200" b="1" smtClean="0"/>
          </a:p>
        </p:txBody>
      </p:sp>
      <p:pic>
        <p:nvPicPr>
          <p:cNvPr id="124931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4932" name="Group 4"/>
          <p:cNvGraphicFramePr>
            <a:graphicFrameLocks noGrp="1"/>
          </p:cNvGraphicFramePr>
          <p:nvPr/>
        </p:nvGraphicFramePr>
        <p:xfrm>
          <a:off x="838200" y="2209800"/>
          <a:ext cx="7848600" cy="3211830"/>
        </p:xfrm>
        <a:graphic>
          <a:graphicData uri="http://schemas.openxmlformats.org/drawingml/2006/table">
            <a:tbl>
              <a:tblPr/>
              <a:tblGrid>
                <a:gridCol w="2616200"/>
                <a:gridCol w="2616200"/>
                <a:gridCol w="2616200"/>
              </a:tblGrid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Evidence creation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Evidence mediation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Evidence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Need to build a shared vision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Improve data basis and data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Improve functional arrangements and cross institutional coordination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Support policy leaders in use of evidence for improved effectiveness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Improve links between research and policy making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Strengthen participation in the policy making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Target actions for use of evidence at all stages of policy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5" charset="-128"/>
                        </a:rPr>
                        <a:t>Improve tools and technologies for evidence collection, mediation and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18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1392</TotalTime>
  <Words>1021</Words>
  <Application>Microsoft Office PowerPoint</Application>
  <PresentationFormat>On-screen Show (4:3)</PresentationFormat>
  <Paragraphs>241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Pillars emerging from country   work </vt:lpstr>
      <vt:lpstr> In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Carmela Doriana Monteleone</dc:creator>
  <cp:lastModifiedBy>Ivan Sekulovic</cp:lastModifiedBy>
  <cp:revision>85</cp:revision>
  <dcterms:created xsi:type="dcterms:W3CDTF">2006-08-16T00:00:00Z</dcterms:created>
  <dcterms:modified xsi:type="dcterms:W3CDTF">2012-12-05T11:03:18Z</dcterms:modified>
</cp:coreProperties>
</file>