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5" r:id="rId3"/>
    <p:sldId id="280" r:id="rId4"/>
    <p:sldId id="281" r:id="rId5"/>
    <p:sldId id="283" r:id="rId6"/>
    <p:sldId id="284" r:id="rId7"/>
    <p:sldId id="285" r:id="rId8"/>
    <p:sldId id="288" r:id="rId9"/>
    <p:sldId id="289" r:id="rId10"/>
    <p:sldId id="290" r:id="rId11"/>
    <p:sldId id="291" r:id="rId12"/>
    <p:sldId id="295" r:id="rId13"/>
    <p:sldId id="292" r:id="rId14"/>
    <p:sldId id="294" r:id="rId15"/>
    <p:sldId id="309" r:id="rId16"/>
    <p:sldId id="293" r:id="rId17"/>
    <p:sldId id="298" r:id="rId18"/>
    <p:sldId id="296" r:id="rId19"/>
    <p:sldId id="297" r:id="rId20"/>
    <p:sldId id="299" r:id="rId21"/>
    <p:sldId id="300" r:id="rId22"/>
    <p:sldId id="301" r:id="rId23"/>
    <p:sldId id="302" r:id="rId24"/>
    <p:sldId id="303" r:id="rId25"/>
    <p:sldId id="306" r:id="rId26"/>
    <p:sldId id="307" r:id="rId27"/>
    <p:sldId id="305" r:id="rId28"/>
    <p:sldId id="310" r:id="rId29"/>
    <p:sldId id="308" r:id="rId30"/>
    <p:sldId id="30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0000"/>
    <a:srgbClr val="D94845"/>
    <a:srgbClr val="47E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9" autoAdjust="0"/>
  </p:normalViewPr>
  <p:slideViewPr>
    <p:cSldViewPr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C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4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Sheet1!$A$2:$A$31</c:f>
              <c:strCache>
                <c:ptCount val="30"/>
                <c:pt idx="0">
                  <c:v>Ireland</c:v>
                </c:pt>
                <c:pt idx="1">
                  <c:v>Slovakia</c:v>
                </c:pt>
                <c:pt idx="2">
                  <c:v>Cyprus</c:v>
                </c:pt>
                <c:pt idx="3">
                  <c:v>Poland</c:v>
                </c:pt>
                <c:pt idx="4">
                  <c:v>Luxembourg</c:v>
                </c:pt>
                <c:pt idx="5">
                  <c:v>Romania</c:v>
                </c:pt>
                <c:pt idx="6">
                  <c:v>Czech Republic</c:v>
                </c:pt>
                <c:pt idx="7">
                  <c:v>Malta</c:v>
                </c:pt>
                <c:pt idx="8">
                  <c:v>Netherlands</c:v>
                </c:pt>
                <c:pt idx="9">
                  <c:v>Slovenia</c:v>
                </c:pt>
                <c:pt idx="10">
                  <c:v>Hungary</c:v>
                </c:pt>
                <c:pt idx="11">
                  <c:v>Estonia</c:v>
                </c:pt>
                <c:pt idx="12">
                  <c:v>Spain</c:v>
                </c:pt>
                <c:pt idx="13">
                  <c:v>United Kingdom</c:v>
                </c:pt>
                <c:pt idx="14">
                  <c:v>Serbia</c:v>
                </c:pt>
                <c:pt idx="15">
                  <c:v>Denmark</c:v>
                </c:pt>
                <c:pt idx="16">
                  <c:v>France</c:v>
                </c:pt>
                <c:pt idx="17">
                  <c:v>Belgium</c:v>
                </c:pt>
                <c:pt idx="18">
                  <c:v>Austria</c:v>
                </c:pt>
                <c:pt idx="19">
                  <c:v>France (metropolitan)</c:v>
                </c:pt>
                <c:pt idx="20">
                  <c:v>EU-27</c:v>
                </c:pt>
                <c:pt idx="21">
                  <c:v>Finland</c:v>
                </c:pt>
                <c:pt idx="22">
                  <c:v>Lithuania</c:v>
                </c:pt>
                <c:pt idx="23">
                  <c:v>Bulgaria</c:v>
                </c:pt>
                <c:pt idx="24">
                  <c:v>Latvia</c:v>
                </c:pt>
                <c:pt idx="25">
                  <c:v>Sweden</c:v>
                </c:pt>
                <c:pt idx="26">
                  <c:v>Portugal</c:v>
                </c:pt>
                <c:pt idx="27">
                  <c:v>Greece</c:v>
                </c:pt>
                <c:pt idx="28">
                  <c:v>Italy</c:v>
                </c:pt>
                <c:pt idx="29">
                  <c:v>Germany (including former GDR)</c:v>
                </c:pt>
              </c:strCache>
            </c:strRef>
          </c:cat>
          <c:val>
            <c:numRef>
              <c:f>Sheet1!$B$2:$B$31</c:f>
              <c:numCache>
                <c:formatCode>#,##0.0</c:formatCode>
                <c:ptCount val="30"/>
                <c:pt idx="0">
                  <c:v>17.2</c:v>
                </c:pt>
                <c:pt idx="1">
                  <c:v>17.5</c:v>
                </c:pt>
                <c:pt idx="2">
                  <c:v>18</c:v>
                </c:pt>
                <c:pt idx="3">
                  <c:v>18.899999999999999</c:v>
                </c:pt>
                <c:pt idx="4">
                  <c:v>20.3</c:v>
                </c:pt>
                <c:pt idx="5">
                  <c:v>21.3</c:v>
                </c:pt>
                <c:pt idx="6">
                  <c:v>22.3</c:v>
                </c:pt>
                <c:pt idx="7">
                  <c:v>22.4</c:v>
                </c:pt>
                <c:pt idx="8">
                  <c:v>23.3</c:v>
                </c:pt>
                <c:pt idx="9">
                  <c:v>23.9</c:v>
                </c:pt>
                <c:pt idx="10">
                  <c:v>24.4</c:v>
                </c:pt>
                <c:pt idx="11">
                  <c:v>25.2</c:v>
                </c:pt>
                <c:pt idx="12">
                  <c:v>25.2</c:v>
                </c:pt>
                <c:pt idx="13">
                  <c:v>25.3</c:v>
                </c:pt>
                <c:pt idx="14">
                  <c:v>25.5</c:v>
                </c:pt>
                <c:pt idx="15">
                  <c:v>25.7</c:v>
                </c:pt>
                <c:pt idx="16">
                  <c:v>25.9</c:v>
                </c:pt>
                <c:pt idx="17">
                  <c:v>26</c:v>
                </c:pt>
                <c:pt idx="18">
                  <c:v>26</c:v>
                </c:pt>
                <c:pt idx="19">
                  <c:v>26.1</c:v>
                </c:pt>
                <c:pt idx="20">
                  <c:v>26.2</c:v>
                </c:pt>
                <c:pt idx="21">
                  <c:v>26.5</c:v>
                </c:pt>
                <c:pt idx="22">
                  <c:v>26.6</c:v>
                </c:pt>
                <c:pt idx="23">
                  <c:v>27</c:v>
                </c:pt>
                <c:pt idx="24">
                  <c:v>27.2</c:v>
                </c:pt>
                <c:pt idx="25">
                  <c:v>28.4</c:v>
                </c:pt>
                <c:pt idx="26">
                  <c:v>28.9</c:v>
                </c:pt>
                <c:pt idx="27">
                  <c:v>29</c:v>
                </c:pt>
                <c:pt idx="28">
                  <c:v>30.9</c:v>
                </c:pt>
                <c:pt idx="29">
                  <c:v>31.2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8864"/>
        <c:axId val="17910400"/>
      </c:barChart>
      <c:catAx>
        <c:axId val="17908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r-Latn-RS"/>
          </a:p>
        </c:txPr>
        <c:crossAx val="17910400"/>
        <c:crosses val="autoZero"/>
        <c:auto val="1"/>
        <c:lblAlgn val="ctr"/>
        <c:lblOffset val="100"/>
        <c:noMultiLvlLbl val="0"/>
      </c:catAx>
      <c:valAx>
        <c:axId val="1791040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sr-Latn-RS"/>
          </a:p>
        </c:txPr>
        <c:crossAx val="1790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C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34423080241301E-2"/>
          <c:y val="1.9810150128180999E-2"/>
          <c:w val="0.87405692988157302"/>
          <c:h val="0.64337388174692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18"/>
            <c:invertIfNegative val="0"/>
            <c:bubble3D val="0"/>
            <c:spPr>
              <a:solidFill>
                <a:srgbClr val="D94845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cat>
            <c:strRef>
              <c:f>Sheet1!$A$2:$A$31</c:f>
              <c:strCache>
                <c:ptCount val="30"/>
                <c:pt idx="0">
                  <c:v>Ireland</c:v>
                </c:pt>
                <c:pt idx="1">
                  <c:v>Slovakia</c:v>
                </c:pt>
                <c:pt idx="2">
                  <c:v>Cyprus</c:v>
                </c:pt>
                <c:pt idx="3">
                  <c:v>Poland</c:v>
                </c:pt>
                <c:pt idx="4">
                  <c:v>Luxembourg</c:v>
                </c:pt>
                <c:pt idx="5">
                  <c:v>Romania</c:v>
                </c:pt>
                <c:pt idx="6">
                  <c:v>Malta</c:v>
                </c:pt>
                <c:pt idx="7">
                  <c:v>Czech Republic</c:v>
                </c:pt>
                <c:pt idx="8">
                  <c:v>Netherlands</c:v>
                </c:pt>
                <c:pt idx="9">
                  <c:v>Slovenia</c:v>
                </c:pt>
                <c:pt idx="10">
                  <c:v>France</c:v>
                </c:pt>
                <c:pt idx="11">
                  <c:v>Hungary</c:v>
                </c:pt>
                <c:pt idx="12">
                  <c:v>United Kingdom</c:v>
                </c:pt>
                <c:pt idx="13">
                  <c:v>Denmark</c:v>
                </c:pt>
                <c:pt idx="14">
                  <c:v>France (metropolitan)</c:v>
                </c:pt>
                <c:pt idx="15">
                  <c:v>Estonia</c:v>
                </c:pt>
                <c:pt idx="16">
                  <c:v>Belgium</c:v>
                </c:pt>
                <c:pt idx="17">
                  <c:v>Spain</c:v>
                </c:pt>
                <c:pt idx="18">
                  <c:v>Serbia</c:v>
                </c:pt>
                <c:pt idx="19">
                  <c:v>Finland</c:v>
                </c:pt>
                <c:pt idx="20">
                  <c:v>EU-27</c:v>
                </c:pt>
                <c:pt idx="21">
                  <c:v>Austria</c:v>
                </c:pt>
                <c:pt idx="22">
                  <c:v>Lithuania</c:v>
                </c:pt>
                <c:pt idx="23">
                  <c:v>Latvia</c:v>
                </c:pt>
                <c:pt idx="24">
                  <c:v>Bulgaria</c:v>
                </c:pt>
                <c:pt idx="25">
                  <c:v>Sweden</c:v>
                </c:pt>
                <c:pt idx="26">
                  <c:v>Portugal</c:v>
                </c:pt>
                <c:pt idx="27">
                  <c:v>Greece</c:v>
                </c:pt>
                <c:pt idx="28">
                  <c:v>Italy</c:v>
                </c:pt>
                <c:pt idx="29">
                  <c:v>Germany</c:v>
                </c:pt>
              </c:strCache>
            </c:strRef>
          </c:cat>
          <c:val>
            <c:numRef>
              <c:f>Sheet1!$B$2:$B$31</c:f>
              <c:numCache>
                <c:formatCode>#,##0.0</c:formatCode>
                <c:ptCount val="30"/>
                <c:pt idx="0">
                  <c:v>11.5</c:v>
                </c:pt>
                <c:pt idx="1">
                  <c:v>12.6</c:v>
                </c:pt>
                <c:pt idx="2">
                  <c:v>12.7</c:v>
                </c:pt>
                <c:pt idx="3">
                  <c:v>13.5</c:v>
                </c:pt>
                <c:pt idx="4">
                  <c:v>13.9</c:v>
                </c:pt>
                <c:pt idx="5">
                  <c:v>14.9</c:v>
                </c:pt>
                <c:pt idx="6">
                  <c:v>15.5</c:v>
                </c:pt>
                <c:pt idx="7">
                  <c:v>15.6</c:v>
                </c:pt>
                <c:pt idx="8">
                  <c:v>15.6</c:v>
                </c:pt>
                <c:pt idx="9">
                  <c:v>16.5</c:v>
                </c:pt>
                <c:pt idx="10">
                  <c:v>16.7</c:v>
                </c:pt>
                <c:pt idx="11">
                  <c:v>16.7</c:v>
                </c:pt>
                <c:pt idx="12">
                  <c:v>16.7</c:v>
                </c:pt>
                <c:pt idx="13">
                  <c:v>16.8</c:v>
                </c:pt>
                <c:pt idx="14">
                  <c:v>16.899999999999999</c:v>
                </c:pt>
                <c:pt idx="15">
                  <c:v>17</c:v>
                </c:pt>
                <c:pt idx="16">
                  <c:v>17.100000000000001</c:v>
                </c:pt>
                <c:pt idx="17">
                  <c:v>17.100000000000001</c:v>
                </c:pt>
                <c:pt idx="18">
                  <c:v>17.399999999999999</c:v>
                </c:pt>
                <c:pt idx="19">
                  <c:v>17.5</c:v>
                </c:pt>
                <c:pt idx="20">
                  <c:v>17.5</c:v>
                </c:pt>
                <c:pt idx="21">
                  <c:v>17.600000000000001</c:v>
                </c:pt>
                <c:pt idx="22">
                  <c:v>17.899999999999999</c:v>
                </c:pt>
                <c:pt idx="23">
                  <c:v>18.399999999999999</c:v>
                </c:pt>
                <c:pt idx="24">
                  <c:v>18.5</c:v>
                </c:pt>
                <c:pt idx="25">
                  <c:v>18.5</c:v>
                </c:pt>
                <c:pt idx="26">
                  <c:v>19.100000000000001</c:v>
                </c:pt>
                <c:pt idx="27">
                  <c:v>19.3</c:v>
                </c:pt>
                <c:pt idx="28">
                  <c:v>20.3</c:v>
                </c:pt>
                <c:pt idx="29">
                  <c:v>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53984"/>
        <c:axId val="94555520"/>
      </c:barChart>
      <c:catAx>
        <c:axId val="94553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r-Latn-RS"/>
          </a:p>
        </c:txPr>
        <c:crossAx val="94555520"/>
        <c:crosses val="autoZero"/>
        <c:auto val="1"/>
        <c:lblAlgn val="ctr"/>
        <c:lblOffset val="100"/>
        <c:noMultiLvlLbl val="0"/>
      </c:catAx>
      <c:valAx>
        <c:axId val="945555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r-Latn-RS"/>
          </a:p>
        </c:txPr>
        <c:crossAx val="9455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C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Mešovito</c:v>
                </c:pt>
                <c:pt idx="1">
                  <c:v>Staračko višečlano</c:v>
                </c:pt>
                <c:pt idx="2">
                  <c:v>Jednočlano</c:v>
                </c:pt>
                <c:pt idx="3">
                  <c:v>4th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29.1</c:v>
                </c:pt>
                <c:pt idx="1">
                  <c:v>50</c:v>
                </c:pt>
                <c:pt idx="2">
                  <c:v>20.9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C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091071163274395E-2"/>
          <c:y val="7.6793324504362701E-2"/>
          <c:w val="0.88128955578665902"/>
          <c:h val="0.6254131813884340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Člana porodice</c:v>
                </c:pt>
                <c:pt idx="1">
                  <c:v>Rođaka,  prijatelja, komšiju</c:v>
                </c:pt>
                <c:pt idx="2">
                  <c:v>Plaćena pomoć</c:v>
                </c:pt>
                <c:pt idx="3">
                  <c:v>Pomoć u kući/država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77.8</c:v>
                </c:pt>
                <c:pt idx="1">
                  <c:v>12.6</c:v>
                </c:pt>
                <c:pt idx="2">
                  <c:v>2.2999999999999998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9.0475412271579195E-2"/>
          <c:y val="0.72457806782670198"/>
          <c:w val="0.81590427375823305"/>
          <c:h val="0.25823611241420602"/>
        </c:manualLayout>
      </c:layout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C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339652735715701"/>
          <c:y val="3.1507336225001598E-2"/>
          <c:w val="0.70025741974560896"/>
          <c:h val="0.67553079980758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Član porodice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Jednočlano</c:v>
                </c:pt>
                <c:pt idx="1">
                  <c:v>Višečlano staračko</c:v>
                </c:pt>
                <c:pt idx="2">
                  <c:v>Mešovito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</c:v>
                </c:pt>
                <c:pt idx="1">
                  <c:v>85</c:v>
                </c:pt>
                <c:pt idx="2">
                  <c:v>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Rođak/Prijatelj/Komšija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Jednočlano</c:v>
                </c:pt>
                <c:pt idx="1">
                  <c:v>Višečlano staračko</c:v>
                </c:pt>
                <c:pt idx="2">
                  <c:v>Mešovito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42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Plaćena pomoć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Jednočlano</c:v>
                </c:pt>
                <c:pt idx="1">
                  <c:v>Višečlano staračko</c:v>
                </c:pt>
                <c:pt idx="2">
                  <c:v>Mešovito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Pomoć u kući (država)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Jednočlano</c:v>
                </c:pt>
                <c:pt idx="1">
                  <c:v>Višečlano staračko</c:v>
                </c:pt>
                <c:pt idx="2">
                  <c:v>Mešovito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156032"/>
        <c:axId val="112157824"/>
      </c:barChart>
      <c:catAx>
        <c:axId val="1121560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r-Latn-RS"/>
          </a:p>
        </c:txPr>
        <c:crossAx val="112157824"/>
        <c:crosses val="autoZero"/>
        <c:auto val="1"/>
        <c:lblAlgn val="ctr"/>
        <c:lblOffset val="100"/>
        <c:noMultiLvlLbl val="0"/>
      </c:catAx>
      <c:valAx>
        <c:axId val="1121578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2156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549565919644699"/>
          <c:y val="0.84782844266653201"/>
          <c:w val="0.86364566929133901"/>
          <c:h val="0.12387573739777701"/>
        </c:manualLayout>
      </c:layout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C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Srbija</c:v>
                </c:pt>
                <c:pt idx="1">
                  <c:v>Engleska</c:v>
                </c:pt>
                <c:pt idx="2">
                  <c:v>Austrija</c:v>
                </c:pt>
                <c:pt idx="3">
                  <c:v>Nemačka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0.62</c:v>
                </c:pt>
                <c:pt idx="1">
                  <c:v>0.5</c:v>
                </c:pt>
                <c:pt idx="2">
                  <c:v>1</c:v>
                </c:pt>
                <c:pt idx="3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973888"/>
        <c:axId val="111975424"/>
      </c:barChart>
      <c:catAx>
        <c:axId val="111973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11975424"/>
        <c:crosses val="autoZero"/>
        <c:auto val="1"/>
        <c:lblAlgn val="ctr"/>
        <c:lblOffset val="100"/>
        <c:noMultiLvlLbl val="0"/>
      </c:catAx>
      <c:valAx>
        <c:axId val="111975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1973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C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rgbClr val="DBF5F9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14630 din.</c:v>
                </c:pt>
                <c:pt idx="1">
                  <c:v>22000 din.</c:v>
                </c:pt>
                <c:pt idx="2">
                  <c:v>8300 din. 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0.65900000000000003</c:v>
                </c:pt>
                <c:pt idx="1">
                  <c:v>0.19400000000000001</c:v>
                </c:pt>
                <c:pt idx="2">
                  <c:v>0.14799999999999999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C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911949685535E-2"/>
          <c:y val="3.1507336225001598E-2"/>
          <c:w val="0.96540880503144699"/>
          <c:h val="0.601212299453661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Zdravstvo</c:v>
                </c:pt>
                <c:pt idx="1">
                  <c:v>Program rada</c:v>
                </c:pt>
                <c:pt idx="2">
                  <c:v>Investicije i oprema</c:v>
                </c:pt>
                <c:pt idx="3">
                  <c:v>Doplata korisnicima</c:v>
                </c:pt>
                <c:pt idx="4">
                  <c:v>Rashodi korisnika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13.4</c:v>
                </c:pt>
                <c:pt idx="1">
                  <c:v>6.6</c:v>
                </c:pt>
                <c:pt idx="2">
                  <c:v>3.7</c:v>
                </c:pt>
                <c:pt idx="3">
                  <c:v>25.3</c:v>
                </c:pt>
                <c:pt idx="4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10426880602189"/>
          <c:y val="0.68427709495593902"/>
          <c:w val="0.86719655326103096"/>
          <c:h val="0.298537085284968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C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16802852473601"/>
          <c:y val="4.3317340644276899E-2"/>
          <c:w val="0.75624077650670996"/>
          <c:h val="0.70881231347109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Vojvodina</c:v>
                </c:pt>
              </c:strCache>
            </c:strRef>
          </c:tx>
          <c:spPr>
            <a:solidFill>
              <a:srgbClr val="009DD9">
                <a:shade val="65000"/>
              </a:srgbClr>
            </a:solidFill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474</c:v>
                </c:pt>
                <c:pt idx="1">
                  <c:v>577</c:v>
                </c:pt>
                <c:pt idx="2">
                  <c:v>971</c:v>
                </c:pt>
                <c:pt idx="3">
                  <c:v>1838</c:v>
                </c:pt>
                <c:pt idx="4">
                  <c:v>3908</c:v>
                </c:pt>
                <c:pt idx="5">
                  <c:v>4275</c:v>
                </c:pt>
                <c:pt idx="6">
                  <c:v>5400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Centralna Srbija</c:v>
                </c:pt>
              </c:strCache>
            </c:strRef>
          </c:tx>
          <c:spPr>
            <a:solidFill>
              <a:srgbClr val="009DD9">
                <a:alpha val="58000"/>
              </a:srgbClr>
            </a:solidFill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190</c:v>
                </c:pt>
                <c:pt idx="1">
                  <c:v>370</c:v>
                </c:pt>
                <c:pt idx="2">
                  <c:v>855</c:v>
                </c:pt>
                <c:pt idx="3">
                  <c:v>1698</c:v>
                </c:pt>
                <c:pt idx="4">
                  <c:v>2719</c:v>
                </c:pt>
                <c:pt idx="5">
                  <c:v>5275</c:v>
                </c:pt>
                <c:pt idx="6">
                  <c:v>5239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Beograd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1465</c:v>
                </c:pt>
                <c:pt idx="1">
                  <c:v>1565</c:v>
                </c:pt>
                <c:pt idx="2">
                  <c:v>1970</c:v>
                </c:pt>
                <c:pt idx="3">
                  <c:v>2451</c:v>
                </c:pt>
                <c:pt idx="4">
                  <c:v>2446</c:v>
                </c:pt>
                <c:pt idx="5">
                  <c:v>2486</c:v>
                </c:pt>
                <c:pt idx="6">
                  <c:v>2515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466624"/>
        <c:axId val="161353728"/>
      </c:barChart>
      <c:catAx>
        <c:axId val="16146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 anchor="b" anchorCtr="0"/>
          <a:lstStyle/>
          <a:p>
            <a:pPr>
              <a:defRPr sz="1400"/>
            </a:pPr>
            <a:endParaRPr lang="sr-Latn-RS"/>
          </a:p>
        </c:txPr>
        <c:crossAx val="161353728"/>
        <c:crosses val="autoZero"/>
        <c:auto val="1"/>
        <c:lblAlgn val="ctr"/>
        <c:lblOffset val="100"/>
        <c:noMultiLvlLbl val="0"/>
      </c:catAx>
      <c:valAx>
        <c:axId val="16135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r-Latn-RS"/>
          </a:p>
        </c:txPr>
        <c:crossAx val="161466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7953746347744E-2"/>
          <c:y val="0.90623398696584101"/>
          <c:w val="0.94272346852869804"/>
          <c:h val="7.6580193275066905E-2"/>
        </c:manualLayout>
      </c:layout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1261A-48DD-4A71-B874-C15768FC6B36}" type="datetimeFigureOut">
              <a:rPr lang="en-US" smtClean="0"/>
              <a:pPr/>
              <a:t>11/28/2012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5CBE8-A9C1-477A-9EBA-1BFB015B060A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9093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1294D-864D-F94C-9F31-8E425B4494D6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505C-DA0F-DC48-A389-179A37F44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7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D48C-CC11-46C9-8ABC-76EB738237C7}" type="datetimeFigureOut">
              <a:rPr lang="en-US" smtClean="0"/>
              <a:pPr/>
              <a:t>11/28/2012</a:t>
            </a:fld>
            <a:endParaRPr lang="sr-Latn-C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488-7393-4055-8FB8-2B9B746600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D48C-CC11-46C9-8ABC-76EB738237C7}" type="datetimeFigureOut">
              <a:rPr lang="en-US" smtClean="0"/>
              <a:pPr/>
              <a:t>11/28/2012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488-7393-4055-8FB8-2B9B746600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D48C-CC11-46C9-8ABC-76EB738237C7}" type="datetimeFigureOut">
              <a:rPr lang="en-US" smtClean="0"/>
              <a:pPr/>
              <a:t>11/28/2012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488-7393-4055-8FB8-2B9B746600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D48C-CC11-46C9-8ABC-76EB738237C7}" type="datetimeFigureOut">
              <a:rPr lang="en-US" smtClean="0"/>
              <a:pPr/>
              <a:t>11/28/2012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488-7393-4055-8FB8-2B9B746600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D48C-CC11-46C9-8ABC-76EB738237C7}" type="datetimeFigureOut">
              <a:rPr lang="en-US" smtClean="0"/>
              <a:pPr/>
              <a:t>11/28/2012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488-7393-4055-8FB8-2B9B746600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D48C-CC11-46C9-8ABC-76EB738237C7}" type="datetimeFigureOut">
              <a:rPr lang="en-US" smtClean="0"/>
              <a:pPr/>
              <a:t>11/28/2012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488-7393-4055-8FB8-2B9B746600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D48C-CC11-46C9-8ABC-76EB738237C7}" type="datetimeFigureOut">
              <a:rPr lang="en-US" smtClean="0"/>
              <a:pPr/>
              <a:t>11/28/2012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488-7393-4055-8FB8-2B9B746600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D48C-CC11-46C9-8ABC-76EB738237C7}" type="datetimeFigureOut">
              <a:rPr lang="en-US" smtClean="0"/>
              <a:pPr/>
              <a:t>11/28/2012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488-7393-4055-8FB8-2B9B746600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D48C-CC11-46C9-8ABC-76EB738237C7}" type="datetimeFigureOut">
              <a:rPr lang="en-US" smtClean="0"/>
              <a:pPr/>
              <a:t>11/28/2012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488-7393-4055-8FB8-2B9B746600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D48C-CC11-46C9-8ABC-76EB738237C7}" type="datetimeFigureOut">
              <a:rPr lang="en-US" smtClean="0"/>
              <a:pPr/>
              <a:t>11/28/2012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4488-7393-4055-8FB8-2B9B746600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D48C-CC11-46C9-8ABC-76EB738237C7}" type="datetimeFigureOut">
              <a:rPr lang="en-US" smtClean="0"/>
              <a:pPr/>
              <a:t>11/28/2012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EE4488-7393-4055-8FB8-2B9B74660002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08D48C-CC11-46C9-8ABC-76EB738237C7}" type="datetimeFigureOut">
              <a:rPr lang="en-US" smtClean="0"/>
              <a:pPr/>
              <a:t>11/28/2012</a:t>
            </a:fld>
            <a:endParaRPr lang="sr-Latn-C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EE4488-7393-4055-8FB8-2B9B74660002}" type="slidenum">
              <a:rPr lang="sr-Latn-CS" smtClean="0"/>
              <a:pPr/>
              <a:t>‹#›</a:t>
            </a:fld>
            <a:endParaRPr lang="sr-Latn-C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7769352" cy="1536192"/>
          </a:xfrm>
        </p:spPr>
        <p:txBody>
          <a:bodyPr/>
          <a:lstStyle/>
          <a:p>
            <a:pPr algn="ctr"/>
            <a:r>
              <a:rPr lang="en-US" b="1" dirty="0" smtClean="0"/>
              <a:t>DUGOTRAJNA NEGA STARIH U </a:t>
            </a:r>
            <a:r>
              <a:rPr lang="en-US" b="1" dirty="0" smtClean="0"/>
              <a:t>SRBIJI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838200" y="4267200"/>
            <a:ext cx="7772400" cy="1509712"/>
          </a:xfrm>
        </p:spPr>
        <p:txBody>
          <a:bodyPr/>
          <a:lstStyle/>
          <a:p>
            <a:pPr algn="r"/>
            <a:r>
              <a:rPr lang="en-US" sz="3600" b="1" dirty="0" err="1" smtClean="0"/>
              <a:t>Gordana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Matkovi</a:t>
            </a:r>
            <a:r>
              <a:rPr lang="sr-Latn-CS" sz="3600" b="1" dirty="0" smtClean="0"/>
              <a:t>ć </a:t>
            </a:r>
          </a:p>
          <a:p>
            <a:pPr algn="r"/>
            <a:r>
              <a:rPr lang="sr-Latn-CS" sz="2800" b="1" dirty="0" smtClean="0"/>
              <a:t>Centar za liberalno-demokratske studije</a:t>
            </a:r>
            <a:endParaRPr lang="en-US" sz="2800" b="1" dirty="0" smtClean="0"/>
          </a:p>
          <a:p>
            <a:pPr algn="r"/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533400"/>
            <a:ext cx="8915400" cy="1143000"/>
          </a:xfrm>
        </p:spPr>
        <p:txBody>
          <a:bodyPr>
            <a:noAutofit/>
          </a:bodyPr>
          <a:lstStyle/>
          <a:p>
            <a:r>
              <a:rPr lang="en-US" sz="4600" b="1" dirty="0" err="1" smtClean="0"/>
              <a:t>Održivost</a:t>
            </a:r>
            <a:r>
              <a:rPr lang="en-US" sz="4600" b="1" dirty="0" smtClean="0"/>
              <a:t> </a:t>
            </a:r>
            <a:r>
              <a:rPr lang="en-US" sz="4600" b="1" dirty="0" err="1" smtClean="0"/>
              <a:t>porodičnog</a:t>
            </a:r>
            <a:r>
              <a:rPr lang="en-US" sz="4600" b="1" dirty="0" smtClean="0"/>
              <a:t> </a:t>
            </a:r>
            <a:r>
              <a:rPr lang="en-US" sz="4600" b="1" dirty="0" err="1" smtClean="0"/>
              <a:t>modela</a:t>
            </a:r>
            <a:r>
              <a:rPr lang="en-US" sz="4600" b="1" dirty="0" smtClean="0"/>
              <a:t> DTN</a:t>
            </a:r>
            <a:r>
              <a:rPr lang="en-US" sz="4600" dirty="0" smtClean="0"/>
              <a:t>?</a:t>
            </a:r>
            <a:endParaRPr lang="en-US" sz="46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2087880"/>
            <a:ext cx="8229600" cy="438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Individualizam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Napuštanje</a:t>
            </a:r>
            <a:r>
              <a:rPr lang="en-US" dirty="0" smtClean="0"/>
              <a:t> </a:t>
            </a:r>
            <a:r>
              <a:rPr lang="en-US" dirty="0" err="1" smtClean="0"/>
              <a:t>tradicionalnog</a:t>
            </a:r>
            <a:r>
              <a:rPr lang="en-US" dirty="0" smtClean="0"/>
              <a:t> </a:t>
            </a:r>
            <a:r>
              <a:rPr lang="en-US" dirty="0" err="1" smtClean="0"/>
              <a:t>tipa</a:t>
            </a:r>
            <a:r>
              <a:rPr lang="en-US" dirty="0" smtClean="0"/>
              <a:t> </a:t>
            </a:r>
            <a:r>
              <a:rPr lang="en-US" dirty="0" err="1" smtClean="0"/>
              <a:t>porodice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Emigraciona</a:t>
            </a:r>
            <a:r>
              <a:rPr lang="en-US" dirty="0" smtClean="0"/>
              <a:t> </a:t>
            </a:r>
            <a:r>
              <a:rPr lang="en-US" dirty="0" err="1" smtClean="0"/>
              <a:t>kretanja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nivou</a:t>
            </a:r>
            <a:r>
              <a:rPr lang="en-US" dirty="0" smtClean="0"/>
              <a:t> </a:t>
            </a:r>
            <a:r>
              <a:rPr lang="en-US" dirty="0" err="1" smtClean="0"/>
              <a:t>opština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Emigraciona</a:t>
            </a:r>
            <a:r>
              <a:rPr lang="en-US" dirty="0" smtClean="0"/>
              <a:t> </a:t>
            </a:r>
            <a:r>
              <a:rPr lang="en-US" dirty="0" err="1" smtClean="0"/>
              <a:t>kretanja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nivou</a:t>
            </a:r>
            <a:r>
              <a:rPr lang="en-US" dirty="0" smtClean="0"/>
              <a:t> </a:t>
            </a:r>
            <a:r>
              <a:rPr lang="en-US" dirty="0" err="1" smtClean="0"/>
              <a:t>zemlje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III </a:t>
            </a:r>
            <a:r>
              <a:rPr lang="en-US" b="1" dirty="0" err="1" smtClean="0"/>
              <a:t>Državni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DTN u </a:t>
            </a:r>
            <a:r>
              <a:rPr lang="en-US" b="1" dirty="0" err="1" smtClean="0"/>
              <a:t>Srbiji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229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Novčane</a:t>
            </a:r>
            <a:r>
              <a:rPr lang="en-US" b="1" dirty="0" smtClean="0"/>
              <a:t> </a:t>
            </a:r>
            <a:r>
              <a:rPr lang="en-US" b="1" dirty="0" err="1" smtClean="0"/>
              <a:t>naknade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2680"/>
            <a:ext cx="8229600" cy="4389120"/>
          </a:xfrm>
        </p:spPr>
        <p:txBody>
          <a:bodyPr/>
          <a:lstStyle/>
          <a:p>
            <a:pPr>
              <a:spcBef>
                <a:spcPts val="1824"/>
              </a:spcBef>
            </a:pP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: PIO </a:t>
            </a:r>
            <a:r>
              <a:rPr lang="en-US" dirty="0" smtClean="0">
                <a:solidFill>
                  <a:srgbClr val="21B2C9"/>
                </a:solidFill>
              </a:rPr>
              <a:t>(</a:t>
            </a:r>
            <a:r>
              <a:rPr lang="en-US" dirty="0" err="1" smtClean="0">
                <a:solidFill>
                  <a:srgbClr val="21B2C9"/>
                </a:solidFill>
              </a:rPr>
              <a:t>za</a:t>
            </a:r>
            <a:r>
              <a:rPr lang="en-US" dirty="0" smtClean="0">
                <a:solidFill>
                  <a:srgbClr val="21B2C9"/>
                </a:solidFill>
              </a:rPr>
              <a:t> </a:t>
            </a:r>
            <a:r>
              <a:rPr lang="en-US" dirty="0" err="1" smtClean="0">
                <a:solidFill>
                  <a:srgbClr val="21B2C9"/>
                </a:solidFill>
              </a:rPr>
              <a:t>osiguranike</a:t>
            </a:r>
            <a:r>
              <a:rPr lang="en-US" dirty="0" smtClean="0">
                <a:solidFill>
                  <a:srgbClr val="21B2C9"/>
                </a:solidFill>
              </a:rPr>
              <a:t> </a:t>
            </a:r>
            <a:r>
              <a:rPr lang="en-US" dirty="0" err="1" smtClean="0">
                <a:solidFill>
                  <a:srgbClr val="21B2C9"/>
                </a:solidFill>
              </a:rPr>
              <a:t>i</a:t>
            </a:r>
            <a:r>
              <a:rPr lang="en-US" dirty="0" smtClean="0">
                <a:solidFill>
                  <a:srgbClr val="21B2C9"/>
                </a:solidFill>
              </a:rPr>
              <a:t> </a:t>
            </a:r>
            <a:r>
              <a:rPr lang="en-US" dirty="0" err="1" smtClean="0">
                <a:solidFill>
                  <a:srgbClr val="21B2C9"/>
                </a:solidFill>
              </a:rPr>
              <a:t>penzionere</a:t>
            </a:r>
            <a:r>
              <a:rPr lang="en-US" dirty="0" smtClean="0">
                <a:solidFill>
                  <a:srgbClr val="21B2C9"/>
                </a:solidFill>
              </a:rPr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socijalne</a:t>
            </a:r>
            <a:r>
              <a:rPr lang="en-US" dirty="0" smtClean="0"/>
              <a:t> </a:t>
            </a:r>
            <a:r>
              <a:rPr lang="en-US" dirty="0" err="1" smtClean="0"/>
              <a:t>zaštite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ostale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1824"/>
              </a:spcBef>
            </a:pPr>
            <a:r>
              <a:rPr lang="en-US" dirty="0" err="1" smtClean="0"/>
              <a:t>Kategorijsko</a:t>
            </a:r>
            <a:r>
              <a:rPr lang="en-US" dirty="0" smtClean="0"/>
              <a:t> </a:t>
            </a:r>
            <a:r>
              <a:rPr lang="en-US" dirty="0" err="1" smtClean="0"/>
              <a:t>targetiranje</a:t>
            </a:r>
            <a:endParaRPr lang="en-US" dirty="0" smtClean="0"/>
          </a:p>
          <a:p>
            <a:pPr>
              <a:spcBef>
                <a:spcPts val="1824"/>
              </a:spcBef>
            </a:pPr>
            <a:r>
              <a:rPr lang="sr-Latn-CS" dirty="0" smtClean="0"/>
              <a:t>Lica koja zbog bolesti ili invalidnosti ne mogu samostalno da obavljaju svakodnevne aktivnosti</a:t>
            </a:r>
            <a:r>
              <a:rPr lang="en-US" dirty="0" smtClean="0"/>
              <a:t> </a:t>
            </a:r>
          </a:p>
          <a:p>
            <a:pPr>
              <a:spcBef>
                <a:spcPts val="1824"/>
              </a:spcBef>
            </a:pPr>
            <a:r>
              <a:rPr lang="en-US" dirty="0" err="1" smtClean="0"/>
              <a:t>Isti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veštačenja</a:t>
            </a:r>
            <a:r>
              <a:rPr lang="en-US" dirty="0" smtClean="0"/>
              <a:t> – </a:t>
            </a:r>
            <a:r>
              <a:rPr lang="en-US" dirty="0" err="1" smtClean="0"/>
              <a:t>organi</a:t>
            </a:r>
            <a:r>
              <a:rPr lang="en-US" dirty="0" smtClean="0"/>
              <a:t> Fonda PIO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Osnovne</a:t>
            </a:r>
            <a:r>
              <a:rPr lang="en-US" b="1" dirty="0" smtClean="0"/>
              <a:t> </a:t>
            </a:r>
            <a:r>
              <a:rPr lang="en-US" b="1" dirty="0" err="1" smtClean="0"/>
              <a:t>novčane</a:t>
            </a:r>
            <a:r>
              <a:rPr lang="en-US" b="1" dirty="0" smtClean="0"/>
              <a:t> </a:t>
            </a:r>
            <a:r>
              <a:rPr lang="en-US" b="1" dirty="0" err="1" smtClean="0"/>
              <a:t>naknade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5612" y="1905000"/>
            <a:ext cx="4421188" cy="838200"/>
          </a:xfrm>
        </p:spPr>
        <p:txBody>
          <a:bodyPr/>
          <a:lstStyle/>
          <a:p>
            <a:r>
              <a:rPr lang="en-US" sz="2600" dirty="0" err="1" smtClean="0"/>
              <a:t>Novčana</a:t>
            </a:r>
            <a:r>
              <a:rPr lang="en-US" sz="2600" dirty="0" smtClean="0"/>
              <a:t> </a:t>
            </a:r>
            <a:r>
              <a:rPr lang="en-US" sz="2600" dirty="0" err="1" smtClean="0"/>
              <a:t>naknada</a:t>
            </a:r>
            <a:r>
              <a:rPr lang="en-US" sz="2600" dirty="0" smtClean="0"/>
              <a:t> </a:t>
            </a:r>
            <a:r>
              <a:rPr lang="en-US" sz="2600" dirty="0" err="1" smtClean="0"/>
              <a:t>za</a:t>
            </a:r>
            <a:r>
              <a:rPr lang="en-US" sz="2600" dirty="0" smtClean="0"/>
              <a:t> </a:t>
            </a:r>
            <a:r>
              <a:rPr lang="en-US" sz="2600" dirty="0" err="1" smtClean="0"/>
              <a:t>pomoć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negu</a:t>
            </a:r>
            <a:r>
              <a:rPr lang="en-US" sz="2600" dirty="0" smtClean="0"/>
              <a:t> </a:t>
            </a:r>
            <a:r>
              <a:rPr lang="en-US" sz="2600" dirty="0" err="1" smtClean="0"/>
              <a:t>drugog</a:t>
            </a:r>
            <a:r>
              <a:rPr lang="en-US" sz="2600" dirty="0" smtClean="0"/>
              <a:t> </a:t>
            </a:r>
            <a:r>
              <a:rPr lang="en-US" sz="2600" dirty="0" err="1" smtClean="0"/>
              <a:t>lica</a:t>
            </a:r>
            <a:endParaRPr lang="en-US" sz="26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00600" y="1905000"/>
            <a:ext cx="4041775" cy="914400"/>
          </a:xfrm>
        </p:spPr>
        <p:txBody>
          <a:bodyPr>
            <a:normAutofit/>
          </a:bodyPr>
          <a:lstStyle/>
          <a:p>
            <a:r>
              <a:rPr lang="en-US" sz="2595" dirty="0" err="1" smtClean="0"/>
              <a:t>Dodatak</a:t>
            </a:r>
            <a:r>
              <a:rPr lang="en-US" sz="2595" dirty="0" smtClean="0"/>
              <a:t> </a:t>
            </a:r>
            <a:r>
              <a:rPr lang="en-US" sz="2595" dirty="0" err="1" smtClean="0"/>
              <a:t>za</a:t>
            </a:r>
            <a:r>
              <a:rPr lang="en-US" sz="2595" dirty="0" smtClean="0"/>
              <a:t> </a:t>
            </a:r>
            <a:r>
              <a:rPr lang="en-US" sz="2595" dirty="0" err="1" smtClean="0"/>
              <a:t>pomoć</a:t>
            </a:r>
            <a:r>
              <a:rPr lang="en-US" sz="2595" dirty="0" smtClean="0"/>
              <a:t> </a:t>
            </a:r>
            <a:r>
              <a:rPr lang="en-US" sz="2595" dirty="0" err="1" smtClean="0"/>
              <a:t>i</a:t>
            </a:r>
            <a:r>
              <a:rPr lang="en-US" sz="2595" dirty="0" smtClean="0"/>
              <a:t> </a:t>
            </a:r>
            <a:r>
              <a:rPr lang="en-US" sz="2595" dirty="0" err="1" smtClean="0"/>
              <a:t>negu</a:t>
            </a:r>
            <a:r>
              <a:rPr lang="en-US" sz="2595" dirty="0" smtClean="0"/>
              <a:t> </a:t>
            </a:r>
            <a:r>
              <a:rPr lang="en-US" sz="2595" dirty="0" err="1" smtClean="0"/>
              <a:t>drugog</a:t>
            </a:r>
            <a:r>
              <a:rPr lang="en-US" sz="2595" dirty="0" smtClean="0"/>
              <a:t> </a:t>
            </a:r>
            <a:r>
              <a:rPr lang="en-US" sz="2595" dirty="0" err="1" smtClean="0"/>
              <a:t>lica</a:t>
            </a:r>
            <a:endParaRPr lang="en-US" sz="2595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28600" y="2743200"/>
            <a:ext cx="4497388" cy="4343400"/>
          </a:xfrm>
        </p:spPr>
        <p:txBody>
          <a:bodyPr>
            <a:normAutofit/>
          </a:bodyPr>
          <a:lstStyle/>
          <a:p>
            <a:pPr marL="446088" indent="-363538">
              <a:spcBef>
                <a:spcPts val="1176"/>
              </a:spcBef>
              <a:buSzPct val="85000"/>
              <a:buFont typeface="Wingdings" charset="2"/>
              <a:buChar char=""/>
            </a:pP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Zakonu</a:t>
            </a:r>
            <a:r>
              <a:rPr lang="en-US" sz="2400" b="1" dirty="0" smtClean="0"/>
              <a:t> PIO</a:t>
            </a:r>
          </a:p>
          <a:p>
            <a:pPr marL="446088" indent="-265113">
              <a:spcBef>
                <a:spcPts val="1128"/>
              </a:spcBef>
              <a:buFont typeface="Arial"/>
              <a:buChar char="•"/>
            </a:pPr>
            <a:r>
              <a:rPr lang="en-US" dirty="0" err="1" smtClean="0"/>
              <a:t>Pravo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osiguranici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penzioneri</a:t>
            </a:r>
            <a:endParaRPr lang="en-US" dirty="0" smtClean="0"/>
          </a:p>
          <a:p>
            <a:pPr marL="446088" indent="-265113">
              <a:buFont typeface="Arial"/>
              <a:buChar char="•"/>
            </a:pPr>
            <a:r>
              <a:rPr lang="en-US" dirty="0" err="1" smtClean="0"/>
              <a:t>Finansira</a:t>
            </a:r>
            <a:r>
              <a:rPr lang="en-US" dirty="0" smtClean="0"/>
              <a:t> se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ukupnog</a:t>
            </a:r>
            <a:r>
              <a:rPr lang="en-US" dirty="0" smtClean="0"/>
              <a:t> </a:t>
            </a:r>
            <a:r>
              <a:rPr lang="en-US" dirty="0" err="1" smtClean="0"/>
              <a:t>doprinosa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PIO (22%)</a:t>
            </a:r>
          </a:p>
          <a:p>
            <a:pPr marL="446088" indent="-265113">
              <a:buFont typeface="Arial"/>
              <a:buChar char="•"/>
            </a:pPr>
            <a:r>
              <a:rPr lang="en-US" dirty="0" err="1" smtClean="0"/>
              <a:t>Iznos</a:t>
            </a:r>
            <a:r>
              <a:rPr lang="en-US" dirty="0" smtClean="0"/>
              <a:t> </a:t>
            </a:r>
            <a:r>
              <a:rPr lang="sr-Latn-C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14.630 dinara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decembar</a:t>
            </a:r>
            <a:r>
              <a:rPr lang="en-US" dirty="0" smtClean="0"/>
              <a:t> 2011)</a:t>
            </a:r>
          </a:p>
          <a:p>
            <a:pPr marL="446088" indent="-265113">
              <a:buFont typeface="Arial"/>
              <a:buChar char="•"/>
            </a:pPr>
            <a:r>
              <a:rPr lang="en-US" dirty="0" err="1" smtClean="0"/>
              <a:t>Indeksira</a:t>
            </a:r>
            <a:r>
              <a:rPr lang="en-US" dirty="0" smtClean="0"/>
              <a:t> se 2 </a:t>
            </a:r>
            <a:r>
              <a:rPr lang="en-US" dirty="0" err="1" smtClean="0"/>
              <a:t>puta</a:t>
            </a:r>
            <a:r>
              <a:rPr lang="en-US" dirty="0" smtClean="0"/>
              <a:t> </a:t>
            </a:r>
            <a:r>
              <a:rPr lang="en-US" dirty="0" err="1" smtClean="0"/>
              <a:t>godišnje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penzije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7480"/>
            <a:ext cx="4041775" cy="3845720"/>
          </a:xfrm>
        </p:spPr>
        <p:txBody>
          <a:bodyPr/>
          <a:lstStyle/>
          <a:p>
            <a:pPr marL="446088" indent="-363538">
              <a:buSzPct val="85000"/>
              <a:buFont typeface="Wingdings" charset="2"/>
              <a:buChar char="q"/>
            </a:pPr>
            <a:r>
              <a:rPr lang="en-US" sz="2400" dirty="0" err="1" smtClean="0">
                <a:solidFill>
                  <a:srgbClr val="000000"/>
                </a:solidFill>
              </a:rPr>
              <a:t>Prema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Zakonu</a:t>
            </a:r>
            <a:r>
              <a:rPr lang="en-US" sz="2400" b="1" dirty="0" smtClean="0">
                <a:solidFill>
                  <a:srgbClr val="000000"/>
                </a:solidFill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</a:rPr>
              <a:t>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socijalnoj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zaštiti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446088" indent="-265113">
              <a:spcBef>
                <a:spcPts val="1128"/>
              </a:spcBef>
              <a:buSzPts val="2300"/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Finansira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iz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budžeta</a:t>
            </a:r>
            <a:endParaRPr lang="en-US" dirty="0" smtClean="0">
              <a:solidFill>
                <a:srgbClr val="000000"/>
              </a:solidFill>
            </a:endParaRPr>
          </a:p>
          <a:p>
            <a:pPr marL="446088" indent="-265113">
              <a:buSzPts val="2300"/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Iznos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8.300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dinara</a:t>
            </a:r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decembar</a:t>
            </a:r>
            <a:r>
              <a:rPr lang="en-US" dirty="0" smtClean="0">
                <a:solidFill>
                  <a:srgbClr val="000000"/>
                </a:solidFill>
              </a:rPr>
              <a:t> 2011)</a:t>
            </a:r>
          </a:p>
          <a:p>
            <a:pPr marL="446088" indent="-265113">
              <a:buSzPts val="2300"/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Indeksira</a:t>
            </a:r>
            <a:r>
              <a:rPr lang="en-US" dirty="0" smtClean="0">
                <a:solidFill>
                  <a:srgbClr val="000000"/>
                </a:solidFill>
              </a:rPr>
              <a:t> se 2 </a:t>
            </a:r>
            <a:r>
              <a:rPr lang="en-US" dirty="0" err="1" smtClean="0">
                <a:solidFill>
                  <a:srgbClr val="000000"/>
                </a:solidFill>
              </a:rPr>
              <a:t>puta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godišnje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rastom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cena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Uvećana</a:t>
            </a:r>
            <a:r>
              <a:rPr lang="en-US" b="1" dirty="0" smtClean="0"/>
              <a:t> </a:t>
            </a:r>
            <a:r>
              <a:rPr lang="en-US" b="1" dirty="0" err="1" smtClean="0"/>
              <a:t>naknada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/>
          <a:lstStyle/>
          <a:p>
            <a:pPr marL="363538" indent="-363538">
              <a:buSzPct val="85000"/>
              <a:buFont typeface="Wingdings" charset="2"/>
              <a:buChar char=""/>
            </a:pPr>
            <a:r>
              <a:rPr lang="en-US" dirty="0" err="1" smtClean="0">
                <a:solidFill>
                  <a:srgbClr val="000000"/>
                </a:solidFill>
              </a:rPr>
              <a:t>Pravo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uvećani</a:t>
            </a:r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dodatak</a:t>
            </a:r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osoba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telesnim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oštećenjem</a:t>
            </a:r>
            <a:r>
              <a:rPr lang="en-US" dirty="0" smtClean="0">
                <a:solidFill>
                  <a:srgbClr val="000000"/>
                </a:solidFill>
              </a:rPr>
              <a:t> 100% </a:t>
            </a:r>
            <a:r>
              <a:rPr lang="en-US" dirty="0" err="1" smtClean="0">
                <a:solidFill>
                  <a:srgbClr val="000000"/>
                </a:solidFill>
              </a:rPr>
              <a:t>po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jednom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osnovu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ili</a:t>
            </a:r>
            <a:r>
              <a:rPr lang="en-US" dirty="0" smtClean="0">
                <a:solidFill>
                  <a:srgbClr val="000000"/>
                </a:solidFill>
              </a:rPr>
              <a:t> 70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više</a:t>
            </a:r>
            <a:r>
              <a:rPr lang="en-US" dirty="0" smtClean="0">
                <a:solidFill>
                  <a:srgbClr val="000000"/>
                </a:solidFill>
              </a:rPr>
              <a:t> % </a:t>
            </a:r>
            <a:r>
              <a:rPr lang="en-US" dirty="0" err="1" smtClean="0">
                <a:solidFill>
                  <a:srgbClr val="000000"/>
                </a:solidFill>
              </a:rPr>
              <a:t>po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više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osnova</a:t>
            </a:r>
            <a:endParaRPr lang="en-US" dirty="0" smtClean="0">
              <a:solidFill>
                <a:srgbClr val="000000"/>
              </a:solidFill>
            </a:endParaRPr>
          </a:p>
          <a:p>
            <a:pPr marL="808038" indent="-361950">
              <a:buFont typeface="Lucida Grande"/>
              <a:buChar char="-"/>
            </a:pPr>
            <a:r>
              <a:rPr lang="en-US" sz="2400" dirty="0" err="1" smtClean="0">
                <a:solidFill>
                  <a:srgbClr val="000000"/>
                </a:solidFill>
              </a:rPr>
              <a:t>Iznosi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oko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22.000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dinara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decembar</a:t>
            </a:r>
            <a:r>
              <a:rPr lang="en-US" sz="2400" dirty="0" smtClean="0">
                <a:solidFill>
                  <a:srgbClr val="000000"/>
                </a:solidFill>
              </a:rPr>
              <a:t> 2011)</a:t>
            </a:r>
          </a:p>
          <a:p>
            <a:pPr marL="808038" indent="-361950">
              <a:buFont typeface="Lucida Grande"/>
              <a:buChar char="-"/>
            </a:pPr>
            <a:r>
              <a:rPr lang="en-US" sz="2400" dirty="0" err="1" smtClean="0">
                <a:solidFill>
                  <a:srgbClr val="000000"/>
                </a:solidFill>
              </a:rPr>
              <a:t>Indeksira</a:t>
            </a:r>
            <a:r>
              <a:rPr lang="en-US" sz="2400" dirty="0" smtClean="0">
                <a:solidFill>
                  <a:srgbClr val="000000"/>
                </a:solidFill>
              </a:rPr>
              <a:t> se </a:t>
            </a:r>
            <a:r>
              <a:rPr lang="en-US" sz="2400" dirty="0" err="1" smtClean="0">
                <a:solidFill>
                  <a:srgbClr val="000000"/>
                </a:solidFill>
              </a:rPr>
              <a:t>rastom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cena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808038" indent="-361950">
              <a:buFont typeface="Lucida Grande"/>
              <a:buChar char="-"/>
            </a:pPr>
            <a:r>
              <a:rPr lang="en-US" sz="2400" dirty="0" err="1" smtClean="0">
                <a:solidFill>
                  <a:srgbClr val="000000"/>
                </a:solidFill>
              </a:rPr>
              <a:t>Finansira</a:t>
            </a:r>
            <a:r>
              <a:rPr lang="en-US" sz="2400" dirty="0" smtClean="0">
                <a:solidFill>
                  <a:srgbClr val="000000"/>
                </a:solidFill>
              </a:rPr>
              <a:t> se </a:t>
            </a:r>
            <a:r>
              <a:rPr lang="en-US" sz="2400" dirty="0" err="1" smtClean="0">
                <a:solidFill>
                  <a:srgbClr val="000000"/>
                </a:solidFill>
              </a:rPr>
              <a:t>iz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budžeta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808038" indent="-361950">
              <a:buFont typeface="Lucida Grande"/>
              <a:buChar char="-"/>
            </a:pPr>
            <a:r>
              <a:rPr lang="en-US" sz="2400" dirty="0" err="1" smtClean="0">
                <a:solidFill>
                  <a:srgbClr val="000000"/>
                </a:solidFill>
              </a:rPr>
              <a:t>Osiguranicima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iz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budžeta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razlika</a:t>
            </a:r>
            <a:r>
              <a:rPr lang="en-US" sz="2400" dirty="0" smtClean="0">
                <a:solidFill>
                  <a:srgbClr val="000000"/>
                </a:solidFill>
              </a:rPr>
              <a:t> do PIO </a:t>
            </a:r>
            <a:r>
              <a:rPr lang="en-US" sz="2400" dirty="0" err="1" smtClean="0">
                <a:solidFill>
                  <a:srgbClr val="000000"/>
                </a:solidFill>
              </a:rPr>
              <a:t>iznosa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oko</a:t>
            </a:r>
            <a:r>
              <a:rPr lang="en-US" sz="2400" dirty="0" smtClean="0">
                <a:solidFill>
                  <a:srgbClr val="000000"/>
                </a:solidFill>
              </a:rPr>
              <a:t> 7.000 </a:t>
            </a:r>
            <a:r>
              <a:rPr lang="en-US" sz="2400" dirty="0" err="1" smtClean="0">
                <a:solidFill>
                  <a:srgbClr val="000000"/>
                </a:solidFill>
              </a:rPr>
              <a:t>dinara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400"/>
              </a:lnSpc>
            </a:pPr>
            <a:r>
              <a:rPr lang="en-US" b="1" dirty="0" err="1" smtClean="0"/>
              <a:t>Uvećana</a:t>
            </a:r>
            <a:r>
              <a:rPr lang="en-US" b="1" dirty="0" smtClean="0"/>
              <a:t> (</a:t>
            </a:r>
            <a:r>
              <a:rPr lang="en-US" b="1" dirty="0" err="1" smtClean="0"/>
              <a:t>maksimalna</a:t>
            </a:r>
            <a:r>
              <a:rPr lang="en-US" b="1" dirty="0" smtClean="0"/>
              <a:t>) </a:t>
            </a:r>
            <a:r>
              <a:rPr lang="en-US" b="1" dirty="0" err="1" smtClean="0"/>
              <a:t>naknada</a:t>
            </a:r>
            <a:r>
              <a:rPr lang="en-US" b="1" dirty="0" smtClean="0"/>
              <a:t> </a:t>
            </a:r>
            <a:r>
              <a:rPr lang="en-US" b="1" dirty="0" err="1" smtClean="0"/>
              <a:t>kao</a:t>
            </a:r>
            <a:r>
              <a:rPr lang="en-US" b="1" dirty="0" smtClean="0"/>
              <a:t> % (</a:t>
            </a:r>
            <a:r>
              <a:rPr lang="en-US" b="1" dirty="0" err="1" smtClean="0"/>
              <a:t>bruto</a:t>
            </a:r>
            <a:r>
              <a:rPr lang="en-US" b="1" dirty="0" smtClean="0"/>
              <a:t>) </a:t>
            </a:r>
            <a:r>
              <a:rPr lang="en-US" b="1" dirty="0" err="1" smtClean="0"/>
              <a:t>minimalne</a:t>
            </a:r>
            <a:r>
              <a:rPr lang="en-US" b="1" dirty="0" smtClean="0"/>
              <a:t> </a:t>
            </a:r>
            <a:r>
              <a:rPr lang="en-US" b="1" dirty="0" err="1" smtClean="0"/>
              <a:t>zarade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935163"/>
          <a:ext cx="79248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Korisnici</a:t>
            </a:r>
            <a:r>
              <a:rPr lang="en-US" b="1" dirty="0" smtClean="0"/>
              <a:t> </a:t>
            </a:r>
            <a:r>
              <a:rPr lang="en-US" b="1" dirty="0" err="1" smtClean="0"/>
              <a:t>novčanih</a:t>
            </a:r>
            <a:r>
              <a:rPr lang="en-US" b="1" dirty="0" smtClean="0"/>
              <a:t> </a:t>
            </a:r>
            <a:r>
              <a:rPr lang="en-US" b="1" dirty="0" err="1" smtClean="0"/>
              <a:t>naknada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err="1" smtClean="0"/>
              <a:t>Ukupno</a:t>
            </a:r>
            <a:r>
              <a:rPr lang="en-US" sz="2600" dirty="0" smtClean="0"/>
              <a:t> </a:t>
            </a:r>
            <a:r>
              <a:rPr lang="en-US" sz="2600" dirty="0" err="1" smtClean="0"/>
              <a:t>korisnika</a:t>
            </a:r>
            <a:endParaRPr lang="en-US" sz="2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/>
              <a:t>Stariji</a:t>
            </a:r>
            <a:r>
              <a:rPr lang="en-US" sz="2600" dirty="0" smtClean="0"/>
              <a:t> </a:t>
            </a:r>
            <a:r>
              <a:rPr lang="en-US" sz="2600" dirty="0" err="1" smtClean="0"/>
              <a:t>korisnici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783680"/>
            <a:ext cx="4040188" cy="3845720"/>
          </a:xfrm>
        </p:spPr>
        <p:txBody>
          <a:bodyPr>
            <a:normAutofit/>
          </a:bodyPr>
          <a:lstStyle/>
          <a:p>
            <a:pPr>
              <a:spcBef>
                <a:spcPts val="2424"/>
              </a:spcBef>
            </a:pPr>
            <a:r>
              <a:rPr lang="en-US" sz="2400" dirty="0" err="1" smtClean="0"/>
              <a:t>Oko</a:t>
            </a:r>
            <a:r>
              <a:rPr lang="en-US" sz="2400" dirty="0" smtClean="0"/>
              <a:t> 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107 </a:t>
            </a:r>
            <a:r>
              <a:rPr lang="en-US" sz="2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hijada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21B2C9"/>
                </a:solidFill>
              </a:rPr>
              <a:t>(</a:t>
            </a:r>
            <a:r>
              <a:rPr lang="en-US" sz="2400" dirty="0" smtClean="0">
                <a:solidFill>
                  <a:srgbClr val="21B2C9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1,5% stanovništva</a:t>
            </a:r>
            <a:r>
              <a:rPr lang="en-US" sz="2400" dirty="0" smtClean="0">
                <a:solidFill>
                  <a:srgbClr val="21B2C9"/>
                </a:solidFill>
              </a:rPr>
              <a:t>)</a:t>
            </a:r>
          </a:p>
          <a:p>
            <a:pPr>
              <a:spcBef>
                <a:spcPts val="2424"/>
              </a:spcBef>
            </a:pPr>
            <a:r>
              <a:rPr lang="en-US" sz="2400" dirty="0" err="1" smtClean="0"/>
              <a:t>Oko</a:t>
            </a:r>
            <a:r>
              <a:rPr lang="en-US" sz="2400" dirty="0" smtClean="0"/>
              <a:t> 30% </a:t>
            </a:r>
            <a:r>
              <a:rPr lang="en-US" sz="2400" dirty="0" err="1" smtClean="0"/>
              <a:t>svih</a:t>
            </a:r>
            <a:r>
              <a:rPr lang="en-US" sz="2400" dirty="0" smtClean="0"/>
              <a:t> </a:t>
            </a:r>
            <a:r>
              <a:rPr lang="en-US" sz="2400" dirty="0" err="1" smtClean="0"/>
              <a:t>korisnika</a:t>
            </a:r>
            <a:r>
              <a:rPr lang="en-US" sz="2400" dirty="0" smtClean="0"/>
              <a:t> prima </a:t>
            </a:r>
            <a:r>
              <a:rPr lang="en-US" sz="2400" dirty="0" err="1" smtClean="0"/>
              <a:t>uvećani</a:t>
            </a:r>
            <a:r>
              <a:rPr lang="en-US" sz="2400" dirty="0" smtClean="0"/>
              <a:t> </a:t>
            </a:r>
            <a:r>
              <a:rPr lang="en-US" sz="2400" dirty="0" err="1" smtClean="0"/>
              <a:t>dodatak</a:t>
            </a:r>
            <a:endParaRPr lang="en-US" sz="2400" dirty="0" smtClean="0"/>
          </a:p>
          <a:p>
            <a:pPr>
              <a:spcBef>
                <a:spcPts val="2424"/>
              </a:spcBef>
            </a:pPr>
            <a:r>
              <a:rPr lang="en-US" sz="2400" dirty="0" err="1" smtClean="0"/>
              <a:t>Starijih</a:t>
            </a:r>
            <a:r>
              <a:rPr lang="en-US" sz="2400" dirty="0" smtClean="0"/>
              <a:t> </a:t>
            </a:r>
            <a:r>
              <a:rPr lang="en-US" sz="2400" dirty="0" err="1" smtClean="0"/>
              <a:t>korisnika</a:t>
            </a:r>
            <a:r>
              <a:rPr lang="en-US" sz="2400" dirty="0" smtClean="0"/>
              <a:t> </a:t>
            </a:r>
            <a:r>
              <a:rPr lang="en-US" sz="2400" dirty="0" err="1" smtClean="0"/>
              <a:t>oko</a:t>
            </a:r>
            <a:r>
              <a:rPr lang="en-US" sz="2400" dirty="0" smtClean="0"/>
              <a:t> 60%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2783680"/>
            <a:ext cx="4041775" cy="38457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62 </a:t>
            </a:r>
            <a:r>
              <a:rPr lang="en-US" sz="2400" dirty="0" err="1" smtClean="0"/>
              <a:t>hiljade</a:t>
            </a:r>
            <a:r>
              <a:rPr lang="en-US" sz="2400" dirty="0" smtClean="0"/>
              <a:t> </a:t>
            </a:r>
            <a:r>
              <a:rPr lang="en-US" sz="2400" dirty="0" err="1" smtClean="0"/>
              <a:t>starijih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65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(5%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ove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populacije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544513" indent="-280988"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-  </a:t>
            </a:r>
            <a:r>
              <a:rPr lang="en-US" sz="2400" i="1" dirty="0" err="1" smtClean="0">
                <a:solidFill>
                  <a:srgbClr val="000000"/>
                </a:solidFill>
              </a:rPr>
              <a:t>Od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čega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uvećani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dodatak</a:t>
            </a:r>
            <a:r>
              <a:rPr lang="en-US" sz="2400" i="1" dirty="0" smtClean="0">
                <a:solidFill>
                  <a:srgbClr val="000000"/>
                </a:solidFill>
              </a:rPr>
              <a:t> prima 19%</a:t>
            </a:r>
          </a:p>
          <a:p>
            <a:pPr marL="263525" indent="-263525">
              <a:spcBef>
                <a:spcPts val="1776"/>
              </a:spcBef>
            </a:pPr>
            <a:r>
              <a:rPr lang="en-US" sz="2400" dirty="0" smtClean="0"/>
              <a:t>28 </a:t>
            </a:r>
            <a:r>
              <a:rPr lang="en-US" sz="2400" dirty="0" err="1" smtClean="0"/>
              <a:t>hiljada</a:t>
            </a:r>
            <a:r>
              <a:rPr lang="en-US" sz="2400" dirty="0" smtClean="0"/>
              <a:t> </a:t>
            </a:r>
            <a:r>
              <a:rPr lang="en-US" sz="2400" dirty="0" err="1" smtClean="0"/>
              <a:t>starijih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80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(11%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ove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populacije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Struktura</a:t>
            </a:r>
            <a:r>
              <a:rPr lang="en-US" b="1" dirty="0" smtClean="0"/>
              <a:t> </a:t>
            </a:r>
            <a:r>
              <a:rPr lang="en-US" b="1" dirty="0" err="1" smtClean="0"/>
              <a:t>korisnika</a:t>
            </a:r>
            <a:r>
              <a:rPr lang="en-US" b="1" dirty="0" smtClean="0"/>
              <a:t> 65+ </a:t>
            </a:r>
            <a:r>
              <a:rPr lang="en-US" b="1" dirty="0" err="1" smtClean="0"/>
              <a:t>prema</a:t>
            </a:r>
            <a:r>
              <a:rPr lang="en-US" b="1" dirty="0" smtClean="0"/>
              <a:t> </a:t>
            </a:r>
            <a:r>
              <a:rPr lang="en-US" b="1" dirty="0" err="1" smtClean="0"/>
              <a:t>visini</a:t>
            </a:r>
            <a:r>
              <a:rPr lang="en-US" b="1" dirty="0" smtClean="0"/>
              <a:t> </a:t>
            </a:r>
            <a:r>
              <a:rPr lang="en-US" b="1" dirty="0" err="1" smtClean="0"/>
              <a:t>naknade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Korišćenje</a:t>
            </a:r>
            <a:r>
              <a:rPr lang="en-US" b="1" dirty="0" smtClean="0"/>
              <a:t> </a:t>
            </a:r>
            <a:r>
              <a:rPr lang="en-US" b="1" dirty="0" err="1" smtClean="0"/>
              <a:t>novčanih</a:t>
            </a:r>
            <a:r>
              <a:rPr lang="en-US" b="1" dirty="0" smtClean="0"/>
              <a:t> </a:t>
            </a:r>
            <a:r>
              <a:rPr lang="en-US" b="1" dirty="0" err="1" smtClean="0"/>
              <a:t>naknada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65320"/>
          </a:xfrm>
        </p:spPr>
        <p:txBody>
          <a:bodyPr/>
          <a:lstStyle/>
          <a:p>
            <a:r>
              <a:rPr lang="en-US" dirty="0" err="1" smtClean="0"/>
              <a:t>Najveći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zadržava</a:t>
            </a:r>
            <a:r>
              <a:rPr lang="en-US" dirty="0" smtClean="0"/>
              <a:t> </a:t>
            </a:r>
            <a:r>
              <a:rPr lang="en-US" dirty="0" err="1" smtClean="0"/>
              <a:t>naknadu</a:t>
            </a:r>
            <a:r>
              <a:rPr lang="en-US" dirty="0" smtClean="0"/>
              <a:t> u </a:t>
            </a:r>
            <a:r>
              <a:rPr lang="en-US" dirty="0" err="1" smtClean="0"/>
              <a:t>okviru</a:t>
            </a:r>
            <a:r>
              <a:rPr lang="en-US" dirty="0" smtClean="0"/>
              <a:t> </a:t>
            </a:r>
            <a:r>
              <a:rPr lang="en-US" dirty="0" err="1" smtClean="0"/>
              <a:t>kućnog</a:t>
            </a:r>
            <a:r>
              <a:rPr lang="en-US" dirty="0" smtClean="0"/>
              <a:t> </a:t>
            </a:r>
            <a:r>
              <a:rPr lang="en-US" dirty="0" err="1" smtClean="0"/>
              <a:t>budžeta</a:t>
            </a:r>
            <a:endParaRPr lang="en-US" dirty="0"/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838200" y="2438400"/>
          <a:ext cx="70104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Chart" r:id="rId3" imgW="7264400" imgH="4457700" progId="MSGraph.Chart.8">
                  <p:embed followColorScheme="full"/>
                </p:oleObj>
              </mc:Choice>
              <mc:Fallback>
                <p:oleObj name="Chart" r:id="rId3" imgW="7264400" imgH="4457700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8400"/>
                        <a:ext cx="7010400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8200" y="6248400"/>
            <a:ext cx="403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Izvor</a:t>
            </a:r>
            <a:r>
              <a:rPr lang="en-US" sz="1600" dirty="0" smtClean="0"/>
              <a:t>: </a:t>
            </a:r>
            <a:r>
              <a:rPr lang="en-US" sz="1600" dirty="0" err="1" smtClean="0"/>
              <a:t>Anketa</a:t>
            </a:r>
            <a:r>
              <a:rPr lang="en-US" sz="1600" dirty="0" smtClean="0"/>
              <a:t> “</a:t>
            </a:r>
            <a:r>
              <a:rPr lang="en-US" sz="1600" dirty="0" err="1" smtClean="0"/>
              <a:t>Briga</a:t>
            </a:r>
            <a:r>
              <a:rPr lang="en-US" sz="1600" dirty="0" smtClean="0"/>
              <a:t> </a:t>
            </a:r>
            <a:r>
              <a:rPr lang="en-US" sz="1600" dirty="0" err="1" smtClean="0"/>
              <a:t>o</a:t>
            </a:r>
            <a:r>
              <a:rPr lang="en-US" sz="1600" dirty="0" smtClean="0"/>
              <a:t> </a:t>
            </a:r>
            <a:r>
              <a:rPr lang="en-US" sz="1600" dirty="0" err="1" smtClean="0"/>
              <a:t>starima</a:t>
            </a:r>
            <a:r>
              <a:rPr lang="en-US" sz="1600" dirty="0" smtClean="0"/>
              <a:t>”, IPSOS, 2011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Rashodi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naknade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Ukupni</a:t>
            </a:r>
            <a:r>
              <a:rPr lang="en-US" dirty="0" smtClean="0"/>
              <a:t> </a:t>
            </a:r>
            <a:r>
              <a:rPr lang="en-US" dirty="0" err="1" smtClean="0"/>
              <a:t>rashodi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797425" y="1859757"/>
            <a:ext cx="4041775" cy="65484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bužetskih</a:t>
            </a:r>
            <a:r>
              <a:rPr lang="en-US" dirty="0" smtClean="0"/>
              <a:t> </a:t>
            </a:r>
            <a:r>
              <a:rPr lang="en-US" dirty="0" err="1" smtClean="0"/>
              <a:t>rashoda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4038600"/>
          </a:xfrm>
        </p:spPr>
        <p:txBody>
          <a:bodyPr/>
          <a:lstStyle/>
          <a:p>
            <a:r>
              <a:rPr lang="en-US" dirty="0" err="1" smtClean="0"/>
              <a:t>R</a:t>
            </a:r>
            <a:r>
              <a:rPr lang="en-US" sz="2400" dirty="0" err="1" smtClean="0"/>
              <a:t>ashodi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oba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</a:t>
            </a:r>
            <a:r>
              <a:rPr lang="en-US" sz="2400" dirty="0" err="1" smtClean="0"/>
              <a:t>oko</a:t>
            </a:r>
            <a:r>
              <a:rPr lang="en-US" sz="2400" dirty="0" smtClean="0"/>
              <a:t> 20 </a:t>
            </a:r>
            <a:r>
              <a:rPr lang="en-US" sz="2400" dirty="0" err="1" smtClean="0"/>
              <a:t>milijardi</a:t>
            </a:r>
            <a:r>
              <a:rPr lang="en-US" sz="2400" dirty="0" smtClean="0"/>
              <a:t> (0,6% BDP-a)</a:t>
            </a:r>
          </a:p>
          <a:p>
            <a:r>
              <a:rPr lang="en-US" sz="2400" dirty="0" err="1" smtClean="0"/>
              <a:t>Rashodi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stare </a:t>
            </a:r>
            <a:r>
              <a:rPr lang="sr-Latn-CS" sz="2400" dirty="0" smtClean="0"/>
              <a:t>11,5 milijardi (0,36% BDP-a</a:t>
            </a:r>
            <a:r>
              <a:rPr lang="en-US" sz="2400" dirty="0" smtClean="0"/>
              <a:t>)</a:t>
            </a:r>
          </a:p>
          <a:p>
            <a:pPr marL="273050" indent="-9525">
              <a:buFont typeface="Lucida Grande"/>
              <a:buChar char="-"/>
            </a:pPr>
            <a:r>
              <a:rPr lang="en-US" dirty="0" smtClean="0"/>
              <a:t>8,3 </a:t>
            </a:r>
            <a:r>
              <a:rPr lang="en-US" dirty="0" err="1" smtClean="0"/>
              <a:t>milijardi</a:t>
            </a:r>
            <a:r>
              <a:rPr lang="en-US" dirty="0" smtClean="0"/>
              <a:t> PIO</a:t>
            </a:r>
          </a:p>
          <a:p>
            <a:pPr marL="273050" indent="-9525">
              <a:buFont typeface="Lucida Grande"/>
              <a:buChar char="-"/>
            </a:pPr>
            <a:r>
              <a:rPr lang="en-US" dirty="0" smtClean="0"/>
              <a:t>3,2 </a:t>
            </a:r>
            <a:r>
              <a:rPr lang="en-US" dirty="0" err="1" smtClean="0"/>
              <a:t>milijardi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budžeta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r-Latn-CS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3886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I Demografski trendovi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389120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Srbija se poslednjih decenija suočava sa ozbiljnim demografskim problemima i izazovima</a:t>
            </a:r>
          </a:p>
          <a:p>
            <a:pPr marL="626400" indent="-358775">
              <a:lnSpc>
                <a:spcPct val="150000"/>
              </a:lnSpc>
              <a:spcBef>
                <a:spcPts val="1776"/>
              </a:spcBef>
              <a:buFont typeface="Lucida Grande"/>
              <a:buChar char="-"/>
            </a:pPr>
            <a:r>
              <a:rPr lang="sr-Latn-CS" sz="2400" dirty="0" smtClean="0"/>
              <a:t>Smanjenje stanovništva</a:t>
            </a:r>
            <a:r>
              <a:rPr lang="en-US" sz="2400" dirty="0" smtClean="0"/>
              <a:t> </a:t>
            </a:r>
          </a:p>
          <a:p>
            <a:pPr marL="626400" indent="-358775">
              <a:lnSpc>
                <a:spcPct val="150000"/>
              </a:lnSpc>
              <a:buFont typeface="Lucida Grande"/>
              <a:buChar char="-"/>
            </a:pPr>
            <a:r>
              <a:rPr lang="sr-Latn-CS" sz="2400" dirty="0" smtClean="0"/>
              <a:t>Kontinuirani pad fertiliteta </a:t>
            </a:r>
          </a:p>
          <a:p>
            <a:pPr marL="626400" indent="-358775">
              <a:lnSpc>
                <a:spcPct val="150000"/>
              </a:lnSpc>
              <a:buFont typeface="Lucida Grande"/>
              <a:buChar char="-"/>
            </a:pPr>
            <a:r>
              <a:rPr lang="sr-Latn-CS" sz="2400" dirty="0" smtClean="0"/>
              <a:t>Starenje</a:t>
            </a:r>
          </a:p>
          <a:p>
            <a:pPr>
              <a:buFont typeface="Wingdings 2" charset="2"/>
              <a:buChar char=""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Usluge</a:t>
            </a:r>
            <a:r>
              <a:rPr lang="en-US" b="1" dirty="0" smtClean="0"/>
              <a:t> </a:t>
            </a:r>
            <a:r>
              <a:rPr lang="en-US" b="1" dirty="0" err="1" smtClean="0"/>
              <a:t>socijalne</a:t>
            </a:r>
            <a:r>
              <a:rPr lang="en-US" b="1" dirty="0" smtClean="0"/>
              <a:t> </a:t>
            </a:r>
            <a:r>
              <a:rPr lang="en-US" b="1" dirty="0" err="1" smtClean="0"/>
              <a:t>zaštite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87880"/>
            <a:ext cx="8229600" cy="4389120"/>
          </a:xfrm>
        </p:spPr>
        <p:txBody>
          <a:bodyPr/>
          <a:lstStyle/>
          <a:p>
            <a:pPr>
              <a:spcBef>
                <a:spcPts val="1968"/>
              </a:spcBef>
              <a:buFont typeface="Wingdings" charset="2"/>
              <a:buChar char="q"/>
            </a:pPr>
            <a:r>
              <a:rPr lang="en-US" sz="3200" dirty="0" smtClean="0"/>
              <a:t> Na </a:t>
            </a:r>
            <a:r>
              <a:rPr lang="en-US" sz="3200" dirty="0" err="1" smtClean="0"/>
              <a:t>nacionalnom</a:t>
            </a:r>
            <a:r>
              <a:rPr lang="en-US" sz="3200" dirty="0" smtClean="0"/>
              <a:t> </a:t>
            </a:r>
            <a:r>
              <a:rPr lang="en-US" sz="3200" dirty="0" err="1" smtClean="0"/>
              <a:t>nivou</a:t>
            </a:r>
            <a:endParaRPr lang="en-US" sz="3200" dirty="0" smtClean="0"/>
          </a:p>
          <a:p>
            <a:pPr marL="725488" indent="-361950">
              <a:spcBef>
                <a:spcPts val="768"/>
              </a:spcBef>
            </a:pPr>
            <a:r>
              <a:rPr lang="en-US" dirty="0" err="1" smtClean="0"/>
              <a:t>Domski</a:t>
            </a:r>
            <a:r>
              <a:rPr lang="en-US" dirty="0" smtClean="0"/>
              <a:t> </a:t>
            </a:r>
            <a:r>
              <a:rPr lang="en-US" dirty="0" err="1" smtClean="0"/>
              <a:t>smeštaj</a:t>
            </a:r>
            <a:endParaRPr lang="en-US" dirty="0" smtClean="0"/>
          </a:p>
          <a:p>
            <a:pPr marL="725488" indent="-361950">
              <a:spcBef>
                <a:spcPts val="768"/>
              </a:spcBef>
            </a:pPr>
            <a:r>
              <a:rPr lang="en-US" dirty="0" err="1" smtClean="0"/>
              <a:t>Porodični</a:t>
            </a:r>
            <a:r>
              <a:rPr lang="en-US" dirty="0" smtClean="0"/>
              <a:t> </a:t>
            </a:r>
            <a:r>
              <a:rPr lang="en-US" dirty="0" err="1" smtClean="0"/>
              <a:t>smeštaj</a:t>
            </a:r>
            <a:r>
              <a:rPr lang="en-US" dirty="0" smtClean="0"/>
              <a:t> </a:t>
            </a:r>
            <a:r>
              <a:rPr lang="en-US" dirty="0" err="1" smtClean="0"/>
              <a:t>zanemarljiv</a:t>
            </a:r>
            <a:endParaRPr lang="en-US" dirty="0" smtClean="0"/>
          </a:p>
          <a:p>
            <a:pPr>
              <a:spcBef>
                <a:spcPts val="3168"/>
              </a:spcBef>
              <a:buFont typeface="Wingdings" charset="2"/>
              <a:buChar char="q"/>
            </a:pPr>
            <a:r>
              <a:rPr lang="en-US" sz="2800" dirty="0" smtClean="0"/>
              <a:t> </a:t>
            </a:r>
            <a:r>
              <a:rPr lang="en-US" sz="3200" dirty="0" smtClean="0"/>
              <a:t>Na </a:t>
            </a:r>
            <a:r>
              <a:rPr lang="en-US" sz="3200" dirty="0" err="1" smtClean="0"/>
              <a:t>lokalnom</a:t>
            </a:r>
            <a:r>
              <a:rPr lang="en-US" sz="3200" dirty="0" smtClean="0"/>
              <a:t> </a:t>
            </a:r>
            <a:r>
              <a:rPr lang="en-US" sz="3200" dirty="0" err="1" smtClean="0"/>
              <a:t>nivou</a:t>
            </a:r>
            <a:endParaRPr lang="en-US" sz="3200" dirty="0" smtClean="0"/>
          </a:p>
          <a:p>
            <a:pPr marL="363538" indent="361950">
              <a:spcBef>
                <a:spcPts val="768"/>
              </a:spcBef>
              <a:buFont typeface="Wingdings 2" charset="2"/>
              <a:buChar char=""/>
            </a:pPr>
            <a:r>
              <a:rPr lang="en-US" dirty="0" err="1" smtClean="0"/>
              <a:t>Pomoć</a:t>
            </a:r>
            <a:r>
              <a:rPr lang="en-US" dirty="0" smtClean="0"/>
              <a:t> u </a:t>
            </a:r>
            <a:r>
              <a:rPr lang="en-US" dirty="0" err="1" smtClean="0"/>
              <a:t>kući</a:t>
            </a:r>
            <a:endParaRPr lang="en-US" dirty="0" smtClean="0"/>
          </a:p>
          <a:p>
            <a:pPr>
              <a:buFont typeface="Wingdings 2" charset="2"/>
              <a:buChar char=""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err="1" smtClean="0"/>
              <a:t>Domski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smeštaj</a:t>
            </a:r>
            <a:r>
              <a:rPr lang="en-US" sz="4400" b="1" dirty="0" smtClean="0"/>
              <a:t> - </a:t>
            </a:r>
            <a:r>
              <a:rPr lang="en-US" sz="4400" b="1" dirty="0" err="1" smtClean="0"/>
              <a:t>mreža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ustanova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korisnici</a:t>
            </a:r>
            <a:r>
              <a:rPr lang="en-US" sz="4400" b="1" dirty="0" smtClean="0"/>
              <a:t> (2011)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128"/>
              </a:spcBef>
              <a:buFont typeface="Wingdings 2" charset="2"/>
              <a:buChar char=""/>
            </a:pPr>
            <a:r>
              <a:rPr lang="sr-Latn-CS" sz="2595" dirty="0" smtClean="0"/>
              <a:t>39 ustanova za smeštaj starih lica</a:t>
            </a:r>
          </a:p>
          <a:p>
            <a:pPr>
              <a:spcBef>
                <a:spcPts val="1728"/>
              </a:spcBef>
            </a:pPr>
            <a:r>
              <a:rPr lang="en-US" sz="2588" dirty="0" err="1" smtClean="0"/>
              <a:t>Ukupno</a:t>
            </a:r>
            <a:r>
              <a:rPr lang="en-US" sz="2588" dirty="0" smtClean="0"/>
              <a:t> 8895 </a:t>
            </a:r>
            <a:r>
              <a:rPr lang="en-US" sz="2588" dirty="0" err="1" smtClean="0"/>
              <a:t>korisnika</a:t>
            </a:r>
            <a:r>
              <a:rPr lang="en-US" sz="2588" dirty="0" smtClean="0"/>
              <a:t> </a:t>
            </a:r>
          </a:p>
          <a:p>
            <a:pPr>
              <a:spcBef>
                <a:spcPts val="1728"/>
              </a:spcBef>
            </a:pPr>
            <a:r>
              <a:rPr lang="en-US" sz="2588" dirty="0" smtClean="0"/>
              <a:t>80% </a:t>
            </a:r>
            <a:r>
              <a:rPr lang="en-US" sz="2588" dirty="0" err="1" smtClean="0"/>
              <a:t>starije</a:t>
            </a:r>
            <a:r>
              <a:rPr lang="en-US" sz="2588" dirty="0" smtClean="0"/>
              <a:t> </a:t>
            </a:r>
            <a:r>
              <a:rPr lang="en-US" sz="2588" dirty="0" err="1" smtClean="0"/>
              <a:t>od</a:t>
            </a:r>
            <a:r>
              <a:rPr lang="en-US" sz="2588" dirty="0" smtClean="0"/>
              <a:t> 65 </a:t>
            </a:r>
            <a:r>
              <a:rPr lang="en-US" sz="2588" dirty="0" err="1" smtClean="0"/>
              <a:t>godina</a:t>
            </a:r>
            <a:r>
              <a:rPr lang="en-US" sz="2588" dirty="0" smtClean="0"/>
              <a:t> </a:t>
            </a:r>
            <a:r>
              <a:rPr lang="en-US" sz="2588" dirty="0" smtClean="0">
                <a:solidFill>
                  <a:schemeClr val="bg2">
                    <a:lumMod val="50000"/>
                  </a:schemeClr>
                </a:solidFill>
              </a:rPr>
              <a:t>(0,6% </a:t>
            </a:r>
            <a:r>
              <a:rPr lang="en-US" sz="2588" dirty="0" err="1" smtClean="0">
                <a:solidFill>
                  <a:schemeClr val="bg2">
                    <a:lumMod val="50000"/>
                  </a:schemeClr>
                </a:solidFill>
              </a:rPr>
              <a:t>populacije</a:t>
            </a:r>
            <a:r>
              <a:rPr lang="en-US" sz="2588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588" dirty="0" err="1" smtClean="0">
                <a:solidFill>
                  <a:schemeClr val="bg2">
                    <a:lumMod val="50000"/>
                  </a:schemeClr>
                </a:solidFill>
              </a:rPr>
              <a:t>starih</a:t>
            </a:r>
            <a:r>
              <a:rPr lang="en-US" sz="2588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1128"/>
              </a:spcBef>
            </a:pPr>
            <a:r>
              <a:rPr lang="sr-Latn-CS" sz="2588" dirty="0" smtClean="0"/>
              <a:t>Za 70% korisnika neophodna podrška u obavljanju svakodnevnih aktivnosti</a:t>
            </a:r>
          </a:p>
          <a:p>
            <a:pPr>
              <a:spcBef>
                <a:spcPts val="1128"/>
              </a:spcBef>
            </a:pPr>
            <a:r>
              <a:rPr lang="sr-Latn-CS" sz="2588" dirty="0" smtClean="0"/>
              <a:t>50-220 korisnika po domu u manjim mestima 120-550 u Beogradu</a:t>
            </a:r>
          </a:p>
          <a:p>
            <a:pPr>
              <a:spcBef>
                <a:spcPts val="1128"/>
              </a:spcBef>
            </a:pPr>
            <a:r>
              <a:rPr lang="en-US" sz="2400" dirty="0" smtClean="0"/>
              <a:t>99 </a:t>
            </a:r>
            <a:r>
              <a:rPr lang="en-US" sz="2400" dirty="0" err="1" smtClean="0"/>
              <a:t>registrovanih</a:t>
            </a:r>
            <a:r>
              <a:rPr lang="en-US" sz="2400" dirty="0" smtClean="0"/>
              <a:t> </a:t>
            </a:r>
            <a:r>
              <a:rPr lang="en-US" sz="2400" dirty="0" err="1" smtClean="0"/>
              <a:t>privatnih</a:t>
            </a:r>
            <a:r>
              <a:rPr lang="en-US" sz="2400" dirty="0" smtClean="0"/>
              <a:t> </a:t>
            </a:r>
            <a:r>
              <a:rPr lang="en-US" sz="2400" dirty="0" err="1" smtClean="0"/>
              <a:t>domova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ukupno</a:t>
            </a:r>
            <a:r>
              <a:rPr lang="en-US" sz="2400" dirty="0" smtClean="0"/>
              <a:t> </a:t>
            </a:r>
            <a:r>
              <a:rPr lang="sr-Latn-CS" sz="2400" dirty="0" smtClean="0"/>
              <a:t>2675 korisnika </a:t>
            </a:r>
            <a:r>
              <a:rPr lang="sr-Latn-CS" sz="2400" dirty="0" smtClean="0">
                <a:solidFill>
                  <a:srgbClr val="21B2C9"/>
                </a:solidFill>
              </a:rPr>
              <a:t>(0,2% populacije starih)</a:t>
            </a:r>
          </a:p>
          <a:p>
            <a:pPr>
              <a:spcBef>
                <a:spcPts val="1128"/>
              </a:spcBef>
            </a:pPr>
            <a:endParaRPr lang="sr-Latn-CS" sz="2588" dirty="0" smtClean="0"/>
          </a:p>
          <a:p>
            <a:pPr>
              <a:spcBef>
                <a:spcPts val="1128"/>
              </a:spcBef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Regulativa</a:t>
            </a:r>
            <a:r>
              <a:rPr lang="en-US" b="1" dirty="0" smtClean="0"/>
              <a:t> </a:t>
            </a:r>
            <a:r>
              <a:rPr lang="en-US" b="1" dirty="0" err="1" smtClean="0"/>
              <a:t>finansiranja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128"/>
              </a:spcBef>
            </a:pPr>
            <a:r>
              <a:rPr lang="sr-Latn-CS" dirty="0" smtClean="0"/>
              <a:t>Opremu, investicije i  program rada  (plate većine stručnih radnika)  </a:t>
            </a:r>
            <a:r>
              <a:rPr lang="sr-Latn-CS" dirty="0" smtClean="0">
                <a:solidFill>
                  <a:srgbClr val="21B2C9"/>
                </a:solidFill>
              </a:rPr>
              <a:t>budžet RS</a:t>
            </a:r>
          </a:p>
          <a:p>
            <a:pPr>
              <a:spcBef>
                <a:spcPts val="1128"/>
              </a:spcBef>
            </a:pPr>
            <a:r>
              <a:rPr lang="en-US" dirty="0" smtClean="0"/>
              <a:t>Z</a:t>
            </a:r>
            <a:r>
              <a:rPr lang="sr-Latn-CS" dirty="0" smtClean="0"/>
              <a:t>arade medicinskog osoblja i relevantne materijalne troškove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21B2C9"/>
                </a:solidFill>
              </a:rPr>
              <a:t>fond </a:t>
            </a:r>
            <a:r>
              <a:rPr lang="en-US" dirty="0" err="1" smtClean="0">
                <a:solidFill>
                  <a:srgbClr val="21B2C9"/>
                </a:solidFill>
              </a:rPr>
              <a:t>zdravstva</a:t>
            </a:r>
            <a:endParaRPr lang="en-US" dirty="0" smtClean="0">
              <a:solidFill>
                <a:srgbClr val="21B2C9"/>
              </a:solidFill>
            </a:endParaRPr>
          </a:p>
          <a:p>
            <a:pPr>
              <a:spcBef>
                <a:spcPts val="1128"/>
              </a:spcBef>
            </a:pPr>
            <a:r>
              <a:rPr lang="sr-Latn-CS" dirty="0" smtClean="0"/>
              <a:t>Cena usluge (neposredni materijalni troškovi i zarade preostalog osoblja) </a:t>
            </a:r>
            <a:r>
              <a:rPr lang="sr-Latn-CS" dirty="0" smtClean="0">
                <a:solidFill>
                  <a:srgbClr val="21B2C9"/>
                </a:solidFill>
              </a:rPr>
              <a:t>korisnik</a:t>
            </a:r>
            <a:endParaRPr lang="en-US" dirty="0">
              <a:solidFill>
                <a:srgbClr val="21B2C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191000" cy="443484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776"/>
              </a:spcBef>
            </a:pPr>
            <a:r>
              <a:rPr lang="sr-Latn-CS" dirty="0" smtClean="0"/>
              <a:t>Korisnici učestvuju u ceni sa svojim prihodima i imovinom</a:t>
            </a:r>
          </a:p>
          <a:p>
            <a:pPr>
              <a:spcBef>
                <a:spcPts val="1776"/>
              </a:spcBef>
            </a:pPr>
            <a:r>
              <a:rPr lang="sr-Latn-CS" dirty="0" smtClean="0"/>
              <a:t>Ukoliko nisu u mogućnosti, troškovi padaju na lica koja prema porodičnom zakonu snose obavezu njihovog izdržavanja</a:t>
            </a:r>
          </a:p>
          <a:p>
            <a:pPr>
              <a:spcBef>
                <a:spcPts val="1776"/>
              </a:spcBef>
            </a:pPr>
            <a:r>
              <a:rPr lang="sr-Latn-CS" dirty="0" smtClean="0"/>
              <a:t>U slučaju da su i ta sredstva nedovoljna razliku pokriva republički budžet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Cena</a:t>
            </a:r>
            <a:r>
              <a:rPr lang="en-US" b="1" dirty="0" smtClean="0"/>
              <a:t> </a:t>
            </a:r>
            <a:r>
              <a:rPr lang="en-US" b="1" dirty="0" err="1" smtClean="0"/>
              <a:t>smeštaja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javni</a:t>
            </a:r>
            <a:r>
              <a:rPr lang="en-US" b="1" dirty="0" smtClean="0"/>
              <a:t> </a:t>
            </a:r>
            <a:r>
              <a:rPr lang="en-US" b="1" dirty="0" err="1" smtClean="0"/>
              <a:t>rashodi</a:t>
            </a:r>
            <a:r>
              <a:rPr lang="en-US" b="1" dirty="0" smtClean="0"/>
              <a:t> 2011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953000" cy="4434840"/>
          </a:xfrm>
        </p:spPr>
        <p:txBody>
          <a:bodyPr/>
          <a:lstStyle/>
          <a:p>
            <a:r>
              <a:rPr lang="sr-Latn-CS" dirty="0" smtClean="0"/>
              <a:t>Prosečna mesečna cena smeštaja oko 25.000 din</a:t>
            </a:r>
          </a:p>
          <a:p>
            <a:pPr marL="627063" indent="-363538">
              <a:buFont typeface="Lucida Grande"/>
              <a:buChar char="-"/>
            </a:pPr>
            <a:r>
              <a:rPr lang="sr-Latn-CS" sz="2200" dirty="0" smtClean="0"/>
              <a:t>Prosečno 21.500 za nezavisne korisnike</a:t>
            </a:r>
          </a:p>
          <a:p>
            <a:pPr marL="627063" indent="-363538">
              <a:buFont typeface="Lucida Grande"/>
              <a:buChar char="-"/>
            </a:pPr>
            <a:r>
              <a:rPr lang="sr-Latn-CS" sz="2200" dirty="0" smtClean="0"/>
              <a:t>Više od 30.ooo za zavisne korisnike</a:t>
            </a:r>
          </a:p>
          <a:p>
            <a:pPr>
              <a:buFont typeface="Lucida Grande"/>
              <a:buChar char="•"/>
            </a:pPr>
            <a:r>
              <a:rPr lang="sr-Latn-CS" dirty="0" smtClean="0"/>
              <a:t>U privatnim domovima 300-1000 eura</a:t>
            </a:r>
          </a:p>
          <a:p>
            <a:pPr>
              <a:buFont typeface="Lucida Grande"/>
              <a:buChar char="•"/>
            </a:pPr>
            <a:r>
              <a:rPr lang="sr-Latn-CS" dirty="0" smtClean="0"/>
              <a:t>Javni rashodi oko 0,05% BDP-a</a:t>
            </a:r>
          </a:p>
          <a:p>
            <a:pPr>
              <a:buFont typeface="Lucida Grande"/>
              <a:buChar char="-"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648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Pomoć</a:t>
            </a:r>
            <a:r>
              <a:rPr lang="en-US" b="1" dirty="0" smtClean="0"/>
              <a:t> u </a:t>
            </a:r>
            <a:r>
              <a:rPr lang="en-US" b="1" dirty="0" err="1" smtClean="0"/>
              <a:t>kući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40280"/>
            <a:ext cx="8229600" cy="4389120"/>
          </a:xfrm>
        </p:spPr>
        <p:txBody>
          <a:bodyPr/>
          <a:lstStyle/>
          <a:p>
            <a:pPr>
              <a:spcBef>
                <a:spcPts val="1824"/>
              </a:spcBef>
            </a:pPr>
            <a:r>
              <a:rPr lang="en-US" sz="2800" dirty="0" err="1" smtClean="0"/>
              <a:t>Mandat</a:t>
            </a:r>
            <a:r>
              <a:rPr lang="en-US" sz="2800" dirty="0" smtClean="0"/>
              <a:t> </a:t>
            </a:r>
            <a:r>
              <a:rPr lang="en-US" sz="2800" dirty="0" err="1" smtClean="0"/>
              <a:t>lokalnih</a:t>
            </a:r>
            <a:r>
              <a:rPr lang="en-US" sz="2800" dirty="0" smtClean="0"/>
              <a:t> </a:t>
            </a:r>
            <a:r>
              <a:rPr lang="en-US" sz="2800" dirty="0" err="1" smtClean="0"/>
              <a:t>zajednica</a:t>
            </a:r>
            <a:endParaRPr lang="en-US" sz="2800" dirty="0" smtClean="0"/>
          </a:p>
          <a:p>
            <a:pPr marL="544513" indent="-280988">
              <a:spcBef>
                <a:spcPts val="1824"/>
              </a:spcBef>
              <a:buFont typeface="Lucida Grande"/>
              <a:buChar char="-"/>
            </a:pPr>
            <a:r>
              <a:rPr lang="en-US" sz="2400" dirty="0" err="1" smtClean="0"/>
              <a:t>Finansiranje</a:t>
            </a:r>
            <a:endParaRPr lang="en-US" sz="2400" dirty="0" smtClean="0"/>
          </a:p>
          <a:p>
            <a:pPr marL="544513" indent="-280988">
              <a:spcBef>
                <a:spcPts val="1824"/>
              </a:spcBef>
              <a:buFont typeface="Lucida Grande"/>
              <a:buChar char="-"/>
            </a:pPr>
            <a:r>
              <a:rPr lang="en-US" sz="2400" dirty="0" err="1" smtClean="0"/>
              <a:t>Utvrđivanje</a:t>
            </a:r>
            <a:r>
              <a:rPr lang="en-US" sz="2400" dirty="0" smtClean="0"/>
              <a:t> </a:t>
            </a:r>
            <a:r>
              <a:rPr lang="en-US" sz="2400" dirty="0" err="1" smtClean="0"/>
              <a:t>cene</a:t>
            </a:r>
            <a:r>
              <a:rPr lang="en-US" sz="2400" dirty="0" smtClean="0"/>
              <a:t> </a:t>
            </a:r>
            <a:r>
              <a:rPr lang="en-US" sz="2400" dirty="0" err="1" smtClean="0"/>
              <a:t>usluge</a:t>
            </a:r>
            <a:endParaRPr lang="en-US" sz="2400" dirty="0" smtClean="0"/>
          </a:p>
          <a:p>
            <a:pPr marL="544513" indent="-280988">
              <a:spcBef>
                <a:spcPts val="1824"/>
              </a:spcBef>
              <a:buFont typeface="Lucida Grande"/>
              <a:buChar char="-"/>
            </a:pPr>
            <a:r>
              <a:rPr lang="en-US" sz="2400" dirty="0" err="1" smtClean="0"/>
              <a:t>Kriterijumi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izbor</a:t>
            </a:r>
            <a:r>
              <a:rPr lang="en-US" sz="2400" dirty="0" smtClean="0"/>
              <a:t> </a:t>
            </a:r>
            <a:r>
              <a:rPr lang="en-US" sz="2400" dirty="0" err="1" smtClean="0"/>
              <a:t>korisnika</a:t>
            </a:r>
            <a:endParaRPr lang="en-US" sz="2400" dirty="0" smtClean="0"/>
          </a:p>
          <a:p>
            <a:pPr>
              <a:spcBef>
                <a:spcPts val="2424"/>
              </a:spcBef>
              <a:buFont typeface="Lucida Grande"/>
              <a:buChar char="•"/>
            </a:pPr>
            <a:r>
              <a:rPr lang="en-US" sz="2800" dirty="0" err="1" smtClean="0"/>
              <a:t>Nacionalni</a:t>
            </a:r>
            <a:r>
              <a:rPr lang="en-US" sz="2800" dirty="0" smtClean="0"/>
              <a:t> </a:t>
            </a:r>
            <a:r>
              <a:rPr lang="en-US" sz="2800" dirty="0" err="1" smtClean="0"/>
              <a:t>nivou</a:t>
            </a:r>
            <a:r>
              <a:rPr lang="en-US" sz="2800" dirty="0" smtClean="0"/>
              <a:t> </a:t>
            </a:r>
            <a:r>
              <a:rPr lang="en-US" sz="2800" dirty="0" err="1" smtClean="0"/>
              <a:t>utrđuje</a:t>
            </a:r>
            <a:r>
              <a:rPr lang="en-US" sz="2800" dirty="0" smtClean="0"/>
              <a:t> </a:t>
            </a:r>
            <a:r>
              <a:rPr lang="en-US" sz="2800" dirty="0" err="1" smtClean="0"/>
              <a:t>standarde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kontrolne</a:t>
            </a:r>
            <a:r>
              <a:rPr lang="en-US" sz="2800" dirty="0" smtClean="0"/>
              <a:t> </a:t>
            </a:r>
            <a:r>
              <a:rPr lang="en-US" sz="2800" dirty="0" err="1" smtClean="0"/>
              <a:t>mehanizme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Pomoć</a:t>
            </a:r>
            <a:r>
              <a:rPr lang="en-US" b="1" dirty="0" smtClean="0"/>
              <a:t> u </a:t>
            </a:r>
            <a:r>
              <a:rPr lang="en-US" b="1" dirty="0" err="1" smtClean="0"/>
              <a:t>kući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7880"/>
            <a:ext cx="7772400" cy="4389120"/>
          </a:xfrm>
        </p:spPr>
        <p:txBody>
          <a:bodyPr/>
          <a:lstStyle/>
          <a:p>
            <a:pPr>
              <a:spcBef>
                <a:spcPts val="1824"/>
              </a:spcBef>
            </a:pPr>
            <a:r>
              <a:rPr lang="en-US" dirty="0" smtClean="0"/>
              <a:t>Do 2000-te </a:t>
            </a:r>
            <a:r>
              <a:rPr lang="en-US" dirty="0" err="1" smtClean="0"/>
              <a:t>samo</a:t>
            </a:r>
            <a:r>
              <a:rPr lang="en-US" dirty="0" smtClean="0"/>
              <a:t> u </a:t>
            </a:r>
            <a:r>
              <a:rPr lang="en-US" dirty="0" err="1" smtClean="0"/>
              <a:t>Beogradu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nekim</a:t>
            </a:r>
            <a:r>
              <a:rPr lang="en-US" dirty="0" smtClean="0"/>
              <a:t> </a:t>
            </a:r>
            <a:r>
              <a:rPr lang="en-US" dirty="0" err="1" smtClean="0"/>
              <a:t>veći</a:t>
            </a:r>
            <a:r>
              <a:rPr lang="en-US" dirty="0" smtClean="0"/>
              <a:t> </a:t>
            </a:r>
            <a:r>
              <a:rPr lang="en-US" dirty="0" err="1" smtClean="0"/>
              <a:t>gradovima</a:t>
            </a:r>
            <a:r>
              <a:rPr lang="en-US" dirty="0" smtClean="0"/>
              <a:t> u </a:t>
            </a:r>
            <a:r>
              <a:rPr lang="en-US" dirty="0" err="1" smtClean="0"/>
              <a:t>Vojvodini</a:t>
            </a:r>
            <a:endParaRPr lang="en-US" dirty="0" smtClean="0"/>
          </a:p>
          <a:p>
            <a:pPr>
              <a:spcBef>
                <a:spcPts val="1824"/>
              </a:spcBef>
            </a:pP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prethodnih</a:t>
            </a:r>
            <a:r>
              <a:rPr lang="en-US" dirty="0" smtClean="0"/>
              <a:t> </a:t>
            </a:r>
            <a:r>
              <a:rPr lang="en-US" dirty="0" err="1" smtClean="0"/>
              <a:t>godina</a:t>
            </a:r>
            <a:r>
              <a:rPr lang="en-US" dirty="0" smtClean="0"/>
              <a:t> </a:t>
            </a:r>
            <a:r>
              <a:rPr lang="en-US" dirty="0" err="1" smtClean="0"/>
              <a:t>značajan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(</a:t>
            </a:r>
            <a:r>
              <a:rPr lang="en-US" dirty="0" err="1" smtClean="0"/>
              <a:t>reformski</a:t>
            </a:r>
            <a:r>
              <a:rPr lang="en-US" dirty="0" smtClean="0"/>
              <a:t> </a:t>
            </a:r>
            <a:r>
              <a:rPr lang="en-US" dirty="0" err="1" smtClean="0"/>
              <a:t>mehanizmi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donatorska</a:t>
            </a:r>
            <a:r>
              <a:rPr lang="en-US" dirty="0" smtClean="0"/>
              <a:t> </a:t>
            </a:r>
            <a:r>
              <a:rPr lang="en-US" dirty="0" err="1" smtClean="0"/>
              <a:t>pomoć</a:t>
            </a:r>
            <a:r>
              <a:rPr lang="en-US" dirty="0" smtClean="0"/>
              <a:t>)</a:t>
            </a:r>
          </a:p>
          <a:p>
            <a:pPr marL="622300" indent="-266700">
              <a:spcBef>
                <a:spcPts val="1824"/>
              </a:spcBef>
              <a:buFont typeface="Lucida Grande"/>
              <a:buChar char="-"/>
            </a:pPr>
            <a:r>
              <a:rPr lang="en-US" sz="2200" dirty="0" err="1" smtClean="0"/>
              <a:t>Tokom</a:t>
            </a:r>
            <a:r>
              <a:rPr lang="en-US" sz="2200" dirty="0" smtClean="0"/>
              <a:t> 2003. </a:t>
            </a:r>
            <a:r>
              <a:rPr lang="en-US" sz="2200" dirty="0" err="1" smtClean="0"/>
              <a:t>godine</a:t>
            </a:r>
            <a:r>
              <a:rPr lang="en-US" sz="2200" dirty="0" smtClean="0"/>
              <a:t> </a:t>
            </a:r>
            <a:r>
              <a:rPr lang="en-US" sz="2200" dirty="0" err="1" smtClean="0"/>
              <a:t>samo</a:t>
            </a:r>
            <a:r>
              <a:rPr lang="en-US" sz="2200" dirty="0" smtClean="0"/>
              <a:t> u 35 </a:t>
            </a:r>
            <a:r>
              <a:rPr lang="en-US" sz="2200" dirty="0" err="1" smtClean="0"/>
              <a:t>gradova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opština</a:t>
            </a:r>
            <a:endParaRPr lang="en-US" sz="2200" dirty="0" smtClean="0"/>
          </a:p>
          <a:p>
            <a:pPr marL="622300" indent="-266700">
              <a:spcBef>
                <a:spcPts val="1824"/>
              </a:spcBef>
              <a:buFont typeface="Lucida Grande"/>
              <a:buChar char="-"/>
            </a:pPr>
            <a:r>
              <a:rPr lang="en-US" sz="2200" dirty="0" err="1" smtClean="0"/>
              <a:t>Tokom</a:t>
            </a:r>
            <a:r>
              <a:rPr lang="en-US" sz="2200" dirty="0" smtClean="0"/>
              <a:t> 2011. </a:t>
            </a:r>
            <a:r>
              <a:rPr lang="en-US" sz="2200" dirty="0" err="1" smtClean="0"/>
              <a:t>godine</a:t>
            </a:r>
            <a:r>
              <a:rPr lang="en-US" sz="2200" dirty="0" smtClean="0"/>
              <a:t> u 113 </a:t>
            </a:r>
            <a:r>
              <a:rPr lang="en-US" sz="2200" dirty="0" err="1" smtClean="0"/>
              <a:t>od</a:t>
            </a:r>
            <a:r>
              <a:rPr lang="en-US" sz="2200" dirty="0" smtClean="0"/>
              <a:t> </a:t>
            </a:r>
            <a:r>
              <a:rPr lang="en-US" sz="2200" dirty="0" err="1" smtClean="0"/>
              <a:t>ukupno</a:t>
            </a:r>
            <a:r>
              <a:rPr lang="en-US" sz="2200" dirty="0" smtClean="0"/>
              <a:t> 145</a:t>
            </a:r>
          </a:p>
          <a:p>
            <a:pPr marL="266700" indent="-266700">
              <a:spcBef>
                <a:spcPts val="1824"/>
              </a:spcBef>
              <a:buFont typeface="Lucida Grande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Velike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razlike</a:t>
            </a:r>
            <a:r>
              <a:rPr lang="en-US" dirty="0" smtClean="0">
                <a:solidFill>
                  <a:srgbClr val="000000"/>
                </a:solidFill>
              </a:rPr>
              <a:t> u </a:t>
            </a:r>
            <a:r>
              <a:rPr lang="en-US" dirty="0" err="1" smtClean="0">
                <a:solidFill>
                  <a:srgbClr val="000000"/>
                </a:solidFill>
              </a:rPr>
              <a:t>dostupnosti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usluga</a:t>
            </a:r>
            <a:endParaRPr lang="en-US" dirty="0" smtClean="0">
              <a:solidFill>
                <a:srgbClr val="000000"/>
              </a:solidFill>
            </a:endParaRPr>
          </a:p>
          <a:p>
            <a:pPr marL="622300" indent="-266700">
              <a:spcBef>
                <a:spcPts val="1824"/>
              </a:spcBef>
              <a:buFont typeface="Lucida Grande"/>
              <a:buChar char="-"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Korisnici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2194560"/>
            <a:ext cx="4343400" cy="4434840"/>
          </a:xfrm>
        </p:spPr>
        <p:txBody>
          <a:bodyPr/>
          <a:lstStyle/>
          <a:p>
            <a:pPr marL="273600">
              <a:spcBef>
                <a:spcPts val="1824"/>
              </a:spcBef>
            </a:pPr>
            <a:r>
              <a:rPr lang="en-US" dirty="0" smtClean="0">
                <a:solidFill>
                  <a:srgbClr val="000000"/>
                </a:solidFill>
              </a:rPr>
              <a:t>U 2011. </a:t>
            </a:r>
            <a:r>
              <a:rPr lang="en-US" dirty="0" err="1" smtClean="0"/>
              <a:t>godini</a:t>
            </a:r>
            <a:r>
              <a:rPr lang="en-US" dirty="0" smtClean="0"/>
              <a:t> 12,000 </a:t>
            </a:r>
            <a:r>
              <a:rPr lang="en-US" dirty="0" err="1" smtClean="0"/>
              <a:t>korisnika</a:t>
            </a:r>
            <a:endParaRPr lang="en-US" dirty="0" smtClean="0"/>
          </a:p>
          <a:p>
            <a:pPr marL="273600">
              <a:spcBef>
                <a:spcPts val="1824"/>
              </a:spcBef>
            </a:pPr>
            <a:r>
              <a:rPr lang="en-US" dirty="0" err="1" smtClean="0"/>
              <a:t>Približno</a:t>
            </a:r>
            <a:r>
              <a:rPr lang="en-US" dirty="0" smtClean="0"/>
              <a:t> 10 </a:t>
            </a:r>
            <a:r>
              <a:rPr lang="en-US" dirty="0" err="1" smtClean="0"/>
              <a:t>hiljada</a:t>
            </a:r>
            <a:r>
              <a:rPr lang="en-US" dirty="0" smtClean="0"/>
              <a:t> </a:t>
            </a:r>
            <a:r>
              <a:rPr lang="en-US" dirty="0" err="1" smtClean="0"/>
              <a:t>korisnika</a:t>
            </a:r>
            <a:r>
              <a:rPr lang="en-US" dirty="0" smtClean="0"/>
              <a:t> 65+ </a:t>
            </a:r>
            <a:r>
              <a:rPr lang="en-US" dirty="0" smtClean="0">
                <a:solidFill>
                  <a:srgbClr val="21B2C9"/>
                </a:solidFill>
              </a:rPr>
              <a:t>(0ko 0,8% </a:t>
            </a:r>
            <a:r>
              <a:rPr lang="en-US" dirty="0" err="1" smtClean="0">
                <a:solidFill>
                  <a:srgbClr val="21B2C9"/>
                </a:solidFill>
              </a:rPr>
              <a:t>ove</a:t>
            </a:r>
            <a:r>
              <a:rPr lang="en-US" dirty="0" smtClean="0">
                <a:solidFill>
                  <a:srgbClr val="21B2C9"/>
                </a:solidFill>
              </a:rPr>
              <a:t> </a:t>
            </a:r>
            <a:r>
              <a:rPr lang="en-US" dirty="0" err="1" smtClean="0">
                <a:solidFill>
                  <a:srgbClr val="21B2C9"/>
                </a:solidFill>
              </a:rPr>
              <a:t>populacije</a:t>
            </a:r>
            <a:r>
              <a:rPr lang="en-US" dirty="0" smtClean="0">
                <a:solidFill>
                  <a:srgbClr val="21B2C9"/>
                </a:solidFill>
              </a:rPr>
              <a:t>)</a:t>
            </a:r>
          </a:p>
          <a:p>
            <a:pPr marL="273600">
              <a:spcBef>
                <a:spcPts val="1824"/>
              </a:spcBef>
            </a:pPr>
            <a:r>
              <a:rPr lang="sr-Latn-CS" dirty="0" smtClean="0"/>
              <a:t>Na listama čekanja se 2010. nalazilo 1693 lica </a:t>
            </a:r>
            <a:endParaRPr lang="en-US" dirty="0" smtClean="0">
              <a:solidFill>
                <a:srgbClr val="21B2C9"/>
              </a:solidFill>
            </a:endParaRPr>
          </a:p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419600" y="2057400"/>
          <a:ext cx="42672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57800" y="175260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korisnika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regionima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Pomoć</a:t>
            </a:r>
            <a:r>
              <a:rPr lang="en-US" b="1" dirty="0" smtClean="0"/>
              <a:t> u </a:t>
            </a:r>
            <a:r>
              <a:rPr lang="en-US" b="1" dirty="0" err="1" smtClean="0"/>
              <a:t>kući</a:t>
            </a:r>
            <a:r>
              <a:rPr lang="en-US" b="1" dirty="0" smtClean="0"/>
              <a:t> - </a:t>
            </a:r>
            <a:r>
              <a:rPr lang="en-US" b="1" dirty="0" err="1" smtClean="0"/>
              <a:t>finansiranje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280"/>
            <a:ext cx="8229600" cy="4389120"/>
          </a:xfrm>
        </p:spPr>
        <p:txBody>
          <a:bodyPr/>
          <a:lstStyle/>
          <a:p>
            <a:pPr marL="446088" indent="-363538">
              <a:spcBef>
                <a:spcPts val="1272"/>
              </a:spcBef>
              <a:buFont typeface="Wingdings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Namenski</a:t>
            </a:r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transferi</a:t>
            </a:r>
            <a:endParaRPr lang="en-US" sz="2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808038" indent="-263525">
              <a:spcBef>
                <a:spcPts val="1272"/>
              </a:spcBef>
            </a:pP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opštine</a:t>
            </a:r>
            <a:r>
              <a:rPr lang="en-US" dirty="0" smtClean="0"/>
              <a:t> </a:t>
            </a:r>
            <a:r>
              <a:rPr lang="en-US" dirty="0" err="1" smtClean="0"/>
              <a:t>ispod</a:t>
            </a:r>
            <a:r>
              <a:rPr lang="en-US" dirty="0" smtClean="0"/>
              <a:t> </a:t>
            </a:r>
            <a:r>
              <a:rPr lang="en-US" dirty="0" err="1" smtClean="0"/>
              <a:t>republičkog</a:t>
            </a:r>
            <a:r>
              <a:rPr lang="en-US" dirty="0" smtClean="0"/>
              <a:t> </a:t>
            </a:r>
            <a:r>
              <a:rPr lang="en-US" dirty="0" err="1" smtClean="0"/>
              <a:t>proseka</a:t>
            </a:r>
            <a:r>
              <a:rPr lang="en-US" dirty="0" smtClean="0"/>
              <a:t> </a:t>
            </a:r>
            <a:r>
              <a:rPr lang="en-US" dirty="0" err="1" smtClean="0"/>
              <a:t>razvijenosti</a:t>
            </a:r>
            <a:r>
              <a:rPr lang="en-US" dirty="0" smtClean="0"/>
              <a:t> (</a:t>
            </a:r>
            <a:r>
              <a:rPr lang="en-US" dirty="0" err="1" smtClean="0"/>
              <a:t>preko</a:t>
            </a:r>
            <a:r>
              <a:rPr lang="en-US" dirty="0" smtClean="0"/>
              <a:t> 75% </a:t>
            </a:r>
            <a:r>
              <a:rPr lang="en-US" dirty="0" err="1" smtClean="0"/>
              <a:t>opština</a:t>
            </a:r>
            <a:r>
              <a:rPr lang="en-US" dirty="0" smtClean="0"/>
              <a:t>)</a:t>
            </a:r>
          </a:p>
          <a:p>
            <a:pPr marL="808038" indent="-263525">
              <a:spcBef>
                <a:spcPts val="1272"/>
              </a:spcBef>
            </a:pPr>
            <a:r>
              <a:rPr lang="en-US" dirty="0" smtClean="0"/>
              <a:t>U </a:t>
            </a:r>
            <a:r>
              <a:rPr lang="en-US" dirty="0" err="1" smtClean="0"/>
              <a:t>kojima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 </a:t>
            </a:r>
            <a:r>
              <a:rPr lang="en-US" dirty="0" err="1" smtClean="0"/>
              <a:t>domovi</a:t>
            </a:r>
            <a:r>
              <a:rPr lang="en-US" dirty="0" smtClean="0"/>
              <a:t> u </a:t>
            </a:r>
            <a:r>
              <a:rPr lang="en-US" dirty="0" err="1" smtClean="0"/>
              <a:t>transformaciji</a:t>
            </a:r>
            <a:endParaRPr lang="en-US" dirty="0" smtClean="0"/>
          </a:p>
          <a:p>
            <a:pPr marL="808038" indent="-263525">
              <a:spcBef>
                <a:spcPts val="1272"/>
              </a:spcBef>
            </a:pP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inovativne</a:t>
            </a:r>
            <a:r>
              <a:rPr lang="en-US" dirty="0" smtClean="0"/>
              <a:t> </a:t>
            </a:r>
            <a:r>
              <a:rPr lang="en-US" dirty="0" err="1" smtClean="0"/>
              <a:t>usluge</a:t>
            </a:r>
            <a:endParaRPr lang="en-US" dirty="0" smtClean="0"/>
          </a:p>
          <a:p>
            <a:pPr marL="544513" indent="-461963">
              <a:spcBef>
                <a:spcPts val="1872"/>
              </a:spcBef>
              <a:buFont typeface="Wingdings" charset="2"/>
              <a:buChar char="q"/>
            </a:pPr>
            <a:r>
              <a:rPr lang="en-US" sz="2800" dirty="0" smtClean="0"/>
              <a:t>Novi </a:t>
            </a:r>
            <a:r>
              <a:rPr lang="en-US" sz="2800" dirty="0" err="1" smtClean="0"/>
              <a:t>zakon</a:t>
            </a:r>
            <a:r>
              <a:rPr lang="en-US" sz="2800" dirty="0" smtClean="0"/>
              <a:t> </a:t>
            </a:r>
            <a:r>
              <a:rPr lang="en-US" sz="2800" dirty="0" err="1" smtClean="0"/>
              <a:t>predviđa</a:t>
            </a:r>
            <a:r>
              <a:rPr lang="en-US" sz="2800" dirty="0" smtClean="0"/>
              <a:t> </a:t>
            </a:r>
            <a:r>
              <a:rPr lang="en-US" sz="2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participaciju</a:t>
            </a:r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korisnika</a:t>
            </a:r>
            <a:r>
              <a:rPr lang="en-US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 smtClean="0"/>
              <a:t>koji</a:t>
            </a:r>
            <a:r>
              <a:rPr lang="en-US" sz="2800" dirty="0" smtClean="0"/>
              <a:t> </a:t>
            </a:r>
            <a:r>
              <a:rPr lang="en-US" sz="2800" dirty="0" err="1" smtClean="0"/>
              <a:t>primaju</a:t>
            </a:r>
            <a:r>
              <a:rPr lang="en-US" sz="2800" dirty="0" smtClean="0"/>
              <a:t> </a:t>
            </a:r>
            <a:r>
              <a:rPr lang="en-US" sz="2800" dirty="0" err="1" smtClean="0"/>
              <a:t>novčanu</a:t>
            </a:r>
            <a:r>
              <a:rPr lang="en-US" sz="2800" dirty="0" smtClean="0"/>
              <a:t> </a:t>
            </a:r>
            <a:r>
              <a:rPr lang="en-US" sz="2800" dirty="0" err="1" smtClean="0"/>
              <a:t>naknadu</a:t>
            </a:r>
            <a:r>
              <a:rPr lang="en-US" sz="2800" dirty="0" smtClean="0"/>
              <a:t> (bar 20% </a:t>
            </a:r>
            <a:r>
              <a:rPr lang="en-US" sz="2800" dirty="0" err="1" smtClean="0"/>
              <a:t>naknade</a:t>
            </a:r>
            <a:r>
              <a:rPr lang="en-US" sz="2800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Cena</a:t>
            </a:r>
            <a:r>
              <a:rPr lang="en-US" b="1" dirty="0" smtClean="0"/>
              <a:t> </a:t>
            </a:r>
            <a:r>
              <a:rPr lang="en-US" b="1" dirty="0" err="1" smtClean="0"/>
              <a:t>usluge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izvori</a:t>
            </a:r>
            <a:r>
              <a:rPr lang="en-US" b="1" dirty="0" smtClean="0"/>
              <a:t> </a:t>
            </a:r>
            <a:r>
              <a:rPr lang="en-US" b="1" dirty="0" err="1" smtClean="0"/>
              <a:t>finansiranja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800600" y="2012157"/>
            <a:ext cx="4041775" cy="654843"/>
          </a:xfrm>
        </p:spPr>
        <p:txBody>
          <a:bodyPr/>
          <a:lstStyle/>
          <a:p>
            <a:r>
              <a:rPr lang="en-US" dirty="0" err="1" smtClean="0"/>
              <a:t>Izvori</a:t>
            </a:r>
            <a:r>
              <a:rPr lang="en-US" dirty="0" smtClean="0"/>
              <a:t> </a:t>
            </a:r>
            <a:r>
              <a:rPr lang="en-US" dirty="0" err="1" smtClean="0"/>
              <a:t>finansiranja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057400"/>
            <a:ext cx="4040188" cy="430292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Podaci</a:t>
            </a:r>
            <a:r>
              <a:rPr lang="en-US" dirty="0" smtClean="0"/>
              <a:t> se ne </a:t>
            </a:r>
            <a:r>
              <a:rPr lang="en-US" dirty="0" err="1" smtClean="0"/>
              <a:t>prikupljaju</a:t>
            </a:r>
            <a:r>
              <a:rPr lang="en-US" dirty="0" smtClean="0"/>
              <a:t> </a:t>
            </a:r>
            <a:r>
              <a:rPr lang="en-US" dirty="0" err="1" smtClean="0"/>
              <a:t>sistematično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Rashodi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prosečno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250-300 </a:t>
            </a:r>
            <a:r>
              <a:rPr lang="en-US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dinara</a:t>
            </a:r>
            <a:endParaRPr lang="en-US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041775" cy="3845720"/>
          </a:xfrm>
        </p:spPr>
        <p:txBody>
          <a:bodyPr>
            <a:normAutofit/>
          </a:bodyPr>
          <a:lstStyle/>
          <a:p>
            <a:pPr>
              <a:spcBef>
                <a:spcPts val="1728"/>
              </a:spcBef>
            </a:pPr>
            <a:r>
              <a:rPr lang="en-US" dirty="0" err="1" smtClean="0"/>
              <a:t>Budžeti</a:t>
            </a:r>
            <a:r>
              <a:rPr lang="en-US" dirty="0" smtClean="0"/>
              <a:t> </a:t>
            </a:r>
            <a:r>
              <a:rPr lang="en-US" dirty="0" err="1" smtClean="0"/>
              <a:t>lokalnih</a:t>
            </a:r>
            <a:r>
              <a:rPr lang="en-US" dirty="0" smtClean="0"/>
              <a:t> </a:t>
            </a:r>
            <a:r>
              <a:rPr lang="en-US" dirty="0" err="1" smtClean="0"/>
              <a:t>zajednica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procena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0,03% BDP-a)</a:t>
            </a:r>
          </a:p>
          <a:p>
            <a:pPr>
              <a:spcBef>
                <a:spcPts val="1728"/>
              </a:spcBef>
            </a:pPr>
            <a:r>
              <a:rPr lang="en-US" dirty="0" err="1" smtClean="0"/>
              <a:t>Značajni</a:t>
            </a:r>
            <a:r>
              <a:rPr lang="en-US" dirty="0" smtClean="0"/>
              <a:t>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izvori</a:t>
            </a:r>
            <a:r>
              <a:rPr lang="en-US" dirty="0" smtClean="0"/>
              <a:t> </a:t>
            </a:r>
            <a:r>
              <a:rPr lang="en-US" dirty="0" err="1" smtClean="0"/>
              <a:t>finansiranja</a:t>
            </a:r>
            <a:r>
              <a:rPr lang="en-US" dirty="0" smtClean="0"/>
              <a:t>: </a:t>
            </a:r>
            <a:r>
              <a:rPr lang="en-US" dirty="0" err="1" smtClean="0"/>
              <a:t>javni</a:t>
            </a:r>
            <a:r>
              <a:rPr lang="en-US" dirty="0" smtClean="0"/>
              <a:t> </a:t>
            </a:r>
            <a:r>
              <a:rPr lang="en-US" dirty="0" err="1" smtClean="0"/>
              <a:t>radovi</a:t>
            </a:r>
            <a:r>
              <a:rPr lang="en-US" dirty="0" smtClean="0"/>
              <a:t>, </a:t>
            </a:r>
            <a:r>
              <a:rPr lang="en-US" dirty="0" err="1" smtClean="0"/>
              <a:t>donatorska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, Fond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socijalne</a:t>
            </a:r>
            <a:r>
              <a:rPr lang="en-US" dirty="0" smtClean="0"/>
              <a:t> </a:t>
            </a:r>
            <a:r>
              <a:rPr lang="en-US" dirty="0" err="1" smtClean="0"/>
              <a:t>inovacije</a:t>
            </a:r>
            <a:endParaRPr lang="en-US" dirty="0" smtClean="0"/>
          </a:p>
          <a:p>
            <a:pPr>
              <a:spcBef>
                <a:spcPts val="1728"/>
              </a:spcBef>
            </a:pPr>
            <a:r>
              <a:rPr lang="en-US" dirty="0" err="1" smtClean="0"/>
              <a:t>Participacija</a:t>
            </a:r>
            <a:r>
              <a:rPr lang="en-US" dirty="0" smtClean="0"/>
              <a:t> </a:t>
            </a:r>
            <a:r>
              <a:rPr lang="en-US" dirty="0" err="1" smtClean="0"/>
              <a:t>neujednačena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nedovoljna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800"/>
            <a:ext cx="41529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Javni</a:t>
            </a:r>
            <a:r>
              <a:rPr lang="en-US" b="1" dirty="0" smtClean="0"/>
              <a:t> </a:t>
            </a:r>
            <a:r>
              <a:rPr lang="en-US" b="1" dirty="0" err="1" smtClean="0"/>
              <a:t>rashodi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DTN </a:t>
            </a:r>
            <a:r>
              <a:rPr lang="en-US" b="1" dirty="0" err="1" smtClean="0"/>
              <a:t>za</a:t>
            </a:r>
            <a:r>
              <a:rPr lang="en-US" b="1" dirty="0" smtClean="0"/>
              <a:t> stare (%BDP) u 2011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990600" y="2285998"/>
          <a:ext cx="6553200" cy="33844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7711"/>
                <a:gridCol w="2605489"/>
              </a:tblGrid>
              <a:tr h="8241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800" dirty="0" smtClean="0"/>
                        <a:t>UKUPNO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/>
                        <a:t>0,51</a:t>
                      </a:r>
                      <a:endParaRPr lang="en-US" sz="2800" dirty="0"/>
                    </a:p>
                  </a:txBody>
                  <a:tcPr/>
                </a:tc>
              </a:tr>
              <a:tr h="53691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Novčane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naknade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0,36</a:t>
                      </a:r>
                      <a:endParaRPr lang="en-US" sz="2400" dirty="0"/>
                    </a:p>
                  </a:txBody>
                  <a:tcPr/>
                </a:tc>
              </a:tr>
              <a:tr h="53691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Domski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smeštaj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0,05</a:t>
                      </a:r>
                      <a:endParaRPr lang="en-US" sz="2400" dirty="0"/>
                    </a:p>
                  </a:txBody>
                  <a:tcPr/>
                </a:tc>
              </a:tr>
              <a:tr h="53691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Palijativna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zdravstvena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nega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0,07</a:t>
                      </a:r>
                      <a:endParaRPr lang="en-US" sz="2400" dirty="0"/>
                    </a:p>
                  </a:txBody>
                  <a:tcPr/>
                </a:tc>
              </a:tr>
              <a:tr h="53691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Usluge</a:t>
                      </a:r>
                      <a:r>
                        <a:rPr lang="en-US" sz="2400" dirty="0" smtClean="0"/>
                        <a:t> u </a:t>
                      </a:r>
                      <a:r>
                        <a:rPr lang="en-US" sz="2400" dirty="0" err="1" smtClean="0"/>
                        <a:t>zajednici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0,03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Demografski trendovi</a:t>
            </a:r>
            <a:endParaRPr lang="sr-Latn-CS" dirty="0" smtClean="0"/>
          </a:p>
        </p:txBody>
      </p:sp>
      <p:graphicFrame>
        <p:nvGraphicFramePr>
          <p:cNvPr id="15412" name="Group 52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7848600" cy="3619776"/>
        </p:xfrm>
        <a:graphic>
          <a:graphicData uri="http://schemas.openxmlformats.org/drawingml/2006/table">
            <a:tbl>
              <a:tblPr/>
              <a:tblGrid>
                <a:gridCol w="2667000"/>
                <a:gridCol w="1828800"/>
                <a:gridCol w="1711325"/>
                <a:gridCol w="1641475"/>
              </a:tblGrid>
              <a:tr h="511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11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Broj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stanovnika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7,500,031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sr-Latn-C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sr-Latn-C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307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6,702,139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11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Stopa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fertiliteta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11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Očekivano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trajanje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života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u 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11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Učešće 65 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17,4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22,8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11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Učešće 80+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11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Stopa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zavisnosti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starih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36,3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15405" name="Rectangle 4"/>
          <p:cNvSpPr>
            <a:spLocks noChangeArrowheads="1"/>
          </p:cNvSpPr>
          <p:nvPr/>
        </p:nvSpPr>
        <p:spPr bwMode="auto">
          <a:xfrm>
            <a:off x="457200" y="5715000"/>
            <a:ext cx="822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err="1" smtClean="0">
                <a:latin typeface="Constantia" pitchFamily="18" charset="0"/>
              </a:rPr>
              <a:t>Izvor</a:t>
            </a:r>
            <a:r>
              <a:rPr lang="en-US" sz="1200" dirty="0" smtClean="0">
                <a:latin typeface="Constantia" pitchFamily="18" charset="0"/>
              </a:rPr>
              <a:t>: </a:t>
            </a:r>
            <a:r>
              <a:rPr lang="en-US" sz="1200" dirty="0" err="1" smtClean="0">
                <a:latin typeface="Constantia" pitchFamily="18" charset="0"/>
              </a:rPr>
              <a:t>Republički</a:t>
            </a:r>
            <a:r>
              <a:rPr lang="en-US" sz="1200" dirty="0" smtClean="0">
                <a:latin typeface="Constantia" pitchFamily="18" charset="0"/>
              </a:rPr>
              <a:t> </a:t>
            </a:r>
            <a:r>
              <a:rPr lang="en-US" sz="1200" dirty="0" err="1" smtClean="0">
                <a:latin typeface="Constantia" pitchFamily="18" charset="0"/>
              </a:rPr>
              <a:t>zavod</a:t>
            </a:r>
            <a:r>
              <a:rPr lang="en-US" sz="1200" dirty="0" smtClean="0">
                <a:latin typeface="Constantia" pitchFamily="18" charset="0"/>
              </a:rPr>
              <a:t> </a:t>
            </a:r>
            <a:r>
              <a:rPr lang="en-US" sz="1200" dirty="0" err="1" smtClean="0">
                <a:latin typeface="Constantia" pitchFamily="18" charset="0"/>
              </a:rPr>
              <a:t>za</a:t>
            </a:r>
            <a:r>
              <a:rPr lang="en-US" sz="1200" dirty="0" smtClean="0">
                <a:latin typeface="Constantia" pitchFamily="18" charset="0"/>
              </a:rPr>
              <a:t> </a:t>
            </a:r>
            <a:r>
              <a:rPr lang="en-US" sz="1200" dirty="0" err="1" smtClean="0">
                <a:latin typeface="Constantia" pitchFamily="18" charset="0"/>
              </a:rPr>
              <a:t>statistiku</a:t>
            </a:r>
            <a:endParaRPr lang="en-US" sz="1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/>
              <a:t/>
            </a:r>
            <a:br>
              <a:rPr lang="sr-Latn-CS" b="1" dirty="0" smtClean="0"/>
            </a:br>
            <a:r>
              <a:rPr lang="sr-Latn-CS" b="1" dirty="0" smtClean="0"/>
              <a:t/>
            </a:r>
            <a:br>
              <a:rPr lang="sr-Latn-C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IV </a:t>
            </a:r>
            <a:r>
              <a:rPr lang="sr-Latn-CS" b="1" dirty="0" smtClean="0"/>
              <a:t>Najvažnija pitanja i dileme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824"/>
              </a:spcBef>
            </a:pPr>
            <a:r>
              <a:rPr lang="sr-Latn-CS" dirty="0" smtClean="0"/>
              <a:t>Segmentiranost dugotrajne nege i potreba za uspostavljanjem sistema  </a:t>
            </a:r>
          </a:p>
          <a:p>
            <a:pPr lvl="0">
              <a:spcBef>
                <a:spcPts val="1824"/>
              </a:spcBef>
            </a:pPr>
            <a:r>
              <a:rPr lang="sr-Latn-CS" dirty="0" smtClean="0"/>
              <a:t>(Ne)adekvatnost novčanih naknada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nepovezanost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sistemom</a:t>
            </a:r>
            <a:r>
              <a:rPr lang="en-US" dirty="0" smtClean="0"/>
              <a:t> </a:t>
            </a:r>
            <a:r>
              <a:rPr lang="en-US" dirty="0" err="1" smtClean="0"/>
              <a:t>usluga</a:t>
            </a:r>
            <a:endParaRPr lang="en-US" dirty="0" smtClean="0"/>
          </a:p>
          <a:p>
            <a:pPr lvl="0">
              <a:spcBef>
                <a:spcPts val="1824"/>
              </a:spcBef>
            </a:pPr>
            <a:r>
              <a:rPr lang="en-US" dirty="0" err="1" smtClean="0"/>
              <a:t>Odnos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centralnog</a:t>
            </a:r>
            <a:r>
              <a:rPr lang="en-US" dirty="0" smtClean="0"/>
              <a:t> i </a:t>
            </a:r>
            <a:r>
              <a:rPr lang="en-US" dirty="0" err="1" smtClean="0"/>
              <a:t>lokalnog</a:t>
            </a:r>
            <a:r>
              <a:rPr lang="en-US" dirty="0" smtClean="0"/>
              <a:t> </a:t>
            </a:r>
            <a:r>
              <a:rPr lang="en-US" dirty="0" err="1" smtClean="0"/>
              <a:t>nivoa</a:t>
            </a:r>
            <a:endParaRPr lang="en-US" dirty="0" smtClean="0"/>
          </a:p>
          <a:p>
            <a:pPr lvl="0">
              <a:spcBef>
                <a:spcPts val="1824"/>
              </a:spcBef>
            </a:pPr>
            <a:r>
              <a:rPr lang="sr-Latn-CS" dirty="0" smtClean="0"/>
              <a:t>Nerazvijenost i neadekvatnost usluga u zajednici</a:t>
            </a:r>
          </a:p>
          <a:p>
            <a:pPr lvl="0">
              <a:buNone/>
            </a:pPr>
            <a:r>
              <a:rPr lang="en-US" dirty="0" smtClean="0"/>
              <a:t> </a:t>
            </a:r>
            <a:endParaRPr lang="sr-Latn-C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U </a:t>
            </a:r>
            <a:r>
              <a:rPr lang="en-US" b="1" dirty="0" err="1" smtClean="0"/>
              <a:t>poređenju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EU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5935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Stopa</a:t>
            </a:r>
            <a:r>
              <a:rPr lang="en-US" sz="2000" dirty="0" smtClean="0"/>
              <a:t> </a:t>
            </a:r>
            <a:r>
              <a:rPr lang="en-US" sz="2000" dirty="0" err="1" smtClean="0"/>
              <a:t>zavisnosti</a:t>
            </a:r>
            <a:r>
              <a:rPr lang="en-US" sz="2000" dirty="0" smtClean="0"/>
              <a:t> </a:t>
            </a:r>
            <a:r>
              <a:rPr lang="en-US" sz="2000" dirty="0" err="1" smtClean="0"/>
              <a:t>starih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495800" y="1905000"/>
            <a:ext cx="4495800" cy="654843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3200" dirty="0" smtClean="0"/>
              <a:t>Učešće stanovništva 65+ u ukupnom</a:t>
            </a:r>
          </a:p>
          <a:p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2"/>
          </p:nvPr>
        </p:nvGraphicFramePr>
        <p:xfrm>
          <a:off x="0" y="2514600"/>
          <a:ext cx="4268788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</p:nvPr>
        </p:nvGraphicFramePr>
        <p:xfrm>
          <a:off x="4572000" y="2514600"/>
          <a:ext cx="4346575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 </a:t>
            </a:r>
            <a:r>
              <a:rPr lang="en-US" b="1" dirty="0" err="1" smtClean="0"/>
              <a:t>Potrebe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DTN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87880"/>
            <a:ext cx="8229600" cy="4389120"/>
          </a:xfrm>
        </p:spPr>
        <p:txBody>
          <a:bodyPr/>
          <a:lstStyle/>
          <a:p>
            <a:r>
              <a:rPr lang="en-US" dirty="0" err="1" smtClean="0"/>
              <a:t>Popis</a:t>
            </a:r>
            <a:r>
              <a:rPr lang="en-US" dirty="0" smtClean="0"/>
              <a:t> </a:t>
            </a:r>
            <a:r>
              <a:rPr lang="en-US" sz="3200" dirty="0" smtClean="0"/>
              <a:t>2011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71800"/>
            <a:ext cx="7658100" cy="275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Potrebe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DTN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89120"/>
          </a:xfrm>
        </p:spPr>
        <p:txBody>
          <a:bodyPr/>
          <a:lstStyle/>
          <a:p>
            <a:r>
              <a:rPr lang="en-US" dirty="0" err="1" smtClean="0"/>
              <a:t>Anketa</a:t>
            </a:r>
            <a:r>
              <a:rPr lang="en-US" dirty="0" smtClean="0"/>
              <a:t> IPSOS 2011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67000"/>
            <a:ext cx="8382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Potrebe</a:t>
            </a:r>
            <a:r>
              <a:rPr lang="en-US" b="1" dirty="0" smtClean="0"/>
              <a:t> </a:t>
            </a:r>
            <a:r>
              <a:rPr lang="en-US" b="1" dirty="0" err="1" smtClean="0"/>
              <a:t>po</a:t>
            </a:r>
            <a:r>
              <a:rPr lang="en-US" b="1" dirty="0" smtClean="0"/>
              <a:t> </a:t>
            </a:r>
            <a:r>
              <a:rPr lang="en-US" b="1" dirty="0" err="1" smtClean="0"/>
              <a:t>tipu</a:t>
            </a:r>
            <a:r>
              <a:rPr lang="en-US" b="1" dirty="0" smtClean="0"/>
              <a:t> </a:t>
            </a:r>
            <a:r>
              <a:rPr lang="en-US" b="1" dirty="0" err="1" smtClean="0"/>
              <a:t>domaćinstva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Dodatne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2200"/>
            <a:ext cx="4114800" cy="411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62200"/>
            <a:ext cx="4191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/>
              <a:t>Međutim, tek oko 30% starih živi u mešovitim domaćinstvima</a:t>
            </a:r>
            <a:endParaRPr lang="en-US" b="1" dirty="0"/>
          </a:p>
        </p:txBody>
      </p:sp>
      <p:graphicFrame>
        <p:nvGraphicFramePr>
          <p:cNvPr id="24" name="Content Placeholder 23"/>
          <p:cNvGraphicFramePr>
            <a:graphicFrameLocks noGrp="1"/>
          </p:cNvGraphicFramePr>
          <p:nvPr>
            <p:ph sz="half" idx="2"/>
          </p:nvPr>
        </p:nvGraphicFramePr>
        <p:xfrm>
          <a:off x="685800" y="2133600"/>
          <a:ext cx="80010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100"/>
              </a:lnSpc>
            </a:pPr>
            <a:r>
              <a:rPr lang="en-US" b="1" dirty="0" err="1" smtClean="0"/>
              <a:t>Ipak</a:t>
            </a:r>
            <a:r>
              <a:rPr lang="en-US" b="1" dirty="0" smtClean="0"/>
              <a:t>, </a:t>
            </a:r>
            <a:r>
              <a:rPr lang="en-US" b="1" dirty="0" err="1" smtClean="0"/>
              <a:t>prevashodno</a:t>
            </a:r>
            <a:r>
              <a:rPr lang="en-US" b="1" dirty="0" smtClean="0"/>
              <a:t> je </a:t>
            </a:r>
            <a:r>
              <a:rPr lang="en-US" b="1" dirty="0" err="1" smtClean="0"/>
              <a:t>oslanjanje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porodicu</a:t>
            </a:r>
            <a:r>
              <a:rPr lang="en-US" b="1" dirty="0" smtClean="0"/>
              <a:t>…</a:t>
            </a:r>
            <a:endParaRPr lang="en-US" b="1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0" y="1905000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</p:nvPr>
        </p:nvGraphicFramePr>
        <p:xfrm>
          <a:off x="4191000" y="1920874"/>
          <a:ext cx="49530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11353</TotalTime>
  <Words>913</Words>
  <Application>Microsoft Office PowerPoint</Application>
  <PresentationFormat>On-screen Show (4:3)</PresentationFormat>
  <Paragraphs>176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Flow</vt:lpstr>
      <vt:lpstr>Chart</vt:lpstr>
      <vt:lpstr>DUGOTRAJNA NEGA STARIH U SRBIJI</vt:lpstr>
      <vt:lpstr>I Demografski trendovi</vt:lpstr>
      <vt:lpstr>Demografski trendovi</vt:lpstr>
      <vt:lpstr>U poređenju sa EU</vt:lpstr>
      <vt:lpstr>II Potrebe za DTN</vt:lpstr>
      <vt:lpstr>Potrebe za DTN</vt:lpstr>
      <vt:lpstr>Potrebe po tipu domaćinstva</vt:lpstr>
      <vt:lpstr>Međutim, tek oko 30% starih živi u mešovitim domaćinstvima</vt:lpstr>
      <vt:lpstr>Ipak, prevashodno je oslanjanje na porodicu…</vt:lpstr>
      <vt:lpstr>Održivost porodičnog modela DTN?</vt:lpstr>
      <vt:lpstr>III Državni sistem DTN u Srbiji</vt:lpstr>
      <vt:lpstr> Novčane naknade</vt:lpstr>
      <vt:lpstr>Osnovne novčane naknade</vt:lpstr>
      <vt:lpstr>Uvećana naknada</vt:lpstr>
      <vt:lpstr>Uvećana (maksimalna) naknada kao % (bruto) minimalne zarade</vt:lpstr>
      <vt:lpstr>Korisnici novčanih naknada</vt:lpstr>
      <vt:lpstr>Struktura korisnika 65+ prema visini naknade</vt:lpstr>
      <vt:lpstr>Korišćenje novčanih naknada</vt:lpstr>
      <vt:lpstr>Rashodi za naknade</vt:lpstr>
      <vt:lpstr>Usluge socijalne zaštite</vt:lpstr>
      <vt:lpstr>Domski smeštaj - mreža ustanova i korisnici (2011)</vt:lpstr>
      <vt:lpstr>Regulativa finansiranja</vt:lpstr>
      <vt:lpstr>Cena smeštaja i javni rashodi 2011</vt:lpstr>
      <vt:lpstr>Pomoć u kući</vt:lpstr>
      <vt:lpstr>Pomoć u kući</vt:lpstr>
      <vt:lpstr>Korisnici </vt:lpstr>
      <vt:lpstr>Pomoć u kući - finansiranje</vt:lpstr>
      <vt:lpstr>Cena usluge i izvori finansiranja</vt:lpstr>
      <vt:lpstr>Javni rashodi za DTN za stare (%BDP) u 2011</vt:lpstr>
      <vt:lpstr>   IV Najvažnija pitanja i dileme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Term Care in Serbia</dc:title>
  <dc:creator>user</dc:creator>
  <cp:lastModifiedBy>BM-SIPRU</cp:lastModifiedBy>
  <cp:revision>95</cp:revision>
  <dcterms:created xsi:type="dcterms:W3CDTF">2012-11-27T23:16:29Z</dcterms:created>
  <dcterms:modified xsi:type="dcterms:W3CDTF">2012-11-28T08:24:16Z</dcterms:modified>
</cp:coreProperties>
</file>