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6"/>
  </p:notesMasterIdLst>
  <p:handoutMasterIdLst>
    <p:handoutMasterId r:id="rId47"/>
  </p:handoutMasterIdLst>
  <p:sldIdLst>
    <p:sldId id="256" r:id="rId2"/>
    <p:sldId id="312" r:id="rId3"/>
    <p:sldId id="313" r:id="rId4"/>
    <p:sldId id="314" r:id="rId5"/>
    <p:sldId id="315" r:id="rId6"/>
    <p:sldId id="316" r:id="rId7"/>
    <p:sldId id="318" r:id="rId8"/>
    <p:sldId id="257" r:id="rId9"/>
    <p:sldId id="320" r:id="rId10"/>
    <p:sldId id="321" r:id="rId11"/>
    <p:sldId id="323" r:id="rId12"/>
    <p:sldId id="324" r:id="rId13"/>
    <p:sldId id="325" r:id="rId14"/>
    <p:sldId id="326" r:id="rId15"/>
    <p:sldId id="355" r:id="rId16"/>
    <p:sldId id="322" r:id="rId17"/>
    <p:sldId id="357" r:id="rId18"/>
    <p:sldId id="329" r:id="rId19"/>
    <p:sldId id="330" r:id="rId20"/>
    <p:sldId id="331" r:id="rId21"/>
    <p:sldId id="327" r:id="rId22"/>
    <p:sldId id="328" r:id="rId23"/>
    <p:sldId id="345" r:id="rId24"/>
    <p:sldId id="334" r:id="rId25"/>
    <p:sldId id="335" r:id="rId26"/>
    <p:sldId id="336" r:id="rId27"/>
    <p:sldId id="332" r:id="rId28"/>
    <p:sldId id="337" r:id="rId29"/>
    <p:sldId id="333" r:id="rId30"/>
    <p:sldId id="338" r:id="rId31"/>
    <p:sldId id="339" r:id="rId32"/>
    <p:sldId id="341" r:id="rId33"/>
    <p:sldId id="342" r:id="rId34"/>
    <p:sldId id="346" r:id="rId35"/>
    <p:sldId id="343" r:id="rId36"/>
    <p:sldId id="358" r:id="rId37"/>
    <p:sldId id="344" r:id="rId38"/>
    <p:sldId id="347" r:id="rId39"/>
    <p:sldId id="348" r:id="rId40"/>
    <p:sldId id="349" r:id="rId41"/>
    <p:sldId id="350" r:id="rId42"/>
    <p:sldId id="351" r:id="rId43"/>
    <p:sldId id="352" r:id="rId44"/>
    <p:sldId id="360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314A"/>
    <a:srgbClr val="8E0000"/>
    <a:srgbClr val="005392"/>
    <a:srgbClr val="3C67A6"/>
    <a:srgbClr val="236ABF"/>
    <a:srgbClr val="2266B8"/>
    <a:srgbClr val="6C0000"/>
    <a:srgbClr val="478B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47" autoAdjust="0"/>
    <p:restoredTop sz="97986" autoAdjust="0"/>
  </p:normalViewPr>
  <p:slideViewPr>
    <p:cSldViewPr>
      <p:cViewPr>
        <p:scale>
          <a:sx n="90" d="100"/>
          <a:sy n="90" d="100"/>
        </p:scale>
        <p:origin x="-130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1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AE61A4-1034-459F-9437-A4E18F4773E8}" type="datetimeFigureOut">
              <a:rPr lang="en-US"/>
              <a:pPr>
                <a:defRPr/>
              </a:pPr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9752A4-D237-489D-91D3-871D0435D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66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8F6F33-193F-4F6E-937C-1D9FB8E8836A}" type="datetimeFigureOut">
              <a:rPr lang="en-US"/>
              <a:pPr>
                <a:defRPr/>
              </a:pPr>
              <a:t>12/4/2012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940FE7F-A9D5-4DCB-8FF1-BE2C5F17F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51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/>
              <a:t>Census of the population represents the most extensive and most complex statistical survey, in terms of content, methodology and organization, as well as in terms of specific data processing.</a:t>
            </a:r>
            <a:endParaRPr lang="sr-Latn-CS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results of census are the number of the total population, households and dwellings, and their structure and distribution by territorial levels: municipalities, settlements (urban and rural).</a:t>
            </a:r>
            <a:endParaRPr lang="sr-Latn-CS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sr-Latn-CS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sr-Latn-CS" dirty="0" smtClean="0"/>
              <a:t>Popisi stanovnistva u svakoj zemlji predstavljaju, najobimnije i najkompleksnije statisticko istraživanje, kako po sadrzaju,metodološkim rjesenjima i organizaciji, tako i po svojoj specifičnoj obradi podataka .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sr-Latn-CS" dirty="0" smtClean="0"/>
              <a:t>Rezultatima Popisa utvrđuje  se Ukupan broj stanovnika, domaćinstava i stanova, kao i njihov raspored na svim teritorijalnim nivoima: opštinama, naseljima (gradskog i seoskog karaktera). 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sr-Latn-CS" dirty="0" smtClean="0"/>
              <a:t>      Na osnovu podataka o vitalnim, etničkim, ekonomskim, obrazovnim, migracionim i drugim karakteristikama stanovništva ,stvara se slika o strukturnim promjenama koje su nastale nakon predhodnog popisa unutar osnovnih skupova stanovništva, kao sto su ukupno stanovništvo,  stanovništvo na radu i  boravku u inostranstvu, aktivno stanovništvo, zaposleno i nezaposleno stanovništvo, doseljeno, autohtono i dr. važne kategorije stanovništva kao sto su neki njegovi starosni kontigenti: punoljetno, fertilno, radno sposobno, školo-obavezno, predškolsko itd.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sr-Latn-CS" dirty="0" smtClean="0"/>
              <a:t>      Na osnovu podataka jedinica popisa (stanovnika, domaćinstva i stana), utvrđuje se brojno stanje stanovnika, najbitnije karakteristike  porodice, broj stanova  i njihovoj teritorijalnoj razmještenosti, veličina, opremljenost instalacijama,  pomoćnim prostorijama i sl.  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55DD04-62A0-4992-ACEF-481E0F077C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F186C-745B-4FFD-BFC8-8FF18D7E2834}" type="slidenum">
              <a:rPr lang="en-US" smtClean="0"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F186C-745B-4FFD-BFC8-8FF18D7E2834}" type="slidenum">
              <a:rPr lang="en-US" smtClean="0"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F186C-745B-4FFD-BFC8-8FF18D7E2834}" type="slidenum">
              <a:rPr lang="en-US" smtClean="0"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F186C-745B-4FFD-BFC8-8FF18D7E2834}" type="slidenum">
              <a:rPr lang="en-US" smtClean="0"/>
              <a:t>41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/>
          <a:lstStyle/>
          <a:p>
            <a:fld id="{79A17B41-F53D-4FCB-9C79-268FF84003BF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/>
          <a:lstStyle/>
          <a:p>
            <a:fld id="{DE844BAC-C104-4793-BD97-ADF4F2224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7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0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8" descr="MonStatLogo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1" y="152401"/>
            <a:ext cx="178761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2" r:id="rId2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marL="484188" indent="-484188" algn="l" rtl="0" eaLnBrk="1" fontAlgn="base" hangingPunct="1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E35C5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E35C5C"/>
          </a:solidFill>
          <a:latin typeface="Century Gothic" pitchFamily="34" charset="0"/>
        </a:defRPr>
      </a:lvl2pPr>
      <a:lvl3pPr marL="4841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E35C5C"/>
          </a:solidFill>
          <a:latin typeface="Century Gothic" pitchFamily="34" charset="0"/>
        </a:defRPr>
      </a:lvl3pPr>
      <a:lvl4pPr marL="4841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E35C5C"/>
          </a:solidFill>
          <a:latin typeface="Century Gothic" pitchFamily="34" charset="0"/>
        </a:defRPr>
      </a:lvl4pPr>
      <a:lvl5pPr marL="4841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E35C5C"/>
          </a:solidFill>
          <a:latin typeface="Century Gothic" pitchFamily="34" charset="0"/>
        </a:defRPr>
      </a:lvl5pPr>
      <a:lvl6pPr marL="9413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E35C5C"/>
          </a:solidFill>
          <a:latin typeface="Century Gothic" pitchFamily="34" charset="0"/>
        </a:defRPr>
      </a:lvl6pPr>
      <a:lvl7pPr marL="13985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E35C5C"/>
          </a:solidFill>
          <a:latin typeface="Century Gothic" pitchFamily="34" charset="0"/>
        </a:defRPr>
      </a:lvl7pPr>
      <a:lvl8pPr marL="18557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E35C5C"/>
          </a:solidFill>
          <a:latin typeface="Century Gothic" pitchFamily="34" charset="0"/>
        </a:defRPr>
      </a:lvl8pPr>
      <a:lvl9pPr marL="23129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E35C5C"/>
          </a:solidFill>
          <a:latin typeface="Century Gothic" pitchFamily="34" charset="0"/>
        </a:defRPr>
      </a:lvl9pPr>
    </p:titleStyle>
    <p:bodyStyle>
      <a:lvl1pPr marL="447675" indent="-3825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1" fontAlgn="base" hangingPunct="1">
        <a:spcBef>
          <a:spcPct val="20000"/>
        </a:spcBef>
        <a:spcAft>
          <a:spcPct val="0"/>
        </a:spcAft>
        <a:buClr>
          <a:srgbClr val="D28989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391" y="2057400"/>
            <a:ext cx="85344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Radionica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Regionalna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saradnja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statistici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obrazovanja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6-7.decembar 2012.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godine</a:t>
            </a:r>
            <a:endParaRPr lang="sr-Latn-RS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r-Latn-RS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r-Latn-RS" sz="2400" b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Dragan Dubak </a:t>
            </a:r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nn-NO" sz="2000" dirty="0" smtClean="0">
                <a:latin typeface="Arial"/>
              </a:rPr>
              <a:t>Načelnik </a:t>
            </a:r>
            <a:r>
              <a:rPr lang="nn-NO" sz="2000" dirty="0">
                <a:latin typeface="Arial"/>
              </a:rPr>
              <a:t>Odsjeka statistike obrazovanja, istraživanja i razvoja, kulture , pravosuđa i </a:t>
            </a:r>
            <a:r>
              <a:rPr lang="nn-NO" sz="2000" dirty="0" smtClean="0">
                <a:latin typeface="Arial"/>
              </a:rPr>
              <a:t>uprave</a:t>
            </a:r>
            <a:endParaRPr lang="sr-Latn-RS" sz="2000" dirty="0" smtClean="0">
              <a:latin typeface="Arial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sr-Latn-RS" sz="2000" dirty="0" smtClean="0">
              <a:latin typeface="Arial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</a:pPr>
            <a:r>
              <a:rPr lang="sr-Latn-RS" sz="2400" b="1" dirty="0" smtClean="0">
                <a:latin typeface="Arial"/>
              </a:rPr>
              <a:t>Sonja Nedović </a:t>
            </a:r>
            <a:r>
              <a:rPr lang="sr-Latn-R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sr-Latn-RS" sz="2400" b="1" dirty="0" smtClean="0">
                <a:latin typeface="Arial"/>
              </a:rPr>
              <a:t> </a:t>
            </a:r>
            <a:r>
              <a:rPr lang="sr-Latn-RS" sz="2000" dirty="0" smtClean="0">
                <a:latin typeface="Arial"/>
              </a:rPr>
              <a:t>Viši savjetnik u </a:t>
            </a:r>
            <a:r>
              <a:rPr lang="nn-NO" sz="2000" dirty="0" smtClean="0">
                <a:solidFill>
                  <a:prstClr val="black"/>
                </a:solidFill>
                <a:latin typeface="Arial"/>
              </a:rPr>
              <a:t>Odsjek</a:t>
            </a:r>
            <a:r>
              <a:rPr lang="sr-Latn-RS" sz="2000" dirty="0" smtClean="0">
                <a:solidFill>
                  <a:prstClr val="black"/>
                </a:solidFill>
                <a:latin typeface="Arial"/>
              </a:rPr>
              <a:t>u</a:t>
            </a:r>
            <a:r>
              <a:rPr lang="nn-NO" sz="2000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nn-NO" sz="2000" dirty="0">
                <a:solidFill>
                  <a:prstClr val="black"/>
                </a:solidFill>
                <a:latin typeface="Arial"/>
              </a:rPr>
              <a:t>statistike obrazovanja, istraživanja i razvoja, kulture , pravosuđa i uprave</a:t>
            </a:r>
            <a:endParaRPr lang="sr-Latn-RS" sz="2000" dirty="0">
              <a:solidFill>
                <a:prstClr val="black"/>
              </a:solidFill>
              <a:latin typeface="Arial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nn-NO" sz="2400" b="1" dirty="0"/>
          </a:p>
          <a:p>
            <a:pPr marL="0" indent="0" algn="ctr">
              <a:buNone/>
            </a:pP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9981" y="2133600"/>
            <a:ext cx="807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400" dirty="0" err="1">
                <a:solidFill>
                  <a:prstClr val="black"/>
                </a:solidFill>
              </a:rPr>
              <a:t>Statističkim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istraživanjima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obuhvaćene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su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sve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predškolske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ustanove</a:t>
            </a:r>
            <a:r>
              <a:rPr lang="en-US" sz="2400" dirty="0">
                <a:solidFill>
                  <a:prstClr val="black"/>
                </a:solidFill>
              </a:rPr>
              <a:t>, </a:t>
            </a:r>
            <a:r>
              <a:rPr lang="en-US" sz="2400" dirty="0" err="1">
                <a:solidFill>
                  <a:prstClr val="black"/>
                </a:solidFill>
              </a:rPr>
              <a:t>osnovne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škole</a:t>
            </a:r>
            <a:r>
              <a:rPr lang="en-US" sz="2400" dirty="0">
                <a:solidFill>
                  <a:prstClr val="black"/>
                </a:solidFill>
              </a:rPr>
              <a:t> (</a:t>
            </a:r>
            <a:r>
              <a:rPr lang="en-US" sz="2400" dirty="0" err="1">
                <a:solidFill>
                  <a:prstClr val="black"/>
                </a:solidFill>
              </a:rPr>
              <a:t>matične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osnovne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škole</a:t>
            </a:r>
            <a:r>
              <a:rPr lang="en-US" sz="2400" dirty="0">
                <a:solidFill>
                  <a:prstClr val="black"/>
                </a:solidFill>
              </a:rPr>
              <a:t> i </a:t>
            </a:r>
            <a:r>
              <a:rPr lang="en-US" sz="2400" dirty="0" err="1">
                <a:solidFill>
                  <a:prstClr val="black"/>
                </a:solidFill>
              </a:rPr>
              <a:t>izdvojena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odjeljenja</a:t>
            </a:r>
            <a:r>
              <a:rPr lang="en-US" sz="2400" dirty="0">
                <a:solidFill>
                  <a:prstClr val="black"/>
                </a:solidFill>
              </a:rPr>
              <a:t>), </a:t>
            </a:r>
            <a:r>
              <a:rPr lang="en-US" sz="2400" dirty="0" err="1">
                <a:solidFill>
                  <a:prstClr val="black"/>
                </a:solidFill>
              </a:rPr>
              <a:t>srednje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škole</a:t>
            </a:r>
            <a:r>
              <a:rPr lang="en-US" sz="2400" dirty="0">
                <a:solidFill>
                  <a:prstClr val="black"/>
                </a:solidFill>
              </a:rPr>
              <a:t> i </a:t>
            </a:r>
            <a:r>
              <a:rPr lang="en-US" sz="2400" dirty="0" err="1">
                <a:solidFill>
                  <a:prstClr val="black"/>
                </a:solidFill>
              </a:rPr>
              <a:t>visokoškolske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ustanove</a:t>
            </a:r>
            <a:r>
              <a:rPr lang="en-US" sz="2400" dirty="0">
                <a:solidFill>
                  <a:prstClr val="black"/>
                </a:solidFill>
              </a:rPr>
              <a:t>, </a:t>
            </a:r>
            <a:r>
              <a:rPr lang="en-US" sz="2400" dirty="0" err="1">
                <a:solidFill>
                  <a:prstClr val="black"/>
                </a:solidFill>
              </a:rPr>
              <a:t>koje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rade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prema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programu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odobrenom</a:t>
            </a:r>
            <a:r>
              <a:rPr lang="en-US" sz="2400" dirty="0">
                <a:solidFill>
                  <a:prstClr val="black"/>
                </a:solidFill>
              </a:rPr>
              <a:t> od </a:t>
            </a:r>
            <a:r>
              <a:rPr lang="en-US" sz="2400" dirty="0" err="1">
                <a:solidFill>
                  <a:prstClr val="black"/>
                </a:solidFill>
              </a:rPr>
              <a:t>strane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nadležnog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Ministarstva</a:t>
            </a:r>
            <a:r>
              <a:rPr lang="en-US" sz="2400" dirty="0">
                <a:solidFill>
                  <a:prstClr val="black"/>
                </a:solidFill>
              </a:rPr>
              <a:t>, </a:t>
            </a:r>
            <a:r>
              <a:rPr lang="en-US" sz="2400" dirty="0" err="1">
                <a:solidFill>
                  <a:prstClr val="black"/>
                </a:solidFill>
              </a:rPr>
              <a:t>bez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obzira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na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oblik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svojine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  <a:r>
              <a:rPr lang="en-US" sz="2400" dirty="0"/>
              <a:t> </a:t>
            </a:r>
            <a:endParaRPr lang="sr-Latn-RS" sz="2400" dirty="0" smtClean="0"/>
          </a:p>
        </p:txBody>
      </p:sp>
    </p:spTree>
    <p:extLst>
      <p:ext uri="{BB962C8B-B14F-4D97-AF65-F5344CB8AC3E}">
        <p14:creationId xmlns:p14="http://schemas.microsoft.com/office/powerpoint/2010/main" val="415473428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362200"/>
            <a:ext cx="6705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400" dirty="0" smtClean="0">
                <a:latin typeface="Arial" pitchFamily="34" charset="0"/>
                <a:cs typeface="Arial" pitchFamily="34" charset="0"/>
              </a:rPr>
              <a:t>Predškolsko obrazovanje</a:t>
            </a:r>
          </a:p>
          <a:p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Osnovna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obilježja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koja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se prate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broj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ustanova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javnih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privatnih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djeca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prema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polu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uzrastu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zaposleni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prema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profilu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stručnosti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910088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059395"/>
            <a:ext cx="6858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R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Osnovno obrazovanje</a:t>
            </a:r>
          </a:p>
          <a:p>
            <a:pPr algn="just"/>
            <a:endParaRPr lang="sr-Latn-R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Osnovna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obilježja</a:t>
            </a:r>
            <a:r>
              <a:rPr lang="sr-Latn-R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koja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 prate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broj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škola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odjeljenja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učenici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polu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uspjehu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razredu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učenici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koji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završili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školu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učenje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stranih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jezika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nastavnici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sr-Latn-R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polu </a:t>
            </a:r>
            <a:r>
              <a:rPr lang="pl-PL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 trajanju radnog vremena</a:t>
            </a:r>
            <a:r>
              <a:rPr lang="pl-PL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l-PL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56968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6051" y="2133600"/>
            <a:ext cx="7239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RS" sz="2400" dirty="0" smtClean="0">
                <a:latin typeface="Arial" pitchFamily="34" charset="0"/>
                <a:cs typeface="Arial" pitchFamily="34" charset="0"/>
              </a:rPr>
              <a:t>Srednje obrazovanje</a:t>
            </a:r>
          </a:p>
          <a:p>
            <a:pPr algn="just"/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Osnovna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obilježja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koja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se prate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broj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škola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odjeljenja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učenici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polu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starosti, </a:t>
            </a:r>
            <a:r>
              <a:rPr lang="en-US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razredu</a:t>
            </a:r>
            <a:r>
              <a:rPr lang="sr-Latn-R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uspjehu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ste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čenom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stepen</a:t>
            </a:r>
            <a:r>
              <a:rPr lang="sr-Latn-R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stručnosti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III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IV),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nastavnici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polu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trajanju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radnog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vremena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učenje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stranih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j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ezika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901436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286000"/>
            <a:ext cx="7010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r-Latn-R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Visoko obrazovanje</a:t>
            </a:r>
          </a:p>
          <a:p>
            <a:pPr lvl="0"/>
            <a:endParaRPr lang="sr-Latn-RS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Osnovna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obilježja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koja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se prate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sr-Latn-R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vi-VN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pisani </a:t>
            </a:r>
            <a:r>
              <a:rPr lang="sr-Latn-R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 diplomirani </a:t>
            </a:r>
            <a:r>
              <a:rPr lang="vi-VN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studenti </a:t>
            </a:r>
            <a:r>
              <a:rPr lang="vi-VN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 polu, </a:t>
            </a:r>
            <a:r>
              <a:rPr lang="sr-Latn-R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starosti</a:t>
            </a:r>
            <a:r>
              <a:rPr lang="vi-VN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vi-VN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državljanstvu</a:t>
            </a:r>
            <a:r>
              <a:rPr lang="sr-Latn-R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vi-VN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mjestu rođenja, mjestu stalnog boravka</a:t>
            </a:r>
            <a:r>
              <a:rPr lang="vi-VN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načinu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studiranja</a:t>
            </a:r>
            <a:r>
              <a:rPr lang="sr-Latn-R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godini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studija</a:t>
            </a:r>
            <a:r>
              <a:rPr lang="sr-Latn-R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akademsko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stručno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osoblje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prema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polu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trajanju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radnog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vremena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4070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981200"/>
            <a:ext cx="8077200" cy="4235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indent="-28575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sr-Latn-RS" sz="2400" dirty="0" smtClean="0">
                <a:latin typeface="Arial" pitchFamily="34" charset="0"/>
                <a:ea typeface="Times New Roman"/>
                <a:cs typeface="Arial" pitchFamily="34" charset="0"/>
              </a:rPr>
              <a:t>Objavljuju se podaci za sve nivoe obrazovanja</a:t>
            </a:r>
          </a:p>
          <a:p>
            <a:pPr marL="285750" marR="0" indent="-28575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sr-Latn-RS" sz="24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285750" marR="0" indent="-2857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sr-Latn-RS" sz="2400" dirty="0" smtClean="0">
                <a:latin typeface="Arial" pitchFamily="34" charset="0"/>
                <a:ea typeface="Calibri"/>
                <a:cs typeface="Arial" pitchFamily="34" charset="0"/>
              </a:rPr>
              <a:t>P</a:t>
            </a:r>
            <a:r>
              <a:rPr lang="en-US" sz="2400" dirty="0" err="1" smtClean="0">
                <a:latin typeface="Arial" pitchFamily="34" charset="0"/>
                <a:ea typeface="Calibri"/>
                <a:cs typeface="Arial" pitchFamily="34" charset="0"/>
              </a:rPr>
              <a:t>odaci</a:t>
            </a:r>
            <a:r>
              <a:rPr lang="en-US" sz="240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publikuju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se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putem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saopštenja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sr-Latn-RS" sz="2400" dirty="0" smtClean="0">
                <a:latin typeface="Arial" pitchFamily="34" charset="0"/>
                <a:ea typeface="Calibri"/>
                <a:cs typeface="Arial" pitchFamily="34" charset="0"/>
              </a:rPr>
              <a:t>i </a:t>
            </a:r>
            <a:r>
              <a:rPr lang="en-US" sz="240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ostalih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statističkih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publikacija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(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Statistički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godišnjak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Crna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Gora u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brojkama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Žene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i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muškarci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u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Crnoj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Gori</a:t>
            </a:r>
            <a:r>
              <a:rPr lang="en-US" sz="2400" dirty="0" smtClean="0">
                <a:latin typeface="Arial" pitchFamily="34" charset="0"/>
                <a:ea typeface="Calibri"/>
                <a:cs typeface="Arial" pitchFamily="34" charset="0"/>
              </a:rPr>
              <a:t>)</a:t>
            </a:r>
            <a:r>
              <a:rPr lang="sr-Latn-RS" sz="2400" dirty="0" smtClean="0">
                <a:latin typeface="Arial" pitchFamily="34" charset="0"/>
                <a:ea typeface="Calibri"/>
                <a:cs typeface="Arial" pitchFamily="34" charset="0"/>
              </a:rPr>
              <a:t> sa </a:t>
            </a:r>
            <a:r>
              <a:rPr lang="en-US" sz="2400" dirty="0" err="1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godišnj</a:t>
            </a:r>
            <a:r>
              <a:rPr lang="sr-Latn-RS" sz="24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om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periodik</a:t>
            </a:r>
            <a:r>
              <a:rPr lang="sr-Latn-RS" sz="24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om</a:t>
            </a:r>
          </a:p>
          <a:p>
            <a:pPr marL="285750" marR="0" indent="-2857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sr-Latn-RS" sz="2400" dirty="0" smtClean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285750" marR="0" indent="-2857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err="1" smtClean="0">
                <a:latin typeface="Arial" pitchFamily="34" charset="0"/>
                <a:ea typeface="Calibri"/>
                <a:cs typeface="Arial" pitchFamily="34" charset="0"/>
              </a:rPr>
              <a:t>Podaci</a:t>
            </a:r>
            <a:r>
              <a:rPr lang="en-US" sz="240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se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publikuju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ea typeface="Calibri"/>
                <a:cs typeface="Arial" pitchFamily="34" charset="0"/>
              </a:rPr>
              <a:t>na</a:t>
            </a:r>
            <a:r>
              <a:rPr lang="en-US" sz="240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sajtu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Zavoda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za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statistiku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Crne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ea typeface="Calibri"/>
                <a:cs typeface="Arial" pitchFamily="34" charset="0"/>
              </a:rPr>
              <a:t>Gore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u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elektronskoj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formi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endParaRPr lang="en-US" sz="24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sr-Latn-RS" b="1" dirty="0" smtClean="0">
              <a:latin typeface="Times New Roman"/>
              <a:ea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sr-Latn-RS" sz="1000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0648092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447800"/>
            <a:ext cx="7315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400" dirty="0" err="1">
                <a:solidFill>
                  <a:prstClr val="black"/>
                </a:solidFill>
              </a:rPr>
              <a:t>Podaci</a:t>
            </a:r>
            <a:r>
              <a:rPr lang="en-US" sz="2400" dirty="0">
                <a:solidFill>
                  <a:prstClr val="black"/>
                </a:solidFill>
              </a:rPr>
              <a:t> o </a:t>
            </a:r>
            <a:r>
              <a:rPr lang="en-US" sz="2400" dirty="0" err="1">
                <a:solidFill>
                  <a:prstClr val="black"/>
                </a:solidFill>
              </a:rPr>
              <a:t>predškolskom</a:t>
            </a:r>
            <a:r>
              <a:rPr lang="en-US" sz="2400" dirty="0">
                <a:solidFill>
                  <a:prstClr val="black"/>
                </a:solidFill>
              </a:rPr>
              <a:t>, </a:t>
            </a:r>
            <a:r>
              <a:rPr lang="en-US" sz="2400" dirty="0" err="1">
                <a:solidFill>
                  <a:prstClr val="black"/>
                </a:solidFill>
              </a:rPr>
              <a:t>osnovnom</a:t>
            </a:r>
            <a:r>
              <a:rPr lang="en-US" sz="2400" dirty="0">
                <a:solidFill>
                  <a:prstClr val="black"/>
                </a:solidFill>
              </a:rPr>
              <a:t> i </a:t>
            </a:r>
            <a:r>
              <a:rPr lang="en-US" sz="2400" dirty="0" err="1">
                <a:solidFill>
                  <a:prstClr val="black"/>
                </a:solidFill>
              </a:rPr>
              <a:t>srednjem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obrazovanju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odnose</a:t>
            </a:r>
            <a:r>
              <a:rPr lang="en-US" sz="2400" dirty="0">
                <a:solidFill>
                  <a:prstClr val="black"/>
                </a:solidFill>
              </a:rPr>
              <a:t> se </a:t>
            </a:r>
            <a:r>
              <a:rPr lang="en-US" sz="2400" dirty="0" err="1">
                <a:solidFill>
                  <a:prstClr val="black"/>
                </a:solidFill>
              </a:rPr>
              <a:t>na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školsku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godinu</a:t>
            </a:r>
            <a:r>
              <a:rPr lang="en-US" sz="2400" dirty="0">
                <a:solidFill>
                  <a:prstClr val="black"/>
                </a:solidFill>
              </a:rPr>
              <a:t>. </a:t>
            </a:r>
            <a:endParaRPr lang="sr-Latn-RS" sz="2400" dirty="0" smtClean="0">
              <a:solidFill>
                <a:prstClr val="black"/>
              </a:solidFill>
            </a:endParaRPr>
          </a:p>
          <a:p>
            <a:pPr lvl="0" algn="just"/>
            <a:endParaRPr lang="sr-Latn-RS" sz="2400" dirty="0">
              <a:solidFill>
                <a:prstClr val="black"/>
              </a:solidFill>
            </a:endParaRPr>
          </a:p>
          <a:p>
            <a:pPr lvl="0" algn="just"/>
            <a:r>
              <a:rPr lang="en-US" sz="2400" dirty="0" err="1">
                <a:solidFill>
                  <a:prstClr val="black"/>
                </a:solidFill>
              </a:rPr>
              <a:t>Istraživanja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za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osnovno</a:t>
            </a:r>
            <a:r>
              <a:rPr lang="en-US" sz="2400" dirty="0">
                <a:solidFill>
                  <a:prstClr val="black"/>
                </a:solidFill>
              </a:rPr>
              <a:t> i </a:t>
            </a:r>
            <a:r>
              <a:rPr lang="en-US" sz="2400" dirty="0" err="1">
                <a:solidFill>
                  <a:prstClr val="black"/>
                </a:solidFill>
              </a:rPr>
              <a:t>srednje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obrazovanje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sprovode</a:t>
            </a:r>
            <a:r>
              <a:rPr lang="en-US" sz="2400" dirty="0">
                <a:solidFill>
                  <a:prstClr val="black"/>
                </a:solidFill>
              </a:rPr>
              <a:t> se </a:t>
            </a:r>
            <a:r>
              <a:rPr lang="en-US" sz="2400" dirty="0" err="1">
                <a:solidFill>
                  <a:prstClr val="black"/>
                </a:solidFill>
              </a:rPr>
              <a:t>za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početak</a:t>
            </a:r>
            <a:r>
              <a:rPr lang="en-US" sz="2400" dirty="0">
                <a:solidFill>
                  <a:prstClr val="black"/>
                </a:solidFill>
              </a:rPr>
              <a:t> i </a:t>
            </a:r>
            <a:r>
              <a:rPr lang="en-US" sz="2400" dirty="0" err="1">
                <a:solidFill>
                  <a:prstClr val="black"/>
                </a:solidFill>
              </a:rPr>
              <a:t>kraj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školske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godine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  <a:endParaRPr lang="sr-Latn-RS" sz="2400" dirty="0" smtClean="0">
              <a:solidFill>
                <a:prstClr val="black"/>
              </a:solidFill>
            </a:endParaRPr>
          </a:p>
          <a:p>
            <a:pPr lvl="0" algn="just"/>
            <a:endParaRPr lang="sr-Latn-RS" sz="2400" dirty="0">
              <a:solidFill>
                <a:prstClr val="black"/>
              </a:solidFill>
            </a:endParaRPr>
          </a:p>
          <a:p>
            <a:pPr lvl="0" algn="just"/>
            <a:r>
              <a:rPr lang="en-US" sz="2400" dirty="0" err="1">
                <a:solidFill>
                  <a:prstClr val="black"/>
                </a:solidFill>
              </a:rPr>
              <a:t>Podaci</a:t>
            </a:r>
            <a:r>
              <a:rPr lang="en-US" sz="2400" dirty="0">
                <a:solidFill>
                  <a:prstClr val="black"/>
                </a:solidFill>
              </a:rPr>
              <a:t> o </a:t>
            </a:r>
            <a:r>
              <a:rPr lang="en-US" sz="2400" dirty="0" err="1">
                <a:solidFill>
                  <a:prstClr val="black"/>
                </a:solidFill>
              </a:rPr>
              <a:t>upisanim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studentima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odnose</a:t>
            </a:r>
            <a:r>
              <a:rPr lang="en-US" sz="2400" dirty="0">
                <a:solidFill>
                  <a:prstClr val="black"/>
                </a:solidFill>
              </a:rPr>
              <a:t> se </a:t>
            </a:r>
            <a:r>
              <a:rPr lang="en-US" sz="2400" dirty="0" err="1">
                <a:solidFill>
                  <a:prstClr val="black"/>
                </a:solidFill>
              </a:rPr>
              <a:t>na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akademsku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godinu</a:t>
            </a:r>
            <a:r>
              <a:rPr lang="en-US" sz="2400" dirty="0">
                <a:solidFill>
                  <a:prstClr val="black"/>
                </a:solidFill>
              </a:rPr>
              <a:t>, </a:t>
            </a:r>
            <a:r>
              <a:rPr lang="en-US" sz="2400" dirty="0" err="1">
                <a:solidFill>
                  <a:prstClr val="black"/>
                </a:solidFill>
              </a:rPr>
              <a:t>dok</a:t>
            </a:r>
            <a:r>
              <a:rPr lang="en-US" sz="2400" dirty="0">
                <a:solidFill>
                  <a:prstClr val="black"/>
                </a:solidFill>
              </a:rPr>
              <a:t> se </a:t>
            </a:r>
            <a:r>
              <a:rPr lang="en-US" sz="2400" dirty="0" err="1">
                <a:solidFill>
                  <a:prstClr val="black"/>
                </a:solidFill>
              </a:rPr>
              <a:t>podaci</a:t>
            </a:r>
            <a:r>
              <a:rPr lang="en-US" sz="2400" dirty="0">
                <a:solidFill>
                  <a:prstClr val="black"/>
                </a:solidFill>
              </a:rPr>
              <a:t> o </a:t>
            </a:r>
            <a:r>
              <a:rPr lang="en-US" sz="2400" dirty="0" err="1">
                <a:solidFill>
                  <a:prstClr val="black"/>
                </a:solidFill>
              </a:rPr>
              <a:t>završenim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studijama</a:t>
            </a:r>
            <a:r>
              <a:rPr lang="en-US" sz="2400" dirty="0">
                <a:solidFill>
                  <a:prstClr val="black"/>
                </a:solidFill>
              </a:rPr>
              <a:t>, </a:t>
            </a:r>
            <a:r>
              <a:rPr lang="en-US" sz="2400" dirty="0" err="1">
                <a:solidFill>
                  <a:prstClr val="black"/>
                </a:solidFill>
              </a:rPr>
              <a:t>odnosno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stečenim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zvanjima</a:t>
            </a:r>
            <a:r>
              <a:rPr lang="en-US" sz="2400" dirty="0">
                <a:solidFill>
                  <a:prstClr val="black"/>
                </a:solidFill>
              </a:rPr>
              <a:t>, </a:t>
            </a:r>
            <a:r>
              <a:rPr lang="en-US" sz="2400" dirty="0" err="1">
                <a:solidFill>
                  <a:prstClr val="black"/>
                </a:solidFill>
              </a:rPr>
              <a:t>odnose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na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kalendarsku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godinu</a:t>
            </a:r>
            <a:r>
              <a:rPr lang="sr-Latn-RS" sz="2400" dirty="0" smtClean="0">
                <a:solidFill>
                  <a:prstClr val="black"/>
                </a:solidFill>
              </a:rPr>
              <a:t>.</a:t>
            </a:r>
            <a:endParaRPr lang="sr-Latn-RS" sz="2400" dirty="0">
              <a:solidFill>
                <a:prstClr val="black"/>
              </a:solidFill>
            </a:endParaRPr>
          </a:p>
          <a:p>
            <a:pPr lvl="0" algn="just"/>
            <a:r>
              <a:rPr lang="en-US" sz="2400" dirty="0">
                <a:solidFill>
                  <a:prstClr val="black"/>
                </a:solidFill>
              </a:rPr>
              <a:t>.</a:t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Poda</a:t>
            </a:r>
            <a:r>
              <a:rPr lang="ru-RU" sz="2400" spc="5" dirty="0">
                <a:solidFill>
                  <a:srgbClr val="000000"/>
                </a:solidFill>
                <a:latin typeface="Arial"/>
                <a:ea typeface="Times New Roman"/>
              </a:rPr>
              <a:t>c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i</a:t>
            </a:r>
            <a:r>
              <a:rPr lang="ru-RU" sz="2400" spc="20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o</a:t>
            </a:r>
            <a:r>
              <a:rPr lang="ru-RU" sz="2400" spc="15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fi</a:t>
            </a:r>
            <a:r>
              <a:rPr lang="ru-RU" sz="2400" spc="5" dirty="0">
                <a:solidFill>
                  <a:srgbClr val="000000"/>
                </a:solidFill>
                <a:latin typeface="Arial"/>
                <a:ea typeface="Times New Roman"/>
              </a:rPr>
              <a:t>n</a:t>
            </a:r>
            <a:r>
              <a:rPr lang="ru-RU" sz="2400" spc="-5" dirty="0">
                <a:solidFill>
                  <a:srgbClr val="000000"/>
                </a:solidFill>
                <a:latin typeface="Arial"/>
                <a:ea typeface="Times New Roman"/>
              </a:rPr>
              <a:t>a</a:t>
            </a:r>
            <a:r>
              <a:rPr lang="ru-RU" sz="2400" spc="5" dirty="0">
                <a:solidFill>
                  <a:srgbClr val="000000"/>
                </a:solidFill>
                <a:latin typeface="Arial"/>
                <a:ea typeface="Times New Roman"/>
              </a:rPr>
              <a:t>n</a:t>
            </a:r>
            <a:r>
              <a:rPr lang="sr-Latn-RS" sz="2400" dirty="0">
                <a:solidFill>
                  <a:srgbClr val="000000"/>
                </a:solidFill>
                <a:latin typeface="Arial"/>
                <a:ea typeface="Times New Roman"/>
              </a:rPr>
              <a:t>s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iran</a:t>
            </a:r>
            <a:r>
              <a:rPr lang="ru-RU" sz="2400" spc="5" dirty="0">
                <a:solidFill>
                  <a:srgbClr val="000000"/>
                </a:solidFill>
                <a:latin typeface="Arial"/>
                <a:ea typeface="Times New Roman"/>
              </a:rPr>
              <a:t>j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u</a:t>
            </a:r>
            <a:r>
              <a:rPr lang="ru-RU" sz="2400" spc="20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ob</a:t>
            </a:r>
            <a:r>
              <a:rPr lang="ru-RU" sz="2400" spc="5" dirty="0">
                <a:solidFill>
                  <a:srgbClr val="000000"/>
                </a:solidFill>
                <a:latin typeface="Arial"/>
                <a:ea typeface="Times New Roman"/>
              </a:rPr>
              <a:t>r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azo</a:t>
            </a:r>
            <a:r>
              <a:rPr lang="ru-RU" sz="2400" spc="5" dirty="0">
                <a:solidFill>
                  <a:srgbClr val="000000"/>
                </a:solidFill>
                <a:latin typeface="Arial"/>
                <a:ea typeface="Times New Roman"/>
              </a:rPr>
              <a:t>v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an</a:t>
            </a:r>
            <a:r>
              <a:rPr lang="ru-RU" sz="2400" spc="5" dirty="0">
                <a:solidFill>
                  <a:srgbClr val="000000"/>
                </a:solidFill>
                <a:latin typeface="Arial"/>
                <a:ea typeface="Times New Roman"/>
              </a:rPr>
              <a:t>j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a</a:t>
            </a:r>
            <a:r>
              <a:rPr lang="ru-RU" sz="2400" spc="15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sz="2400" spc="5" dirty="0">
                <a:solidFill>
                  <a:srgbClr val="000000"/>
                </a:solidFill>
                <a:latin typeface="Arial"/>
                <a:ea typeface="Times New Roman"/>
              </a:rPr>
              <a:t>n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e</a:t>
            </a:r>
            <a:r>
              <a:rPr lang="ru-RU" sz="2400" spc="20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pri</a:t>
            </a:r>
            <a:r>
              <a:rPr lang="ru-RU" sz="2400" spc="5" dirty="0">
                <a:solidFill>
                  <a:srgbClr val="000000"/>
                </a:solidFill>
                <a:latin typeface="Arial"/>
                <a:ea typeface="Times New Roman"/>
              </a:rPr>
              <a:t>k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up</a:t>
            </a:r>
            <a:r>
              <a:rPr lang="ru-RU" sz="2400" spc="5" dirty="0">
                <a:solidFill>
                  <a:srgbClr val="000000"/>
                </a:solidFill>
                <a:latin typeface="Arial"/>
                <a:ea typeface="Times New Roman"/>
              </a:rPr>
              <a:t>lj</a:t>
            </a:r>
            <a:r>
              <a:rPr lang="ru-RU" sz="2400" spc="-5" dirty="0">
                <a:solidFill>
                  <a:srgbClr val="000000"/>
                </a:solidFill>
                <a:latin typeface="Arial"/>
                <a:ea typeface="Times New Roman"/>
              </a:rPr>
              <a:t>a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ju</a:t>
            </a:r>
            <a:r>
              <a:rPr lang="ru-RU" sz="2400" spc="20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se</a:t>
            </a:r>
            <a:r>
              <a:rPr lang="ru-RU" sz="2400" spc="20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statist</a:t>
            </a:r>
            <a:r>
              <a:rPr lang="ru-RU" sz="2400" spc="5" dirty="0">
                <a:solidFill>
                  <a:srgbClr val="000000"/>
                </a:solidFill>
                <a:latin typeface="Arial"/>
                <a:ea typeface="Times New Roman"/>
              </a:rPr>
              <a:t>i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č</a:t>
            </a:r>
            <a:r>
              <a:rPr lang="ru-RU" sz="2400" spc="5" dirty="0">
                <a:solidFill>
                  <a:srgbClr val="000000"/>
                </a:solidFill>
                <a:latin typeface="Arial"/>
                <a:ea typeface="Times New Roman"/>
              </a:rPr>
              <a:t>k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im</a:t>
            </a:r>
            <a:r>
              <a:rPr lang="ru-RU" sz="2400" spc="15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istraži</a:t>
            </a:r>
            <a:r>
              <a:rPr lang="ru-RU" sz="2400" spc="5" dirty="0">
                <a:solidFill>
                  <a:srgbClr val="000000"/>
                </a:solidFill>
                <a:latin typeface="Arial"/>
                <a:ea typeface="Times New Roman"/>
              </a:rPr>
              <a:t>v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a</a:t>
            </a:r>
            <a:r>
              <a:rPr lang="ru-RU" sz="2400" spc="5" dirty="0">
                <a:solidFill>
                  <a:srgbClr val="000000"/>
                </a:solidFill>
                <a:latin typeface="Arial"/>
                <a:ea typeface="Times New Roman"/>
              </a:rPr>
              <a:t>n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j</a:t>
            </a:r>
            <a:r>
              <a:rPr lang="ru-RU" sz="2400" spc="5" dirty="0">
                <a:solidFill>
                  <a:srgbClr val="000000"/>
                </a:solidFill>
                <a:latin typeface="Arial"/>
                <a:ea typeface="Times New Roman"/>
              </a:rPr>
              <a:t>i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ma</a:t>
            </a:r>
            <a:r>
              <a:rPr lang="ru-RU" sz="2400" spc="15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k</a:t>
            </a:r>
            <a:r>
              <a:rPr lang="ru-RU" sz="2400" spc="5" dirty="0">
                <a:solidFill>
                  <a:srgbClr val="000000"/>
                </a:solidFill>
                <a:latin typeface="Arial"/>
                <a:ea typeface="Times New Roman"/>
              </a:rPr>
              <a:t>o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je</a:t>
            </a:r>
            <a:r>
              <a:rPr lang="ru-RU" sz="2400" spc="20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sr-Latn-RS" sz="2400" spc="20" dirty="0">
                <a:solidFill>
                  <a:srgbClr val="000000"/>
                </a:solidFill>
                <a:latin typeface="Arial"/>
                <a:ea typeface="Times New Roman"/>
              </a:rPr>
              <a:t>s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pro</a:t>
            </a:r>
            <a:r>
              <a:rPr lang="ru-RU" sz="2400" spc="5" dirty="0">
                <a:solidFill>
                  <a:srgbClr val="000000"/>
                </a:solidFill>
                <a:latin typeface="Arial"/>
                <a:ea typeface="Times New Roman"/>
              </a:rPr>
              <a:t>vo</a:t>
            </a:r>
            <a:r>
              <a:rPr lang="ru-RU" sz="2400" spc="-5" dirty="0">
                <a:solidFill>
                  <a:srgbClr val="000000"/>
                </a:solidFill>
                <a:latin typeface="Arial"/>
                <a:ea typeface="Times New Roman"/>
              </a:rPr>
              <a:t>d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i</a:t>
            </a:r>
            <a:r>
              <a:rPr lang="ru-RU" sz="2400" spc="20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sr-Latn-RS" sz="2400" spc="20" dirty="0">
                <a:solidFill>
                  <a:srgbClr val="000000"/>
                </a:solidFill>
                <a:latin typeface="Arial"/>
                <a:ea typeface="Times New Roman"/>
              </a:rPr>
              <a:t>Zavod za statistiku</a:t>
            </a:r>
            <a:r>
              <a:rPr lang="ru-RU" sz="2400" dirty="0" smtClean="0">
                <a:solidFill>
                  <a:srgbClr val="000000"/>
                </a:solidFill>
                <a:latin typeface="Arial"/>
                <a:ea typeface="Times New Roman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429284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362200"/>
            <a:ext cx="83057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RS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Radi unapređenja i višeg stepena koordinacije između različitih proizvođača statističkih podataka ustanovljen je Statistički savjet koji je predviđen Zakonom o statistici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798922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274838"/>
            <a:ext cx="7696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RS" b="1" dirty="0" smtClean="0">
                <a:latin typeface="TimesNewRomanPS-BoldMT"/>
              </a:rPr>
              <a:t>                 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Savjet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statističkog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sistema</a:t>
            </a: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Član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12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nn-NO" sz="2400" dirty="0">
                <a:latin typeface="Arial" pitchFamily="34" charset="0"/>
                <a:cs typeface="Arial" pitchFamily="34" charset="0"/>
              </a:rPr>
              <a:t>Radi </a:t>
            </a:r>
            <a:r>
              <a:rPr lang="nn-NO" sz="2400" dirty="0" smtClean="0">
                <a:latin typeface="Arial" pitchFamily="34" charset="0"/>
                <a:cs typeface="Arial" pitchFamily="34" charset="0"/>
              </a:rPr>
              <a:t>unapr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nn-NO" sz="2400" dirty="0" smtClean="0">
                <a:latin typeface="Arial" pitchFamily="34" charset="0"/>
                <a:cs typeface="Arial" pitchFamily="34" charset="0"/>
              </a:rPr>
              <a:t>jeđivanja </a:t>
            </a:r>
            <a:r>
              <a:rPr lang="nn-NO" sz="2400" dirty="0">
                <a:latin typeface="Arial" pitchFamily="34" charset="0"/>
                <a:cs typeface="Arial" pitchFamily="34" charset="0"/>
              </a:rPr>
              <a:t>statističke kulture i znanja, kao i staranja o potrebama korisnika zvanične statistike</a:t>
            </a:r>
            <a:r>
              <a:rPr lang="nn-NO" sz="2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osniva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Savjet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statističkog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sistema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stručno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savjetodavno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tijelo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840436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879" y="762000"/>
            <a:ext cx="8763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Savjet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daje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stručna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mišljenja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predloge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strateškim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pitanjima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zvanične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statistike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statističkog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sistema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predlogu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strategije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razvoja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predlogu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programa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predlogu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godišnjeg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plana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predlogu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izvještaja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izvršenju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godišnjeg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plana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nacrtima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zakona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drugih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opštih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pravnih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akata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iz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oblasti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zvanične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statistike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pitanjima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u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vezi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nepostupanja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subjekata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koji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vode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administrativne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izvore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podataka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skladu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ovim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zakonom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vi-VN" sz="2000" dirty="0" smtClean="0">
                <a:latin typeface="Arial" pitchFamily="34" charset="0"/>
                <a:cs typeface="Arial" pitchFamily="34" charset="0"/>
              </a:rPr>
              <a:t>razvoju </a:t>
            </a:r>
            <a:r>
              <a:rPr lang="vi-VN" sz="2000" dirty="0">
                <a:latin typeface="Arial" pitchFamily="34" charset="0"/>
                <a:cs typeface="Arial" pitchFamily="34" charset="0"/>
              </a:rPr>
              <a:t>i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unapređenju </a:t>
            </a:r>
            <a:r>
              <a:rPr lang="vi-VN" sz="2000" dirty="0">
                <a:latin typeface="Arial" pitchFamily="34" charset="0"/>
                <a:cs typeface="Arial" pitchFamily="34" charset="0"/>
              </a:rPr>
              <a:t>sistema zvanične statistike i međunarodnoj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saradnji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vi-VN" sz="2000" dirty="0" smtClean="0">
                <a:latin typeface="Arial" pitchFamily="34" charset="0"/>
                <a:cs typeface="Arial" pitchFamily="34" charset="0"/>
              </a:rPr>
              <a:t>povećanju </a:t>
            </a:r>
            <a:r>
              <a:rPr lang="vi-VN" sz="2000" dirty="0">
                <a:latin typeface="Arial" pitchFamily="34" charset="0"/>
                <a:cs typeface="Arial" pitchFamily="34" charset="0"/>
              </a:rPr>
              <a:t>nivoa znanja proizvođača statistike i korisnika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podataka</a:t>
            </a:r>
            <a:endParaRPr lang="vi-VN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funkcionisanju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sistema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zvanične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statistike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vi-VN" sz="2000" dirty="0" smtClean="0">
                <a:latin typeface="Arial" pitchFamily="34" charset="0"/>
                <a:cs typeface="Arial" pitchFamily="34" charset="0"/>
              </a:rPr>
              <a:t>potrebi </a:t>
            </a:r>
            <a:r>
              <a:rPr lang="vi-VN" sz="2000" dirty="0">
                <a:latin typeface="Arial" pitchFamily="34" charset="0"/>
                <a:cs typeface="Arial" pitchFamily="34" charset="0"/>
              </a:rPr>
              <a:t>za sprovođenjem popisa, uvođenju statističkih istraživanja, reviziji postojećih ili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ukidanju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obimnih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statističkih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istraživanja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infrastrukturnim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projektima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izvorima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finansiranja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njihovo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sprovođenje</a:t>
            </a:r>
            <a:endParaRPr lang="vi-VN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uputstvima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primjenu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principa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zvanične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statistike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drugim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pitanjima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od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značaja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funkcionisanje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sistema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zvanične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statistike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09404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828800"/>
            <a:ext cx="79637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latin typeface="Arial" pitchFamily="34" charset="0"/>
                <a:cs typeface="Arial" pitchFamily="34" charset="0"/>
              </a:rPr>
              <a:t>ZAKON </a:t>
            </a:r>
            <a:r>
              <a:rPr lang="it-IT" sz="2400" b="1" dirty="0">
                <a:latin typeface="Arial" pitchFamily="34" charset="0"/>
                <a:cs typeface="Arial" pitchFamily="34" charset="0"/>
              </a:rPr>
              <a:t>O ZVANIČNOJ STATISTICI I SISTEMU </a:t>
            </a: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                                           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ZVANIČNE</a:t>
            </a: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STATISTIKE  </a:t>
            </a:r>
            <a:endParaRPr lang="sr-Latn-RS" sz="2400" b="1" dirty="0" smtClean="0">
              <a:latin typeface="Arial" pitchFamily="34" charset="0"/>
              <a:cs typeface="Arial" pitchFamily="34" charset="0"/>
            </a:endParaRPr>
          </a:p>
          <a:p>
            <a:endParaRPr lang="sr-Latn-R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RS" sz="2400" dirty="0" smtClean="0">
                <a:latin typeface="Arial" pitchFamily="34" charset="0"/>
                <a:cs typeface="Arial" pitchFamily="34" charset="0"/>
              </a:rPr>
              <a:t>Ovim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z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akonom </a:t>
            </a:r>
            <a:r>
              <a:rPr lang="vi-VN" sz="2400" dirty="0">
                <a:latin typeface="Arial" pitchFamily="34" charset="0"/>
                <a:cs typeface="Arial" pitchFamily="34" charset="0"/>
              </a:rPr>
              <a:t>uređuju se organizacija i poslovi sistema zvanične statistike, prikupljanje, obrada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čuvanje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statističkih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podataka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druga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pitanja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od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značaja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zvaničnu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statistiku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"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Sl.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list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Crne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Gore", br. 18/12 od 30.03.2012</a:t>
            </a: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95446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295400"/>
            <a:ext cx="8077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latin typeface="Arial" pitchFamily="34" charset="0"/>
                <a:cs typeface="Arial" pitchFamily="34" charset="0"/>
              </a:rPr>
              <a:t>Savjet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ima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17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članova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Članovi su predstavnici različitih institucija: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r-Latn-RS" sz="2000" dirty="0" smtClean="0">
                <a:latin typeface="Arial" pitchFamily="34" charset="0"/>
                <a:cs typeface="Arial" pitchFamily="34" charset="0"/>
              </a:rPr>
              <a:t>Zavoda za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statistiku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Centralne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banke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Crne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Gore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Ministarstva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finansija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organa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državne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uprave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nadležnog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unutrašnje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poslove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organa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uprave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nadležnog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poslove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carina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organa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uprave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nadležnog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poslove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poreza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Komisije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za hartije od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vrijednosti</a:t>
            </a: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Ministarstva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rada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socijalnog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staranja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Fonda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zdravstveno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osiguranje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Instituta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za javno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zdravlje</a:t>
            </a: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poslovnih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asocijacija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nevladinih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organizacija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naučno-istraživačkih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institucija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64479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371600"/>
            <a:ext cx="8382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000" dirty="0">
                <a:latin typeface="Arial" pitchFamily="34" charset="0"/>
                <a:cs typeface="Arial" pitchFamily="34" charset="0"/>
              </a:rPr>
              <a:t>Proizvođači zvanične statistike dužni su da statističke podatke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iseminiraju </a:t>
            </a:r>
            <a:r>
              <a:rPr lang="vi-VN" sz="2000" dirty="0">
                <a:latin typeface="Arial" pitchFamily="34" charset="0"/>
                <a:cs typeface="Arial" pitchFamily="34" charset="0"/>
              </a:rPr>
              <a:t>u skladu sa uslovima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rokovima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utvrđenim programom i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zakonom.</a:t>
            </a:r>
          </a:p>
          <a:p>
            <a:endParaRPr lang="pl-PL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Statistički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podaci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moraju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biti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dostupni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istovremeno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svim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korisnicima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pod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jednakim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uslovima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Standardizovani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rezultati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dobijeni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statističkim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istraživanjima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koja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finansirana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iz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budžeta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Crne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Gore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besplatni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vi-VN" sz="2000" dirty="0">
                <a:latin typeface="Arial" pitchFamily="34" charset="0"/>
                <a:cs typeface="Arial" pitchFamily="34" charset="0"/>
              </a:rPr>
              <a:t> 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Proizvođači </a:t>
            </a:r>
            <a:r>
              <a:rPr lang="vi-VN" sz="2000" dirty="0">
                <a:latin typeface="Arial" pitchFamily="34" charset="0"/>
                <a:cs typeface="Arial" pitchFamily="34" charset="0"/>
              </a:rPr>
              <a:t>zvanične statistike dužni su da, najkasnije do 20. decembra tekuće za narednu godinu,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izrade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dostave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nadležnom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organu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kalendar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objavljivanja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statističkih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podataka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podacima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vrsti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istraživanja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datumu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objavljivanja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podataka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Svako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odstupanje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od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rokova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iz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kalendara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mora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biti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najavljeno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brazloženo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40200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981200"/>
            <a:ext cx="8458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latin typeface="Arial" pitchFamily="34" charset="0"/>
                <a:cs typeface="Arial" pitchFamily="34" charset="0"/>
              </a:rPr>
              <a:t>Podaci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informacije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zvanične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statistike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moraju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prezentovati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javnosti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jasan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razumljiv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način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odnosno 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na način kojim se obezbjeđuje uporedivost podataka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Individualni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podaci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fizičkim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ili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pravnim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licima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domaćinstvima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povjerljivi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predstavljaju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službenu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tajnu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mogu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koristiti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samo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statističke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svrhe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iskazati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zbirnom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agreg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ir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anom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obliku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63175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828836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4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vi-VN" sz="24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eophodno </a:t>
            </a:r>
            <a:r>
              <a:rPr lang="vi-VN" sz="2400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je </a:t>
            </a:r>
            <a:r>
              <a:rPr lang="vi-VN" sz="24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imati stratešk</a:t>
            </a:r>
            <a:r>
              <a:rPr lang="en-US" sz="24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vi-VN" sz="24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dokument</a:t>
            </a:r>
            <a:r>
              <a:rPr lang="en-US" sz="24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vi-VN" sz="24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kako bi se oblast </a:t>
            </a:r>
            <a:r>
              <a:rPr lang="vi-VN" sz="24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obrazovanja </a:t>
            </a:r>
            <a:r>
              <a:rPr lang="vi-VN" sz="2400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razvijala u pravom smjeru.</a:t>
            </a:r>
          </a:p>
        </p:txBody>
      </p:sp>
    </p:spTree>
    <p:extLst>
      <p:ext uri="{BB962C8B-B14F-4D97-AF65-F5344CB8AC3E}">
        <p14:creationId xmlns:p14="http://schemas.microsoft.com/office/powerpoint/2010/main" val="32112472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840891"/>
            <a:ext cx="7620000" cy="1458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pl-PL" sz="2400" b="1" dirty="0">
                <a:latin typeface="Arial" pitchFamily="34" charset="0"/>
                <a:ea typeface="Calibri"/>
                <a:cs typeface="Arial" pitchFamily="34" charset="0"/>
              </a:rPr>
              <a:t>STRATEGIJA RANOG I PREDŠKOLSKOG VASPITANJA I OBRAZOVANJA</a:t>
            </a:r>
            <a:endParaRPr lang="en-US" sz="24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400" b="1" dirty="0">
                <a:latin typeface="Arial" pitchFamily="34" charset="0"/>
                <a:ea typeface="Calibri"/>
                <a:cs typeface="Arial" pitchFamily="34" charset="0"/>
              </a:rPr>
              <a:t>(2010-2015)</a:t>
            </a:r>
            <a:endParaRPr lang="en-US" sz="2400" dirty="0">
              <a:effectLst/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94021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551837"/>
            <a:ext cx="838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sl-SI" sz="2400" b="1" dirty="0">
                <a:latin typeface="Arial" pitchFamily="34" charset="0"/>
                <a:ea typeface="Calibri"/>
                <a:cs typeface="Arial" pitchFamily="34" charset="0"/>
              </a:rPr>
              <a:t>Vodeće  načelo  </a:t>
            </a:r>
            <a:r>
              <a:rPr lang="sl-SI" sz="2400" b="1" dirty="0" smtClean="0">
                <a:latin typeface="Arial" pitchFamily="34" charset="0"/>
                <a:ea typeface="Calibri"/>
                <a:cs typeface="Arial" pitchFamily="34" charset="0"/>
              </a:rPr>
              <a:t>Strategije</a:t>
            </a:r>
            <a:endParaRPr lang="en-US" sz="2400" b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2400" i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sl-SI" sz="2400" dirty="0" smtClean="0">
                <a:latin typeface="Arial" pitchFamily="34" charset="0"/>
                <a:ea typeface="Calibri"/>
                <a:cs typeface="Arial" pitchFamily="34" charset="0"/>
              </a:rPr>
              <a:t>je </a:t>
            </a:r>
            <a:r>
              <a:rPr lang="sl-SI" sz="2400" dirty="0">
                <a:latin typeface="Arial" pitchFamily="34" charset="0"/>
                <a:ea typeface="Calibri"/>
                <a:cs typeface="Arial" pitchFamily="34" charset="0"/>
              </a:rPr>
              <a:t>da za svu djecu u Crnoj Gori, od rođenja do polaska u osnovnu školu, budu obezbijeđene kvalitetne usluge za rani razvoj i učenje kako bi ostvarila svoj puni potencijal i postali aktivni i produktivni članovi društva.  </a:t>
            </a:r>
            <a:endParaRPr lang="en-US" sz="2400" dirty="0">
              <a:effectLst/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66519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3279" y="762000"/>
            <a:ext cx="8001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r-Latn-R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iljevi</a:t>
            </a: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Strategije</a:t>
            </a:r>
            <a:endParaRPr lang="en-US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sr-Latn-R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it-IT" dirty="0" smtClean="0">
                <a:latin typeface="Arial" pitchFamily="34" charset="0"/>
                <a:cs typeface="Arial" pitchFamily="34" charset="0"/>
              </a:rPr>
              <a:t>Povećati </a:t>
            </a:r>
            <a:r>
              <a:rPr lang="it-IT" dirty="0">
                <a:latin typeface="Arial" pitchFamily="34" charset="0"/>
                <a:cs typeface="Arial" pitchFamily="34" charset="0"/>
              </a:rPr>
              <a:t>obuhvat predškolskim sistemom vaspitanja i obrazovanja za svu djecu i njihove roditelje/staratelje putem proširivanja prostornih kapaciteta, obezbjeđivanjem raznovrsnih i proširenih modela usluga ranog i</a:t>
            </a:r>
            <a:r>
              <a:rPr lang="it-IT" b="1" dirty="0">
                <a:latin typeface="Arial" pitchFamily="34" charset="0"/>
                <a:cs typeface="Arial" pitchFamily="34" charset="0"/>
              </a:rPr>
              <a:t> </a:t>
            </a:r>
            <a:r>
              <a:rPr lang="it-IT" dirty="0">
                <a:latin typeface="Arial" pitchFamily="34" charset="0"/>
                <a:cs typeface="Arial" pitchFamily="34" charset="0"/>
              </a:rPr>
              <a:t>predškolskog vaspitanja i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obrazovanja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sr-Latn-CS" dirty="0" smtClean="0">
                <a:latin typeface="Arial" pitchFamily="34" charset="0"/>
                <a:cs typeface="Arial" pitchFamily="34" charset="0"/>
              </a:rPr>
              <a:t>Razviti </a:t>
            </a:r>
            <a:r>
              <a:rPr lang="sr-Latn-CS" dirty="0">
                <a:latin typeface="Arial" pitchFamily="34" charset="0"/>
                <a:cs typeface="Arial" pitchFamily="34" charset="0"/>
              </a:rPr>
              <a:t>sistem kontinuiranog unapređivanja, inoviranja i praćenja kvaliteta usluga sistema ranog i predškolskog vaspitanja i 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obrazovanja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it-IT" dirty="0" smtClean="0">
                <a:latin typeface="Arial" pitchFamily="34" charset="0"/>
                <a:cs typeface="Arial" pitchFamily="34" charset="0"/>
              </a:rPr>
              <a:t>Unaprijediti </a:t>
            </a:r>
            <a:r>
              <a:rPr lang="it-IT" dirty="0">
                <a:latin typeface="Arial" pitchFamily="34" charset="0"/>
                <a:cs typeface="Arial" pitchFamily="34" charset="0"/>
              </a:rPr>
              <a:t>sistem bazičnog obrazovanja profesionalaca koji rade u predškolskim ustanovama i obezbijediti uslove i mogućnosti za njihov kontinuiran profesionalni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razvoj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it-IT" dirty="0" smtClean="0">
                <a:latin typeface="Arial" pitchFamily="34" charset="0"/>
                <a:cs typeface="Arial" pitchFamily="34" charset="0"/>
              </a:rPr>
              <a:t>Obezbijediti </a:t>
            </a:r>
            <a:r>
              <a:rPr lang="it-IT" dirty="0">
                <a:latin typeface="Arial" pitchFamily="34" charset="0"/>
                <a:cs typeface="Arial" pitchFamily="34" charset="0"/>
              </a:rPr>
              <a:t>interdisciplinarnu, koordinisanu i održivu saradnju cjelokupnog sistema u cilju uanapređivanja socijalne inkluzije djece do polaska u osnovnu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školu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Potpuno </a:t>
            </a:r>
            <a:r>
              <a:rPr lang="sl-SI" dirty="0">
                <a:latin typeface="Arial" pitchFamily="34" charset="0"/>
                <a:cs typeface="Arial" pitchFamily="34" charset="0"/>
              </a:rPr>
              <a:t>usklađivanje normativnih akata i regulativa u smjeru </a:t>
            </a:r>
            <a:r>
              <a:rPr lang="it-IT" dirty="0">
                <a:latin typeface="Arial" pitchFamily="34" charset="0"/>
                <a:cs typeface="Arial" pitchFamily="34" charset="0"/>
              </a:rPr>
              <a:t>uspostavljanja sveobuhvatnog sistema ranog i</a:t>
            </a:r>
            <a:r>
              <a:rPr lang="it-IT" b="1" dirty="0">
                <a:latin typeface="Arial" pitchFamily="34" charset="0"/>
                <a:cs typeface="Arial" pitchFamily="34" charset="0"/>
              </a:rPr>
              <a:t> </a:t>
            </a:r>
            <a:r>
              <a:rPr lang="it-IT" dirty="0">
                <a:latin typeface="Arial" pitchFamily="34" charset="0"/>
                <a:cs typeface="Arial" pitchFamily="34" charset="0"/>
              </a:rPr>
              <a:t>predškolskog vaspitanja i obrazovanja i raznovrsne podrške razvoju sve djece do polaska u osnovnu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školu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sl-SI" dirty="0" smtClean="0">
                <a:latin typeface="Arial" pitchFamily="34" charset="0"/>
                <a:cs typeface="Arial" pitchFamily="34" charset="0"/>
              </a:rPr>
              <a:t>Obezbijediti </a:t>
            </a:r>
            <a:r>
              <a:rPr lang="sl-SI" dirty="0">
                <a:latin typeface="Arial" pitchFamily="34" charset="0"/>
                <a:cs typeface="Arial" pitchFamily="34" charset="0"/>
              </a:rPr>
              <a:t>zastupanje i promovisanje Strategije </a:t>
            </a:r>
            <a:r>
              <a:rPr lang="it-IT" dirty="0">
                <a:latin typeface="Arial" pitchFamily="34" charset="0"/>
                <a:cs typeface="Arial" pitchFamily="34" charset="0"/>
              </a:rPr>
              <a:t>ranog i</a:t>
            </a:r>
            <a:r>
              <a:rPr lang="it-IT" b="1" dirty="0">
                <a:latin typeface="Arial" pitchFamily="34" charset="0"/>
                <a:cs typeface="Arial" pitchFamily="34" charset="0"/>
              </a:rPr>
              <a:t> </a:t>
            </a:r>
            <a:r>
              <a:rPr lang="sl-SI" dirty="0">
                <a:latin typeface="Arial" pitchFamily="34" charset="0"/>
                <a:cs typeface="Arial" pitchFamily="34" charset="0"/>
              </a:rPr>
              <a:t>predškolskog vaspitanja i obrazovanja kroz aktivno učešće medija i drugih oblika socijalne </a:t>
            </a:r>
            <a:r>
              <a:rPr lang="sl-SI" dirty="0" smtClean="0">
                <a:latin typeface="Arial" pitchFamily="34" charset="0"/>
                <a:cs typeface="Arial" pitchFamily="34" charset="0"/>
              </a:rPr>
              <a:t>komunikacije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74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770355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latin typeface="Arial" pitchFamily="34" charset="0"/>
                <a:cs typeface="Arial" pitchFamily="34" charset="0"/>
              </a:rPr>
              <a:t>Strategija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razvoja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osnovnog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obrazovanja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vaspitanja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Akcionim</a:t>
            </a: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planom</a:t>
            </a:r>
            <a:endParaRPr lang="sr-Latn-RS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                               </a:t>
            </a:r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2012-2017)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97362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74838"/>
            <a:ext cx="8153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Arial" pitchFamily="34" charset="0"/>
                <a:cs typeface="Arial" pitchFamily="34" charset="0"/>
              </a:rPr>
              <a:t>Vodeće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načelo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Strategije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err="1">
                <a:latin typeface="Arial" pitchFamily="34" charset="0"/>
                <a:cs typeface="Arial" pitchFamily="34" charset="0"/>
              </a:rPr>
              <a:t>Osnovno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obrazovanje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vaspitanje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Crnoj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Gori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mora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bazirati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visokokvalitetnim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diferenciranim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dostupnim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uslugama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kako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bi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svako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dijete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nesmetano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ostvarivalo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razvojne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potencijale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zagarantovana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prava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kvalitetan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život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 rad i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odgovorno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učešće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u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životu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društva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2288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09600"/>
            <a:ext cx="8305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iljevi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Strategije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dirty="0" smtClean="0">
              <a:latin typeface="Garamond,Bold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Osnovnim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obrazovanjem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vaspitanjem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obuhvatiti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svu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djecu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unaprijediti</a:t>
            </a:r>
            <a:r>
              <a:rPr lang="sr-Latn-R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uslove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i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usluge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njihovo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obrazovanje</a:t>
            </a:r>
            <a:endParaRPr lang="sr-Latn-RS" sz="19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Poboljšati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školsku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infrastrukturu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kao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jedan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od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uslova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kvalitetnijeg</a:t>
            </a:r>
            <a:r>
              <a:rPr lang="sr-Latn-R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procesa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nastave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učenja</a:t>
            </a:r>
            <a:endParaRPr lang="sr-Latn-RS" sz="19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Unaprijediti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profesionalna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znanja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kompetencije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nastavnika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kontinuirano</a:t>
            </a:r>
            <a:r>
              <a:rPr lang="sr-Latn-R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promovisati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značaj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uloge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nastavnika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razvoj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društva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budućno</a:t>
            </a:r>
            <a:r>
              <a:rPr lang="sr-Latn-RS" sz="1900" dirty="0" smtClean="0">
                <a:latin typeface="Arial" pitchFamily="34" charset="0"/>
                <a:cs typeface="Arial" pitchFamily="34" charset="0"/>
              </a:rPr>
              <a:t>sti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vi-VN" sz="1900" dirty="0" smtClean="0">
                <a:latin typeface="Arial" pitchFamily="34" charset="0"/>
                <a:cs typeface="Arial" pitchFamily="34" charset="0"/>
              </a:rPr>
              <a:t>Obezbijediti </a:t>
            </a:r>
            <a:r>
              <a:rPr lang="vi-VN" sz="1900" dirty="0">
                <a:latin typeface="Arial" pitchFamily="34" charset="0"/>
                <a:cs typeface="Arial" pitchFamily="34" charset="0"/>
              </a:rPr>
              <a:t>permanentno praćenje i unapređivanje kvaliteta </a:t>
            </a:r>
            <a:r>
              <a:rPr lang="vi-VN" sz="1900" dirty="0" smtClean="0">
                <a:latin typeface="Arial" pitchFamily="34" charset="0"/>
                <a:cs typeface="Arial" pitchFamily="34" charset="0"/>
              </a:rPr>
              <a:t>vaspitnoobrazovnog</a:t>
            </a:r>
            <a:r>
              <a:rPr lang="sr-Latn-R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procesa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u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školama</a:t>
            </a:r>
            <a:endParaRPr lang="en-US" sz="19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Unaprijediti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postignuća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učenika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prema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ključnim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kompetencijama</a:t>
            </a:r>
            <a:r>
              <a:rPr lang="sr-Latn-R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pl-PL" sz="1900" dirty="0" smtClean="0">
                <a:latin typeface="Arial" pitchFamily="34" charset="0"/>
                <a:cs typeface="Arial" pitchFamily="34" charset="0"/>
              </a:rPr>
              <a:t>utemeljenim </a:t>
            </a:r>
            <a:r>
              <a:rPr lang="pl-PL" sz="1900" dirty="0">
                <a:latin typeface="Arial" pitchFamily="34" charset="0"/>
                <a:cs typeface="Arial" pitchFamily="34" charset="0"/>
              </a:rPr>
              <a:t>na primjenjivim i praktičnim </a:t>
            </a:r>
            <a:r>
              <a:rPr lang="pl-PL" sz="1900" dirty="0" smtClean="0">
                <a:latin typeface="Arial" pitchFamily="34" charset="0"/>
                <a:cs typeface="Arial" pitchFamily="34" charset="0"/>
              </a:rPr>
              <a:t>znanjima</a:t>
            </a:r>
            <a:r>
              <a:rPr lang="vi-VN" sz="1900" dirty="0">
                <a:latin typeface="Arial" pitchFamily="34" charset="0"/>
                <a:cs typeface="Arial" pitchFamily="34" charset="0"/>
              </a:rPr>
              <a:t> </a:t>
            </a:r>
            <a:endParaRPr lang="sr-Latn-RS" sz="19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vi-VN" sz="1900" dirty="0" smtClean="0">
                <a:latin typeface="Arial" pitchFamily="34" charset="0"/>
                <a:cs typeface="Arial" pitchFamily="34" charset="0"/>
              </a:rPr>
              <a:t>Kontinuirano </a:t>
            </a:r>
            <a:r>
              <a:rPr lang="vi-VN" sz="1900" dirty="0">
                <a:latin typeface="Arial" pitchFamily="34" charset="0"/>
                <a:cs typeface="Arial" pitchFamily="34" charset="0"/>
              </a:rPr>
              <a:t>unapređivati kvalitet udžbenika i nastavnih sredstava, </a:t>
            </a:r>
            <a:r>
              <a:rPr lang="vi-VN" sz="1900" dirty="0" smtClean="0">
                <a:latin typeface="Arial" pitchFamily="34" charset="0"/>
                <a:cs typeface="Arial" pitchFamily="34" charset="0"/>
              </a:rPr>
              <a:t>kao</a:t>
            </a:r>
            <a:r>
              <a:rPr lang="sr-Latn-R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l-PL" sz="1900" dirty="0" smtClean="0">
                <a:latin typeface="Arial" pitchFamily="34" charset="0"/>
                <a:cs typeface="Arial" pitchFamily="34" charset="0"/>
              </a:rPr>
              <a:t>dodatnu </a:t>
            </a:r>
            <a:r>
              <a:rPr lang="pl-PL" sz="1900" dirty="0">
                <a:latin typeface="Arial" pitchFamily="34" charset="0"/>
                <a:cs typeface="Arial" pitchFamily="34" charset="0"/>
              </a:rPr>
              <a:t>podršku razvoju znanja i kompetencija </a:t>
            </a:r>
            <a:r>
              <a:rPr lang="pl-PL" sz="1900" dirty="0" smtClean="0">
                <a:latin typeface="Arial" pitchFamily="34" charset="0"/>
                <a:cs typeface="Arial" pitchFamily="34" charset="0"/>
              </a:rPr>
              <a:t>učenika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vi-VN" sz="1900" dirty="0" smtClean="0">
                <a:latin typeface="Arial" pitchFamily="34" charset="0"/>
                <a:cs typeface="Arial" pitchFamily="34" charset="0"/>
              </a:rPr>
              <a:t>Usklađivati </a:t>
            </a:r>
            <a:r>
              <a:rPr lang="vi-VN" sz="1900" dirty="0">
                <a:latin typeface="Arial" pitchFamily="34" charset="0"/>
                <a:cs typeface="Arial" pitchFamily="34" charset="0"/>
              </a:rPr>
              <a:t>pravnu regulativu i pedagošku dokumentaciju sa potrebama </a:t>
            </a:r>
            <a:r>
              <a:rPr lang="vi-VN" sz="19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r-Latn-R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zahtjevima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savremenog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kvalitetnog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sistema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osnovnog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obrazovanja</a:t>
            </a:r>
            <a:r>
              <a:rPr lang="vi-VN" sz="1900" dirty="0">
                <a:latin typeface="Arial" pitchFamily="34" charset="0"/>
                <a:cs typeface="Arial" pitchFamily="34" charset="0"/>
              </a:rPr>
              <a:t> </a:t>
            </a:r>
            <a:endParaRPr lang="sr-Latn-RS" sz="19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vi-VN" sz="1900" dirty="0" smtClean="0">
                <a:latin typeface="Arial" pitchFamily="34" charset="0"/>
                <a:cs typeface="Arial" pitchFamily="34" charset="0"/>
              </a:rPr>
              <a:t>Unapređivati </a:t>
            </a:r>
            <a:r>
              <a:rPr lang="vi-VN" sz="1900" dirty="0">
                <a:latin typeface="Arial" pitchFamily="34" charset="0"/>
                <a:cs typeface="Arial" pitchFamily="34" charset="0"/>
              </a:rPr>
              <a:t>organizaciju rada </a:t>
            </a:r>
            <a:r>
              <a:rPr lang="vi-VN" sz="1900" dirty="0" smtClean="0">
                <a:latin typeface="Arial" pitchFamily="34" charset="0"/>
                <a:cs typeface="Arial" pitchFamily="34" charset="0"/>
              </a:rPr>
              <a:t>škole</a:t>
            </a:r>
            <a:endParaRPr lang="sr-Latn-RS" sz="19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vi-VN" sz="1900" dirty="0" smtClean="0">
                <a:latin typeface="Arial" pitchFamily="34" charset="0"/>
                <a:cs typeface="Arial" pitchFamily="34" charset="0"/>
              </a:rPr>
              <a:t>Osnaživati </a:t>
            </a:r>
            <a:r>
              <a:rPr lang="vi-VN" sz="1900" dirty="0">
                <a:latin typeface="Arial" pitchFamily="34" charset="0"/>
                <a:cs typeface="Arial" pitchFamily="34" charset="0"/>
              </a:rPr>
              <a:t>školu da izgrađuje partnerstvo sa roditeljima, ustanovama </a:t>
            </a:r>
            <a:r>
              <a:rPr lang="vi-VN" sz="19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r-Latn-R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lokalnom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zajednicom</a:t>
            </a:r>
            <a:endParaRPr lang="pl-PL" sz="19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92477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5414" y="1447799"/>
            <a:ext cx="7620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000" b="1" dirty="0">
                <a:latin typeface="Arial" pitchFamily="34" charset="0"/>
                <a:cs typeface="Arial" pitchFamily="34" charset="0"/>
              </a:rPr>
              <a:t>Proizvođači zvanične </a:t>
            </a:r>
            <a:r>
              <a:rPr lang="vi-VN" sz="2000" b="1" dirty="0" smtClean="0">
                <a:latin typeface="Arial" pitchFamily="34" charset="0"/>
                <a:cs typeface="Arial" pitchFamily="34" charset="0"/>
              </a:rPr>
              <a:t>statistike</a:t>
            </a:r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Član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>
                <a:latin typeface="Arial" pitchFamily="34" charset="0"/>
                <a:cs typeface="Arial" pitchFamily="34" charset="0"/>
              </a:rPr>
              <a:t>Sistemom zvanične statistike Crne Gore obuhvaćeni su sljedeći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roizvođači zvanične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statistike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organ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uprave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nadležan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poslove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statistike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(Zavod za statistiku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Centralna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banka Crne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Gore</a:t>
            </a: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organ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državne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uprave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nadležan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poslove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finansija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Ministarstvo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finansija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vi-VN" sz="2000" dirty="0" smtClean="0">
                <a:latin typeface="Arial" pitchFamily="34" charset="0"/>
                <a:cs typeface="Arial" pitchFamily="34" charset="0"/>
              </a:rPr>
              <a:t>drugi </a:t>
            </a:r>
            <a:r>
              <a:rPr lang="vi-VN" sz="2000" dirty="0">
                <a:latin typeface="Arial" pitchFamily="34" charset="0"/>
                <a:cs typeface="Arial" pitchFamily="34" charset="0"/>
              </a:rPr>
              <a:t>proizvođači zvanične statistike određeni programom zvanične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statistike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 smtClean="0">
                <a:latin typeface="Arial" pitchFamily="34" charset="0"/>
                <a:cs typeface="Arial" pitchFamily="34" charset="0"/>
              </a:rPr>
              <a:t>Proizvođači </a:t>
            </a:r>
            <a:r>
              <a:rPr lang="vi-VN" sz="2000" dirty="0">
                <a:latin typeface="Arial" pitchFamily="34" charset="0"/>
                <a:cs typeface="Arial" pitchFamily="34" charset="0"/>
              </a:rPr>
              <a:t>zvanične statistike odgovorni su za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prikupljanje,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proizvodnju</a:t>
            </a:r>
            <a:r>
              <a:rPr lang="vi-VN" sz="2000" dirty="0">
                <a:latin typeface="Arial" pitchFamily="34" charset="0"/>
                <a:cs typeface="Arial" pitchFamily="34" charset="0"/>
              </a:rPr>
              <a:t>, obradu i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diseminaciju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statističkih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podataka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obradu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administrativnih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podataka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podataka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prikupljenih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metodom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stalnog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praćenja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i posmatranja.</a:t>
            </a:r>
            <a:endParaRPr lang="pl-PL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58608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981200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latin typeface="Arial" pitchFamily="34" charset="0"/>
                <a:cs typeface="Arial" pitchFamily="34" charset="0"/>
              </a:rPr>
              <a:t>Strategija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razvoja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stručnog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obrazovanja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endParaRPr lang="sr-Latn-RS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Crnoj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Gori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endParaRPr lang="sr-Latn-RS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RS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2010-2014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sadrži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stručno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utemeljene </a:t>
            </a:r>
            <a:r>
              <a:rPr lang="vi-VN" sz="2400" dirty="0">
                <a:latin typeface="Arial" pitchFamily="34" charset="0"/>
                <a:cs typeface="Arial" pitchFamily="34" charset="0"/>
              </a:rPr>
              <a:t>ciljeve i zadatke, potrebne za unapređivanje, osavremenjavanje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poboljšanje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kvaliteta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stručnog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obrazovanja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Crnoj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Gori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99815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752600"/>
            <a:ext cx="8305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dirty="0">
                <a:latin typeface="Arial" pitchFamily="34" charset="0"/>
                <a:cs typeface="Arial" pitchFamily="34" charset="0"/>
              </a:rPr>
              <a:t>Vizija: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Crna Gora je društvo znanja u kome je stručno obrazovanje, kao jedan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od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najvažnijih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faktora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ekonomskog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društvenog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razvoja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kvalitetno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fleksibilno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efikasno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stručnim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kadrom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koji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posjeduje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konkurentna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znanja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vještine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kompetencije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, osposobljenim za uključivanje na tržište rada, u kojem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svaki pojedinac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ima jednake mogućnosti za lični i profesionalni razvoj i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socijalnu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uključenost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b="1" dirty="0" err="1">
                <a:latin typeface="Arial" pitchFamily="34" charset="0"/>
                <a:cs typeface="Arial" pitchFamily="34" charset="0"/>
              </a:rPr>
              <a:t>Misija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Uspostavljanje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sistema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stručnog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obrazovanja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razvijenog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saradnji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socijalnih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partnera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koji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stvara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stručni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kadar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osposobljen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efikasno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obavljanje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poslova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u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skladu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standardima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nivoa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obrazovanja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što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omogućava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lični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socijalni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razvoj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svakog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pojedinca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449508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09600"/>
            <a:ext cx="76962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r-Latn-RS" b="1" dirty="0">
                <a:solidFill>
                  <a:prstClr val="black"/>
                </a:solidFill>
                <a:latin typeface="Garamond,Bold"/>
              </a:rPr>
              <a:t>C</a:t>
            </a:r>
            <a:r>
              <a:rPr lang="en-US" b="1" dirty="0" err="1">
                <a:solidFill>
                  <a:prstClr val="black"/>
                </a:solidFill>
                <a:latin typeface="Garamond,Bold"/>
              </a:rPr>
              <a:t>iljevi</a:t>
            </a:r>
            <a:r>
              <a:rPr lang="en-US" b="1" dirty="0">
                <a:solidFill>
                  <a:prstClr val="black"/>
                </a:solidFill>
                <a:latin typeface="Garamond,Bold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Garamond,Bold"/>
              </a:rPr>
              <a:t>Strategije</a:t>
            </a:r>
            <a:endParaRPr lang="en-US" b="1" dirty="0">
              <a:solidFill>
                <a:prstClr val="black"/>
              </a:solidFill>
              <a:latin typeface="Garamond,Bold"/>
            </a:endParaRPr>
          </a:p>
          <a:p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err="1" smtClean="0"/>
              <a:t>Omogućiti</a:t>
            </a:r>
            <a:r>
              <a:rPr lang="en-US" sz="2000" dirty="0" smtClean="0"/>
              <a:t> </a:t>
            </a:r>
            <a:r>
              <a:rPr lang="en-US" sz="2000" dirty="0" err="1"/>
              <a:t>brži</a:t>
            </a:r>
            <a:r>
              <a:rPr lang="en-US" sz="2000" dirty="0"/>
              <a:t> </a:t>
            </a:r>
            <a:r>
              <a:rPr lang="en-US" sz="2000" dirty="0" err="1"/>
              <a:t>odgovor</a:t>
            </a:r>
            <a:r>
              <a:rPr lang="en-US" sz="2000" dirty="0"/>
              <a:t> </a:t>
            </a:r>
            <a:r>
              <a:rPr lang="en-US" sz="2000" dirty="0" err="1"/>
              <a:t>stručnog</a:t>
            </a:r>
            <a:r>
              <a:rPr lang="en-US" sz="2000" dirty="0"/>
              <a:t> </a:t>
            </a:r>
            <a:r>
              <a:rPr lang="en-US" sz="2000" dirty="0" err="1"/>
              <a:t>obrazovanja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potrebe</a:t>
            </a:r>
            <a:r>
              <a:rPr lang="en-US" sz="2000" dirty="0"/>
              <a:t> </a:t>
            </a:r>
            <a:r>
              <a:rPr lang="en-US" sz="2000" dirty="0" err="1"/>
              <a:t>tržišta</a:t>
            </a:r>
            <a:r>
              <a:rPr lang="en-US" sz="2000" dirty="0"/>
              <a:t> </a:t>
            </a:r>
            <a:r>
              <a:rPr lang="en-US" sz="2000" dirty="0" err="1" smtClean="0"/>
              <a:t>rada</a:t>
            </a:r>
            <a:endParaRPr lang="en-US" sz="2000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sz="20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err="1" smtClean="0"/>
              <a:t>Obezbijediti</a:t>
            </a:r>
            <a:r>
              <a:rPr lang="en-US" sz="2000" dirty="0" smtClean="0"/>
              <a:t> </a:t>
            </a:r>
            <a:r>
              <a:rPr lang="en-US" sz="2000" dirty="0" err="1"/>
              <a:t>kvalitetno</a:t>
            </a:r>
            <a:r>
              <a:rPr lang="en-US" sz="2000" dirty="0"/>
              <a:t> </a:t>
            </a:r>
            <a:r>
              <a:rPr lang="en-US" sz="2000" dirty="0" err="1" smtClean="0"/>
              <a:t>stručno</a:t>
            </a:r>
            <a:r>
              <a:rPr lang="en-US" sz="2000" dirty="0" smtClean="0"/>
              <a:t> </a:t>
            </a:r>
            <a:r>
              <a:rPr lang="en-US" sz="2000" dirty="0" err="1" smtClean="0"/>
              <a:t>obrazovanje</a:t>
            </a:r>
            <a:endParaRPr lang="en-US" sz="2000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sz="2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err="1" smtClean="0"/>
              <a:t>Svim</a:t>
            </a:r>
            <a:r>
              <a:rPr lang="en-US" sz="2000" dirty="0" smtClean="0"/>
              <a:t> </a:t>
            </a:r>
            <a:r>
              <a:rPr lang="en-US" sz="2000" dirty="0" err="1"/>
              <a:t>učenicima</a:t>
            </a:r>
            <a:r>
              <a:rPr lang="en-US" sz="2000" dirty="0"/>
              <a:t> </a:t>
            </a:r>
            <a:r>
              <a:rPr lang="en-US" sz="2000" dirty="0" err="1"/>
              <a:t>tokom</a:t>
            </a:r>
            <a:r>
              <a:rPr lang="en-US" sz="2000" dirty="0"/>
              <a:t> </a:t>
            </a:r>
            <a:r>
              <a:rPr lang="en-US" sz="2000" dirty="0" err="1"/>
              <a:t>obrazovanja</a:t>
            </a:r>
            <a:r>
              <a:rPr lang="en-US" sz="2000" dirty="0"/>
              <a:t> </a:t>
            </a:r>
            <a:r>
              <a:rPr lang="en-US" sz="2000" dirty="0" err="1"/>
              <a:t>pomoći</a:t>
            </a:r>
            <a:r>
              <a:rPr lang="en-US" sz="2000" dirty="0"/>
              <a:t> da </a:t>
            </a:r>
            <a:r>
              <a:rPr lang="en-US" sz="2000" dirty="0" err="1"/>
              <a:t>razviju</a:t>
            </a:r>
            <a:r>
              <a:rPr lang="en-US" sz="2000" dirty="0"/>
              <a:t> </a:t>
            </a:r>
            <a:r>
              <a:rPr lang="en-US" sz="2000" dirty="0" err="1"/>
              <a:t>stručne</a:t>
            </a:r>
            <a:r>
              <a:rPr lang="en-US" sz="2000" dirty="0"/>
              <a:t> i </a:t>
            </a:r>
            <a:r>
              <a:rPr lang="en-US" sz="2000" dirty="0" err="1" smtClean="0"/>
              <a:t>ključne</a:t>
            </a:r>
            <a:r>
              <a:rPr lang="sr-Latn-RS" sz="2000" dirty="0" smtClean="0"/>
              <a:t> </a:t>
            </a:r>
            <a:r>
              <a:rPr lang="pl-PL" sz="2000" dirty="0" smtClean="0"/>
              <a:t>kompetencije</a:t>
            </a:r>
            <a:r>
              <a:rPr lang="pl-PL" sz="2000" dirty="0"/>
              <a:t>, potrebne za život i </a:t>
            </a:r>
            <a:r>
              <a:rPr lang="pl-PL" sz="2000" dirty="0" smtClean="0"/>
              <a:t>rad</a:t>
            </a:r>
            <a:endParaRPr lang="en-US" sz="2000" dirty="0" smtClean="0"/>
          </a:p>
          <a:p>
            <a:endParaRPr lang="pl-PL" sz="2000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2000" dirty="0" err="1" smtClean="0"/>
              <a:t>Obezbijediti</a:t>
            </a:r>
            <a:r>
              <a:rPr lang="en-US" sz="2000" dirty="0" smtClean="0"/>
              <a:t> </a:t>
            </a:r>
            <a:r>
              <a:rPr lang="en-US" sz="2000" dirty="0" err="1"/>
              <a:t>uslove</a:t>
            </a:r>
            <a:r>
              <a:rPr lang="en-US" sz="2000" dirty="0"/>
              <a:t> da se </a:t>
            </a:r>
            <a:r>
              <a:rPr lang="en-US" sz="2000" dirty="0" err="1"/>
              <a:t>cjeloživotno</a:t>
            </a:r>
            <a:r>
              <a:rPr lang="en-US" sz="2000" dirty="0"/>
              <a:t> </a:t>
            </a:r>
            <a:r>
              <a:rPr lang="en-US" sz="2000" dirty="0" err="1"/>
              <a:t>učenje</a:t>
            </a:r>
            <a:r>
              <a:rPr lang="en-US" sz="2000" dirty="0"/>
              <a:t> i </a:t>
            </a:r>
            <a:r>
              <a:rPr lang="en-US" sz="2000" dirty="0" err="1"/>
              <a:t>mobilnost</a:t>
            </a:r>
            <a:r>
              <a:rPr lang="en-US" sz="2000" dirty="0"/>
              <a:t> </a:t>
            </a:r>
            <a:r>
              <a:rPr lang="en-US" sz="2000" dirty="0" err="1"/>
              <a:t>učenika</a:t>
            </a:r>
            <a:r>
              <a:rPr lang="en-US" sz="2000" dirty="0"/>
              <a:t> </a:t>
            </a:r>
            <a:r>
              <a:rPr lang="en-US" sz="2000" dirty="0" err="1" smtClean="0"/>
              <a:t>odnosno</a:t>
            </a:r>
            <a:r>
              <a:rPr lang="en-US" sz="2000" dirty="0" smtClean="0"/>
              <a:t> </a:t>
            </a:r>
            <a:r>
              <a:rPr lang="en-US" sz="2000" dirty="0" err="1" smtClean="0"/>
              <a:t>pojedinaca</a:t>
            </a:r>
            <a:r>
              <a:rPr lang="en-US" sz="2000" dirty="0" smtClean="0"/>
              <a:t> 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en-US" sz="2000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2000" dirty="0" err="1" smtClean="0"/>
              <a:t>Omogućiti</a:t>
            </a:r>
            <a:r>
              <a:rPr lang="en-US" sz="2000" dirty="0" smtClean="0"/>
              <a:t> </a:t>
            </a:r>
            <a:r>
              <a:rPr lang="en-US" sz="2000" dirty="0" err="1"/>
              <a:t>kroz</a:t>
            </a:r>
            <a:r>
              <a:rPr lang="en-US" sz="2000" dirty="0"/>
              <a:t> </a:t>
            </a:r>
            <a:r>
              <a:rPr lang="en-US" sz="2000" dirty="0" err="1" smtClean="0"/>
              <a:t>stručno</a:t>
            </a:r>
            <a:r>
              <a:rPr lang="sr-Latn-RS" sz="2000" dirty="0" smtClean="0"/>
              <a:t> </a:t>
            </a:r>
            <a:r>
              <a:rPr lang="en-US" sz="2000" dirty="0" err="1" smtClean="0"/>
              <a:t>obrazovanje</a:t>
            </a:r>
            <a:r>
              <a:rPr lang="en-US" sz="2000" dirty="0" smtClean="0"/>
              <a:t> </a:t>
            </a:r>
            <a:r>
              <a:rPr lang="en-US" sz="2000" dirty="0" err="1"/>
              <a:t>lični</a:t>
            </a:r>
            <a:r>
              <a:rPr lang="en-US" sz="2000" dirty="0"/>
              <a:t>, </a:t>
            </a:r>
            <a:r>
              <a:rPr lang="en-US" sz="2000" dirty="0" err="1"/>
              <a:t>socijalni</a:t>
            </a:r>
            <a:r>
              <a:rPr lang="en-US" sz="2000" dirty="0"/>
              <a:t> i </a:t>
            </a:r>
            <a:r>
              <a:rPr lang="en-US" sz="2000" dirty="0" err="1"/>
              <a:t>profesionalni</a:t>
            </a:r>
            <a:r>
              <a:rPr lang="en-US" sz="2000" dirty="0"/>
              <a:t> </a:t>
            </a:r>
            <a:r>
              <a:rPr lang="en-US" sz="2000" dirty="0" err="1" smtClean="0"/>
              <a:t>razvoj</a:t>
            </a:r>
            <a:r>
              <a:rPr lang="sr-Latn-RS" sz="2000" dirty="0" smtClean="0"/>
              <a:t> </a:t>
            </a:r>
            <a:r>
              <a:rPr lang="en-US" sz="2000" dirty="0" err="1" smtClean="0"/>
              <a:t>svakog</a:t>
            </a:r>
            <a:r>
              <a:rPr lang="en-US" sz="2000" dirty="0" smtClean="0"/>
              <a:t> </a:t>
            </a:r>
            <a:r>
              <a:rPr lang="en-US" sz="2000" dirty="0" err="1" smtClean="0"/>
              <a:t>pojedinca</a:t>
            </a:r>
            <a:endParaRPr lang="en-US" sz="2000" dirty="0" smtClean="0"/>
          </a:p>
          <a:p>
            <a:endParaRPr lang="en-US" sz="2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err="1" smtClean="0"/>
              <a:t>Omogućiti</a:t>
            </a:r>
            <a:r>
              <a:rPr lang="en-US" sz="2000" dirty="0" smtClean="0"/>
              <a:t> </a:t>
            </a:r>
            <a:r>
              <a:rPr lang="en-US" sz="2000" dirty="0" err="1"/>
              <a:t>uporedivost</a:t>
            </a:r>
            <a:r>
              <a:rPr lang="en-US" sz="2000" dirty="0"/>
              <a:t> </a:t>
            </a:r>
            <a:r>
              <a:rPr lang="en-US" sz="2000" dirty="0" err="1"/>
              <a:t>kvalifikacija</a:t>
            </a:r>
            <a:r>
              <a:rPr lang="en-US" sz="2000" dirty="0"/>
              <a:t> </a:t>
            </a:r>
            <a:r>
              <a:rPr lang="en-US" sz="2000" dirty="0" err="1"/>
              <a:t>koje</a:t>
            </a:r>
            <a:r>
              <a:rPr lang="en-US" sz="2000" dirty="0"/>
              <a:t> se </a:t>
            </a:r>
            <a:r>
              <a:rPr lang="en-US" sz="2000" dirty="0" err="1"/>
              <a:t>stiču</a:t>
            </a:r>
            <a:r>
              <a:rPr lang="en-US" sz="2000" dirty="0"/>
              <a:t> u </a:t>
            </a:r>
            <a:r>
              <a:rPr lang="en-US" sz="2000" dirty="0" err="1"/>
              <a:t>Crnoj</a:t>
            </a:r>
            <a:r>
              <a:rPr lang="en-US" sz="2000" dirty="0"/>
              <a:t> </a:t>
            </a:r>
            <a:r>
              <a:rPr lang="en-US" sz="2000" dirty="0" err="1"/>
              <a:t>Gori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endParaRPr lang="en-US" sz="2000" dirty="0"/>
          </a:p>
          <a:p>
            <a:r>
              <a:rPr lang="en-US" sz="2000" dirty="0" smtClean="0"/>
              <a:t>     </a:t>
            </a:r>
            <a:r>
              <a:rPr lang="en-US" sz="2000" dirty="0" err="1" smtClean="0"/>
              <a:t>kvalifikacijama</a:t>
            </a:r>
            <a:r>
              <a:rPr lang="en-US" sz="2000" dirty="0" smtClean="0"/>
              <a:t> </a:t>
            </a:r>
            <a:r>
              <a:rPr lang="en-US" sz="2000" dirty="0"/>
              <a:t>u </a:t>
            </a:r>
            <a:r>
              <a:rPr lang="en-US" sz="2000" dirty="0" err="1"/>
              <a:t>drugim</a:t>
            </a:r>
            <a:r>
              <a:rPr lang="en-US" sz="2000" dirty="0"/>
              <a:t> </a:t>
            </a:r>
            <a:r>
              <a:rPr lang="en-US" sz="2000" dirty="0" err="1"/>
              <a:t>zemljama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97504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668792"/>
            <a:ext cx="7315200" cy="202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sr-Latn-CS" sz="2400" b="1" cap="small" dirty="0">
                <a:latin typeface="Arial" pitchFamily="34" charset="0"/>
                <a:ea typeface="Calibri"/>
                <a:cs typeface="Arial" pitchFamily="34" charset="0"/>
              </a:rPr>
              <a:t>STRATEGIJA RAZVOJA I FINANSIRANJA</a:t>
            </a:r>
            <a:endParaRPr lang="en-US" sz="24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sr-Latn-CS" sz="2400" b="1" cap="small" dirty="0">
                <a:latin typeface="Arial" pitchFamily="34" charset="0"/>
                <a:ea typeface="Calibri"/>
                <a:cs typeface="Arial" pitchFamily="34" charset="0"/>
              </a:rPr>
              <a:t>VISOKOG OBRAZOVANJA U CRNOJ </a:t>
            </a:r>
            <a:r>
              <a:rPr lang="sr-Latn-CS" sz="2400" b="1" cap="small" dirty="0" smtClean="0">
                <a:latin typeface="Arial" pitchFamily="34" charset="0"/>
                <a:ea typeface="Calibri"/>
                <a:cs typeface="Arial" pitchFamily="34" charset="0"/>
              </a:rPr>
              <a:t>GORI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endParaRPr lang="en-US" sz="24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sr-Latn-CS" sz="2400" b="1" cap="small" dirty="0">
                <a:latin typeface="Arial" pitchFamily="34" charset="0"/>
                <a:ea typeface="Calibri"/>
                <a:cs typeface="Arial" pitchFamily="34" charset="0"/>
              </a:rPr>
              <a:t>2011-2020</a:t>
            </a:r>
            <a:endParaRPr lang="en-US" sz="2400" dirty="0">
              <a:effectLst/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16479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551837"/>
            <a:ext cx="8001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Razvijanje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efektivnog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kvalitetnog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sistema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visokog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obrazovanja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i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istraživanja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koji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će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sr-Latn-CS" sz="2400" dirty="0">
                <a:latin typeface="Arial" pitchFamily="34" charset="0"/>
                <a:ea typeface="Calibri"/>
                <a:cs typeface="Arial" pitchFamily="34" charset="0"/>
              </a:rPr>
              <a:t>pospješiti društveni i ekonomski  razvoj crnogorskog društva, kao društva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sa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ravnopravnim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mogućnostima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za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sve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, u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skladu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sa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principima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slobode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 i </a:t>
            </a:r>
            <a:r>
              <a:rPr lang="en-US" sz="2400" dirty="0" err="1">
                <a:latin typeface="Arial" pitchFamily="34" charset="0"/>
                <a:ea typeface="Calibri"/>
                <a:cs typeface="Arial" pitchFamily="34" charset="0"/>
              </a:rPr>
              <a:t>demokratije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89030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90600"/>
            <a:ext cx="7391400" cy="5643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r-Latn-R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0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iljevi</a:t>
            </a:r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Strategije</a:t>
            </a:r>
            <a:endParaRPr lang="en-US" sz="2000" b="1" dirty="0">
              <a:solidFill>
                <a:prstClr val="black"/>
              </a:solidFill>
              <a:latin typeface="Garamond,Bold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342900" algn="l"/>
              </a:tabLst>
            </a:pPr>
            <a:endParaRPr lang="en-US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342900" algn="l"/>
              </a:tabLst>
            </a:pPr>
            <a:r>
              <a:rPr lang="sr-Latn-CS" sz="2000" dirty="0" smtClean="0">
                <a:latin typeface="Arial" pitchFamily="34" charset="0"/>
                <a:ea typeface="Calibri"/>
                <a:cs typeface="Arial" pitchFamily="34" charset="0"/>
              </a:rPr>
              <a:t>Obezbjeđenje </a:t>
            </a:r>
            <a:r>
              <a:rPr lang="sr-Latn-CS" sz="2000" dirty="0">
                <a:latin typeface="Arial" pitchFamily="34" charset="0"/>
                <a:ea typeface="Calibri"/>
                <a:cs typeface="Arial" pitchFamily="34" charset="0"/>
              </a:rPr>
              <a:t>i unapređenje kvaliteta visokog </a:t>
            </a:r>
            <a:r>
              <a:rPr lang="sr-Latn-CS" sz="2000" dirty="0" smtClean="0">
                <a:latin typeface="Arial" pitchFamily="34" charset="0"/>
                <a:ea typeface="Calibri"/>
                <a:cs typeface="Arial" pitchFamily="34" charset="0"/>
              </a:rPr>
              <a:t>obrazovanja</a:t>
            </a:r>
            <a:endParaRPr lang="en-US" sz="20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sr-Latn-CS" sz="200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endParaRPr lang="en-US" sz="20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342900" algn="l"/>
              </a:tabLst>
            </a:pPr>
            <a:r>
              <a:rPr lang="sr-Latn-CS" sz="2000" dirty="0">
                <a:latin typeface="Arial" pitchFamily="34" charset="0"/>
                <a:ea typeface="Calibri"/>
                <a:cs typeface="Arial" pitchFamily="34" charset="0"/>
              </a:rPr>
              <a:t>Povezivanje visokog obrazovanja i tržišta rada i podizanje preduzetničko-inovativnog karaktera </a:t>
            </a:r>
            <a:r>
              <a:rPr lang="sr-Latn-CS" sz="2000" dirty="0" smtClean="0">
                <a:latin typeface="Arial" pitchFamily="34" charset="0"/>
                <a:ea typeface="Calibri"/>
                <a:cs typeface="Arial" pitchFamily="34" charset="0"/>
              </a:rPr>
              <a:t>obrazovanja</a:t>
            </a:r>
            <a:endParaRPr lang="en-US" sz="20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342900" algn="l"/>
              </a:tabLst>
            </a:pPr>
            <a:endParaRPr lang="en-US" sz="20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342900" algn="l"/>
              </a:tabLst>
            </a:pPr>
            <a:r>
              <a:rPr lang="sr-Latn-CS" sz="2000" dirty="0">
                <a:latin typeface="Arial" pitchFamily="34" charset="0"/>
                <a:ea typeface="Calibri"/>
                <a:cs typeface="Arial" pitchFamily="34" charset="0"/>
              </a:rPr>
              <a:t>Učešće populacije sa visokim obrazovanjem starosti od 30-34 godine treba da bude najmanje 40% u 2020. </a:t>
            </a:r>
            <a:r>
              <a:rPr lang="sr-Latn-CS" sz="2000" dirty="0" smtClean="0">
                <a:latin typeface="Arial" pitchFamily="34" charset="0"/>
                <a:ea typeface="Calibri"/>
                <a:cs typeface="Arial" pitchFamily="34" charset="0"/>
              </a:rPr>
              <a:t>godini</a:t>
            </a:r>
            <a:endParaRPr lang="en-US" sz="20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342900" algn="l"/>
              </a:tabLst>
            </a:pPr>
            <a:endParaRPr lang="en-US" sz="20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342900" algn="l"/>
              </a:tabLst>
            </a:pPr>
            <a:r>
              <a:rPr lang="sr-Latn-CS" sz="2000" dirty="0">
                <a:latin typeface="Arial" pitchFamily="34" charset="0"/>
                <a:ea typeface="Calibri"/>
                <a:cs typeface="Arial" pitchFamily="34" charset="0"/>
              </a:rPr>
              <a:t>Uspostavljanje modela cjeloživotnog učenja utemeljenog na dobroj međunarodnoj </a:t>
            </a:r>
            <a:r>
              <a:rPr lang="sr-Latn-CS" sz="2000" dirty="0" smtClean="0">
                <a:latin typeface="Arial" pitchFamily="34" charset="0"/>
                <a:ea typeface="Calibri"/>
                <a:cs typeface="Arial" pitchFamily="34" charset="0"/>
              </a:rPr>
              <a:t>praksi</a:t>
            </a:r>
            <a:endParaRPr lang="en-US" sz="20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342900" algn="l"/>
              </a:tabLst>
            </a:pPr>
            <a:endParaRPr lang="en-US" sz="20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342900" algn="l"/>
              </a:tabLst>
            </a:pPr>
            <a:r>
              <a:rPr lang="sr-Latn-CS" sz="2000" dirty="0">
                <a:latin typeface="Arial" pitchFamily="34" charset="0"/>
                <a:ea typeface="Calibri"/>
                <a:cs typeface="Arial" pitchFamily="34" charset="0"/>
              </a:rPr>
              <a:t>Istraživački orjentisano visoko </a:t>
            </a:r>
            <a:r>
              <a:rPr lang="sr-Latn-CS" sz="2000" dirty="0" smtClean="0">
                <a:latin typeface="Arial" pitchFamily="34" charset="0"/>
                <a:ea typeface="Calibri"/>
                <a:cs typeface="Arial" pitchFamily="34" charset="0"/>
              </a:rPr>
              <a:t>obrazovanje</a:t>
            </a:r>
            <a:endParaRPr lang="en-US" sz="20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342900" algn="l"/>
              </a:tabLst>
            </a:pPr>
            <a:endParaRPr lang="en-US" sz="20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342900" algn="l"/>
              </a:tabLst>
            </a:pPr>
            <a:r>
              <a:rPr lang="sr-Latn-CS" sz="2000" dirty="0">
                <a:latin typeface="Arial" pitchFamily="34" charset="0"/>
                <a:ea typeface="Calibri"/>
                <a:cs typeface="Arial" pitchFamily="34" charset="0"/>
              </a:rPr>
              <a:t>Internacionalizacija visokog </a:t>
            </a:r>
            <a:r>
              <a:rPr lang="sr-Latn-CS" sz="2000" dirty="0" smtClean="0">
                <a:latin typeface="Arial" pitchFamily="34" charset="0"/>
                <a:ea typeface="Calibri"/>
                <a:cs typeface="Arial" pitchFamily="34" charset="0"/>
              </a:rPr>
              <a:t>obrazovanja</a:t>
            </a:r>
            <a:endParaRPr lang="en-US" sz="2000" dirty="0"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13826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362200"/>
            <a:ext cx="84581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RS" sz="24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Postojeća statistička istraživanja djelimično su harmonizovana </a:t>
            </a:r>
          </a:p>
          <a:p>
            <a:endParaRPr lang="sr-Latn-RS" sz="2400" dirty="0" smtClean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/>
            <a:r>
              <a:rPr lang="sr-Latn-RS" sz="24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U narednom periodu aktuelizuje se puna harmonizacija sa klasifikacijama i </a:t>
            </a:r>
            <a:r>
              <a:rPr lang="sr-Latn-RS" sz="2400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EU </a:t>
            </a:r>
            <a:r>
              <a:rPr lang="sr-Latn-RS" sz="2400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standardima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79683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371600"/>
            <a:ext cx="842630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sr-Latn-ME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Planovi za </a:t>
            </a:r>
            <a:r>
              <a:rPr lang="sr-Latn-ME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budućnost</a:t>
            </a:r>
          </a:p>
          <a:p>
            <a:pPr marL="342900" marR="0" lvl="0" indent="-342900" algn="ctr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Usagla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š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avanje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postojećih metodologija sa međunarodnim standardima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000" dirty="0" err="1" smtClean="0">
                <a:latin typeface="Arial" pitchFamily="34" charset="0"/>
                <a:ea typeface="Times New Roman"/>
                <a:cs typeface="Arial" pitchFamily="34" charset="0"/>
              </a:rPr>
              <a:t>Unaprijediti</a:t>
            </a:r>
            <a:r>
              <a:rPr lang="en-US" sz="20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Times New Roman"/>
                <a:cs typeface="Arial" pitchFamily="34" charset="0"/>
              </a:rPr>
              <a:t>postojeća</a:t>
            </a:r>
            <a:r>
              <a:rPr lang="en-US" sz="2000" dirty="0">
                <a:latin typeface="Arial" pitchFamily="34" charset="0"/>
                <a:ea typeface="Times New Roman"/>
                <a:cs typeface="Arial" pitchFamily="34" charset="0"/>
              </a:rPr>
              <a:t> i </a:t>
            </a:r>
            <a:r>
              <a:rPr lang="en-US" sz="2000" dirty="0" err="1">
                <a:latin typeface="Arial" pitchFamily="34" charset="0"/>
                <a:ea typeface="Times New Roman"/>
                <a:cs typeface="Arial" pitchFamily="34" charset="0"/>
              </a:rPr>
              <a:t>uvesti</a:t>
            </a:r>
            <a:r>
              <a:rPr lang="en-US" sz="2000" dirty="0">
                <a:latin typeface="Arial" pitchFamily="34" charset="0"/>
                <a:ea typeface="Times New Roman"/>
                <a:cs typeface="Arial" pitchFamily="34" charset="0"/>
              </a:rPr>
              <a:t> nova </a:t>
            </a:r>
            <a:r>
              <a:rPr lang="en-US" sz="2000" dirty="0" err="1">
                <a:latin typeface="Arial" pitchFamily="34" charset="0"/>
                <a:ea typeface="Times New Roman"/>
                <a:cs typeface="Arial" pitchFamily="34" charset="0"/>
              </a:rPr>
              <a:t>istraživanja</a:t>
            </a:r>
            <a:r>
              <a:rPr lang="en-US" sz="20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Times New Roman"/>
                <a:cs typeface="Arial" pitchFamily="34" charset="0"/>
              </a:rPr>
              <a:t>koja</a:t>
            </a:r>
            <a:r>
              <a:rPr lang="en-US" sz="20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Times New Roman"/>
                <a:cs typeface="Arial" pitchFamily="34" charset="0"/>
              </a:rPr>
              <a:t>će</a:t>
            </a:r>
            <a:r>
              <a:rPr lang="en-US" sz="20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Times New Roman"/>
                <a:cs typeface="Arial" pitchFamily="34" charset="0"/>
              </a:rPr>
              <a:t>obezbijediti</a:t>
            </a:r>
            <a:r>
              <a:rPr lang="en-US" sz="20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Times New Roman"/>
                <a:cs typeface="Arial" pitchFamily="34" charset="0"/>
              </a:rPr>
              <a:t>podatke</a:t>
            </a:r>
            <a:r>
              <a:rPr lang="en-US" sz="20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Times New Roman"/>
                <a:cs typeface="Arial" pitchFamily="34" charset="0"/>
              </a:rPr>
              <a:t>za</a:t>
            </a:r>
            <a:r>
              <a:rPr lang="en-US" sz="20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Times New Roman"/>
                <a:cs typeface="Arial" pitchFamily="34" charset="0"/>
              </a:rPr>
              <a:t>sve</a:t>
            </a:r>
            <a:r>
              <a:rPr lang="en-US" sz="20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Times New Roman"/>
                <a:cs typeface="Arial" pitchFamily="34" charset="0"/>
              </a:rPr>
              <a:t>vidove</a:t>
            </a:r>
            <a:r>
              <a:rPr lang="en-US" sz="20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Times New Roman"/>
                <a:cs typeface="Arial" pitchFamily="34" charset="0"/>
              </a:rPr>
              <a:t>obrazovanja</a:t>
            </a:r>
            <a:r>
              <a:rPr lang="en-US" sz="20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Times New Roman"/>
                <a:cs typeface="Arial" pitchFamily="34" charset="0"/>
              </a:rPr>
              <a:t>gdje</a:t>
            </a:r>
            <a:r>
              <a:rPr lang="en-US" sz="20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Times New Roman"/>
                <a:cs typeface="Arial" pitchFamily="34" charset="0"/>
              </a:rPr>
              <a:t>imamo</a:t>
            </a:r>
            <a:r>
              <a:rPr lang="en-US" sz="20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Times New Roman"/>
                <a:cs typeface="Arial" pitchFamily="34" charset="0"/>
              </a:rPr>
              <a:t>nepotpune</a:t>
            </a:r>
            <a:r>
              <a:rPr lang="en-US" sz="20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Times New Roman"/>
                <a:cs typeface="Arial" pitchFamily="34" charset="0"/>
              </a:rPr>
              <a:t>podatke</a:t>
            </a:r>
            <a:r>
              <a:rPr lang="en-US" sz="20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Times New Roman"/>
                <a:cs typeface="Arial" pitchFamily="34" charset="0"/>
              </a:rPr>
              <a:t>ili</a:t>
            </a:r>
            <a:r>
              <a:rPr lang="en-US" sz="20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Times New Roman"/>
                <a:cs typeface="Arial" pitchFamily="34" charset="0"/>
              </a:rPr>
              <a:t>ih</a:t>
            </a:r>
            <a:r>
              <a:rPr lang="en-US" sz="20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ea typeface="Times New Roman"/>
                <a:cs typeface="Arial" pitchFamily="34" charset="0"/>
              </a:rPr>
              <a:t>uopšte</a:t>
            </a:r>
            <a:r>
              <a:rPr lang="en-US" sz="20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ea typeface="Times New Roman"/>
                <a:cs typeface="Arial" pitchFamily="34" charset="0"/>
              </a:rPr>
              <a:t>nemamo</a:t>
            </a:r>
            <a:r>
              <a:rPr lang="en-US" sz="2000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  <a:endParaRPr lang="sr-Latn-RS" sz="20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sr-Latn-RS" sz="20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Potpisivanje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sporazuma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Ministarstvom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prosvjete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sporta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radi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dobijanja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nedostajućih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podataka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r-Latn-R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en-US" sz="20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000" dirty="0" err="1">
                <a:latin typeface="Arial" pitchFamily="34" charset="0"/>
                <a:ea typeface="Times New Roman"/>
                <a:cs typeface="Arial" pitchFamily="34" charset="0"/>
              </a:rPr>
              <a:t>Popunjavanje</a:t>
            </a:r>
            <a:r>
              <a:rPr lang="en-US" sz="2000" dirty="0">
                <a:latin typeface="Arial" pitchFamily="34" charset="0"/>
                <a:ea typeface="Times New Roman"/>
                <a:cs typeface="Arial" pitchFamily="34" charset="0"/>
              </a:rPr>
              <a:t> i </a:t>
            </a:r>
            <a:r>
              <a:rPr lang="en-US" sz="2000" dirty="0" err="1">
                <a:latin typeface="Arial" pitchFamily="34" charset="0"/>
                <a:ea typeface="Times New Roman"/>
                <a:cs typeface="Arial" pitchFamily="34" charset="0"/>
              </a:rPr>
              <a:t>dostavljanje</a:t>
            </a:r>
            <a:r>
              <a:rPr lang="en-US" sz="2000" dirty="0">
                <a:latin typeface="Arial" pitchFamily="34" charset="0"/>
                <a:ea typeface="Times New Roman"/>
                <a:cs typeface="Arial" pitchFamily="34" charset="0"/>
              </a:rPr>
              <a:t> UOE </a:t>
            </a:r>
            <a:r>
              <a:rPr lang="en-US" sz="2000" dirty="0" err="1">
                <a:latin typeface="Arial" pitchFamily="34" charset="0"/>
                <a:ea typeface="Times New Roman"/>
                <a:cs typeface="Arial" pitchFamily="34" charset="0"/>
              </a:rPr>
              <a:t>upitnika</a:t>
            </a:r>
            <a:endParaRPr lang="en-US" sz="20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sr-Latn-RS" sz="2000" dirty="0" smtClean="0">
                <a:latin typeface="Arial" pitchFamily="34" charset="0"/>
                <a:cs typeface="Arial" pitchFamily="34" charset="0"/>
              </a:rPr>
              <a:t>Veće korišćenje administrativnih podataka u statističke svrhe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sr-Latn-RS" sz="2000" dirty="0" smtClean="0">
                <a:latin typeface="Arial" pitchFamily="34" charset="0"/>
                <a:cs typeface="Arial" pitchFamily="34" charset="0"/>
              </a:rPr>
              <a:t>Napredak u diseminaciji podataka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9735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15248"/>
            <a:ext cx="5472608" cy="39979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0" y="18864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MEIS (Montenegrin Education Information </a:t>
            </a:r>
            <a:r>
              <a:rPr lang="en-US" sz="2400" b="1" dirty="0" smtClean="0"/>
              <a:t>System) </a:t>
            </a:r>
            <a:r>
              <a:rPr lang="en-US" sz="2400" dirty="0" smtClean="0"/>
              <a:t> </a:t>
            </a:r>
            <a:r>
              <a:rPr lang="en-US" sz="2400" dirty="0" err="1"/>
              <a:t>Informacioni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obrazovanja</a:t>
            </a:r>
            <a:r>
              <a:rPr lang="en-US" sz="2400" dirty="0"/>
              <a:t> </a:t>
            </a:r>
            <a:r>
              <a:rPr lang="en-US" sz="2400" dirty="0" err="1"/>
              <a:t>Crne</a:t>
            </a:r>
            <a:r>
              <a:rPr lang="en-US" sz="2400" dirty="0"/>
              <a:t> Gore</a:t>
            </a:r>
            <a:r>
              <a:rPr lang="sr-Latn-ME" sz="2400" b="1" dirty="0" smtClean="0"/>
              <a:t> 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839791" y="1447800"/>
            <a:ext cx="29523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ME" dirty="0"/>
              <a:t>MEIS </a:t>
            </a:r>
            <a:r>
              <a:rPr lang="en-US" dirty="0" err="1"/>
              <a:t>aplikacija</a:t>
            </a:r>
            <a:r>
              <a:rPr lang="en-US" dirty="0"/>
              <a:t> </a:t>
            </a:r>
            <a:r>
              <a:rPr lang="en-US" dirty="0" err="1"/>
              <a:t>služi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evidentiranje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kreiranje</a:t>
            </a:r>
            <a:r>
              <a:rPr lang="en-US" dirty="0"/>
              <a:t> </a:t>
            </a:r>
            <a:r>
              <a:rPr lang="en-US" dirty="0" err="1"/>
              <a:t>mnoštva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 </a:t>
            </a:r>
            <a:r>
              <a:rPr lang="en-US" dirty="0" err="1"/>
              <a:t>vezanih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zaposlene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učenike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evidentiranje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ustanove</a:t>
            </a:r>
            <a:r>
              <a:rPr lang="en-US" dirty="0"/>
              <a:t>, </a:t>
            </a:r>
            <a:r>
              <a:rPr lang="en-US" dirty="0" err="1"/>
              <a:t>opremu</a:t>
            </a:r>
            <a:r>
              <a:rPr lang="en-US" dirty="0"/>
              <a:t> u </a:t>
            </a:r>
            <a:r>
              <a:rPr lang="en-US" dirty="0" err="1"/>
              <a:t>školama</a:t>
            </a:r>
            <a:r>
              <a:rPr lang="sr-Latn-ME" dirty="0"/>
              <a:t>, radna tijela, knjige u bibliotekama</a:t>
            </a:r>
            <a:r>
              <a:rPr lang="en-US" dirty="0"/>
              <a:t> </a:t>
            </a:r>
            <a:r>
              <a:rPr lang="en-US" dirty="0" err="1"/>
              <a:t>itd</a:t>
            </a:r>
            <a:r>
              <a:rPr lang="en-US" dirty="0"/>
              <a:t>.</a:t>
            </a:r>
            <a:r>
              <a:rPr lang="sr-Latn-ME" dirty="0"/>
              <a:t> </a:t>
            </a:r>
            <a:endParaRPr lang="sr-Latn-ME" dirty="0" smtClean="0"/>
          </a:p>
          <a:p>
            <a:pPr algn="just"/>
            <a:endParaRPr lang="sr-Latn-ME" dirty="0" smtClean="0"/>
          </a:p>
          <a:p>
            <a:pPr algn="just"/>
            <a:r>
              <a:rPr lang="sr-Latn-ME" dirty="0" smtClean="0"/>
              <a:t>Ova </a:t>
            </a:r>
            <a:r>
              <a:rPr lang="sr-Latn-ME" dirty="0"/>
              <a:t>aplikacija služi za kompletno elektronsko vođenje škole.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5507202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ME" dirty="0" smtClean="0"/>
              <a:t>Ovo </a:t>
            </a:r>
            <a:r>
              <a:rPr lang="sr-Latn-ME" dirty="0"/>
              <a:t>je web aplikacija tako da se podaci koji unose sve škole evidentiraju u jednoj centralizovanoj bazi.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3133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6752"/>
            <a:ext cx="8640960" cy="331236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1520" y="4556384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sr-Latn-ME" dirty="0"/>
              <a:t>Ovo je prikaz jednog odjeljenja u školi. U </a:t>
            </a:r>
            <a:r>
              <a:rPr lang="sr-Latn-ME" dirty="0" smtClean="0"/>
              <a:t>odjeljenju </a:t>
            </a:r>
            <a:r>
              <a:rPr lang="sr-Latn-ME" dirty="0"/>
              <a:t>su upisani učenici (ime, prezime, JMBG, ime oca, ime majke, datum rođenja, mjesto i država rođenja, adresa stanovanja, </a:t>
            </a:r>
            <a:r>
              <a:rPr lang="sr-Latn-ME" dirty="0" smtClean="0"/>
              <a:t>prebivalište </a:t>
            </a:r>
            <a:r>
              <a:rPr lang="sr-Latn-ME" dirty="0"/>
              <a:t>oca i majke, udaljenost od škole, da li učenik koristi prevoz, itd</a:t>
            </a:r>
            <a:r>
              <a:rPr lang="sr-Latn-ME" dirty="0" smtClean="0"/>
              <a:t>.)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sr-Latn-ME" dirty="0" smtClean="0"/>
              <a:t>Za svakog </a:t>
            </a:r>
            <a:r>
              <a:rPr lang="sr-Latn-ME" dirty="0"/>
              <a:t>učenika unose se ocjene, izostanci, vladanje i disciplinske mjere. Ovim modulom aplikacije </a:t>
            </a:r>
            <a:r>
              <a:rPr lang="sr-Latn-ME" dirty="0" smtClean="0"/>
              <a:t>vode </a:t>
            </a:r>
            <a:r>
              <a:rPr lang="sr-Latn-ME" dirty="0"/>
              <a:t>se detalji i o nastavnim predmetima </a:t>
            </a:r>
            <a:r>
              <a:rPr lang="sr-Latn-ME" dirty="0" smtClean="0"/>
              <a:t>za odjeljenje </a:t>
            </a:r>
            <a:r>
              <a:rPr lang="sr-Latn-ME" dirty="0"/>
              <a:t>kao i </a:t>
            </a:r>
            <a:r>
              <a:rPr lang="sr-Latn-ME" dirty="0" smtClean="0"/>
              <a:t>podaci o tome koji </a:t>
            </a:r>
            <a:r>
              <a:rPr lang="sr-Latn-ME" dirty="0"/>
              <a:t>profesor predaje koji </a:t>
            </a:r>
            <a:r>
              <a:rPr lang="sr-Latn-ME" dirty="0" smtClean="0"/>
              <a:t>predmet.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sr-Latn-ME" dirty="0" smtClean="0"/>
              <a:t>Tu </a:t>
            </a:r>
            <a:r>
              <a:rPr lang="sr-Latn-ME" dirty="0"/>
              <a:t>su još i </a:t>
            </a:r>
            <a:r>
              <a:rPr lang="sr-Latn-ME" dirty="0" smtClean="0"/>
              <a:t>zapažanja </a:t>
            </a:r>
            <a:r>
              <a:rPr lang="sr-Latn-ME" dirty="0"/>
              <a:t>o učenicima, saradnja sa roditeljima itd.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18864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MEIS (Montenegrin Education Information </a:t>
            </a:r>
            <a:r>
              <a:rPr lang="en-US" sz="2400" b="1" dirty="0" smtClean="0"/>
              <a:t>System) </a:t>
            </a:r>
            <a:r>
              <a:rPr lang="en-US" sz="2400" dirty="0" smtClean="0"/>
              <a:t> </a:t>
            </a:r>
            <a:r>
              <a:rPr lang="en-US" sz="2400" dirty="0" err="1"/>
              <a:t>Informacioni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obrazovanja</a:t>
            </a:r>
            <a:r>
              <a:rPr lang="en-US" sz="2400" dirty="0"/>
              <a:t> </a:t>
            </a:r>
            <a:r>
              <a:rPr lang="en-US" sz="2400" dirty="0" err="1"/>
              <a:t>Crne</a:t>
            </a:r>
            <a:r>
              <a:rPr lang="en-US" sz="2400" dirty="0"/>
              <a:t> Gore</a:t>
            </a:r>
            <a:r>
              <a:rPr lang="sr-Latn-ME" sz="2400" b="1" dirty="0" smtClean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1522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057400"/>
            <a:ext cx="7772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latin typeface="Arial" pitchFamily="34" charset="0"/>
                <a:cs typeface="Arial" pitchFamily="34" charset="0"/>
              </a:rPr>
              <a:t>Nadležni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organ</a:t>
            </a:r>
            <a:r>
              <a:rPr lang="sr-Latn-R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Član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8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err="1">
                <a:latin typeface="Arial" pitchFamily="34" charset="0"/>
                <a:cs typeface="Arial" pitchFamily="34" charset="0"/>
              </a:rPr>
              <a:t>Nadležni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organ je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glavni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nosilac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diseminator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statističkih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podatka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kao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odgovorni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stručni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nosilac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organizator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koordinator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sistema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zvanične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statistike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predstavlja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zvaničnu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statistiku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Crne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Gore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međunarodnom </a:t>
            </a:r>
            <a:r>
              <a:rPr lang="vi-VN" sz="2000" dirty="0">
                <a:latin typeface="Arial" pitchFamily="34" charset="0"/>
                <a:cs typeface="Arial" pitchFamily="34" charset="0"/>
              </a:rPr>
              <a:t>statističkom sistemu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vi-VN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000" dirty="0">
                <a:latin typeface="Arial" pitchFamily="34" charset="0"/>
                <a:cs typeface="Arial" pitchFamily="34" charset="0"/>
              </a:rPr>
              <a:t>Nadležni organ je dužan da prikuplja i obrađuje podatke u statističke svrhe i obrađene statističke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podatke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dostavlja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Vladi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Crne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Gore,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jedinicama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lokalne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samouprave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javnosti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međunarodnim </a:t>
            </a:r>
            <a:r>
              <a:rPr lang="vi-VN" sz="2000" dirty="0">
                <a:latin typeface="Arial" pitchFamily="34" charset="0"/>
                <a:cs typeface="Arial" pitchFamily="34" charset="0"/>
              </a:rPr>
              <a:t>korisnicima, kao i da obezbijedi uporedivost tih podataka na nacionalnom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međunarodnom </a:t>
            </a:r>
            <a:r>
              <a:rPr lang="vi-VN" sz="2000" dirty="0">
                <a:latin typeface="Arial" pitchFamily="34" charset="0"/>
                <a:cs typeface="Arial" pitchFamily="34" charset="0"/>
              </a:rPr>
              <a:t>nivou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vi-VN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66618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68760"/>
            <a:ext cx="8784976" cy="41044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5536" y="5385990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sr-Latn-ME" sz="2000" dirty="0" smtClean="0"/>
              <a:t>Jedan </a:t>
            </a:r>
            <a:r>
              <a:rPr lang="sr-Latn-ME" sz="2000" dirty="0"/>
              <a:t>od najznačajnijih djelova ovog modula aplikacije je </a:t>
            </a:r>
            <a:r>
              <a:rPr lang="sr-Latn-ME" sz="2000" b="1" dirty="0"/>
              <a:t>Statistika</a:t>
            </a:r>
            <a:r>
              <a:rPr lang="sr-Latn-ME" sz="2000" dirty="0"/>
              <a:t>, gdje svaki odjeljenjski </a:t>
            </a:r>
            <a:r>
              <a:rPr lang="sr-Latn-ME" sz="2000" dirty="0" smtClean="0"/>
              <a:t>starješina </a:t>
            </a:r>
            <a:r>
              <a:rPr lang="sr-Latn-ME" sz="2000" dirty="0"/>
              <a:t>ima niz izvještaja kao što </a:t>
            </a:r>
            <a:r>
              <a:rPr lang="sr-Latn-ME" sz="2000" dirty="0" smtClean="0"/>
              <a:t>su </a:t>
            </a:r>
            <a:r>
              <a:rPr lang="sr-Latn-ME" sz="2000" dirty="0"/>
              <a:t>uspjeh učenika, opšti uspjeh odjeljenja, izvještaj o izostancima i vladanju, prosječne ocjene po predmetima itd.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18864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MEIS (Montenegrin Education Information </a:t>
            </a:r>
            <a:r>
              <a:rPr lang="en-US" sz="2400" b="1" dirty="0" smtClean="0"/>
              <a:t>System) </a:t>
            </a:r>
            <a:r>
              <a:rPr lang="en-US" sz="2400" dirty="0" smtClean="0"/>
              <a:t> </a:t>
            </a:r>
            <a:r>
              <a:rPr lang="en-US" sz="2400" dirty="0" err="1"/>
              <a:t>Informacioni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obrazovanja</a:t>
            </a:r>
            <a:r>
              <a:rPr lang="en-US" sz="2400" dirty="0"/>
              <a:t> </a:t>
            </a:r>
            <a:r>
              <a:rPr lang="en-US" sz="2400" dirty="0" err="1"/>
              <a:t>Crne</a:t>
            </a:r>
            <a:r>
              <a:rPr lang="en-US" sz="2400" dirty="0"/>
              <a:t> Gore</a:t>
            </a:r>
            <a:r>
              <a:rPr lang="sr-Latn-ME" sz="2400" b="1" dirty="0" smtClean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8291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24744"/>
            <a:ext cx="5073826" cy="51255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52120" y="2438400"/>
            <a:ext cx="33843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ME" sz="2000" dirty="0"/>
              <a:t>Pored podataka na nivou </a:t>
            </a:r>
            <a:r>
              <a:rPr lang="sr-Latn-ME" sz="2000" dirty="0" smtClean="0"/>
              <a:t>odjeljenja, postoji </a:t>
            </a:r>
            <a:r>
              <a:rPr lang="sr-Latn-ME" sz="2000" dirty="0"/>
              <a:t>i statistika na nivou škole o brojnom stanju učenika, uspjehu, </a:t>
            </a:r>
            <a:r>
              <a:rPr lang="sr-Latn-ME" sz="2000" dirty="0" smtClean="0"/>
              <a:t>vladanju, disciplini</a:t>
            </a:r>
            <a:r>
              <a:rPr lang="sr-Latn-ME" sz="2000" dirty="0"/>
              <a:t>, izostancima, stručnoj </a:t>
            </a:r>
            <a:r>
              <a:rPr lang="sr-Latn-ME" sz="2000" dirty="0" smtClean="0"/>
              <a:t>zastupljenosti predmeta</a:t>
            </a:r>
            <a:r>
              <a:rPr lang="sr-Latn-ME" sz="2000" dirty="0"/>
              <a:t>, nastavnicima </a:t>
            </a:r>
            <a:r>
              <a:rPr lang="sr-Latn-ME" sz="2000" dirty="0" smtClean="0"/>
              <a:t>itd.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8864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MEIS (Montenegrin Education Information </a:t>
            </a:r>
            <a:r>
              <a:rPr lang="en-US" sz="2400" b="1" dirty="0" smtClean="0"/>
              <a:t>System) </a:t>
            </a:r>
            <a:r>
              <a:rPr lang="en-US" sz="2400" dirty="0" smtClean="0"/>
              <a:t> </a:t>
            </a:r>
            <a:r>
              <a:rPr lang="en-US" sz="2400" dirty="0" err="1"/>
              <a:t>Informacioni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obrazovanja</a:t>
            </a:r>
            <a:r>
              <a:rPr lang="en-US" sz="2400" dirty="0"/>
              <a:t> </a:t>
            </a:r>
            <a:r>
              <a:rPr lang="en-US" sz="2400" dirty="0" err="1"/>
              <a:t>Crne</a:t>
            </a:r>
            <a:r>
              <a:rPr lang="en-US" sz="2400" dirty="0"/>
              <a:t> Gore</a:t>
            </a:r>
            <a:r>
              <a:rPr lang="sr-Latn-ME" sz="2400" b="1" dirty="0" smtClean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905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23523" cy="3756248"/>
          </a:xfrm>
        </p:spPr>
        <p:txBody>
          <a:bodyPr>
            <a:normAutofit/>
          </a:bodyPr>
          <a:lstStyle/>
          <a:p>
            <a:endParaRPr lang="sr-Latn-ME" sz="2400" dirty="0" smtClean="0"/>
          </a:p>
          <a:p>
            <a:endParaRPr lang="sr-Latn-ME" sz="2400" dirty="0" smtClean="0"/>
          </a:p>
          <a:p>
            <a:pPr marL="65087" indent="0" algn="just">
              <a:buNone/>
            </a:pPr>
            <a:r>
              <a:rPr lang="sr-Latn-ME" sz="2400" dirty="0" smtClean="0">
                <a:latin typeface="Arial" pitchFamily="34" charset="0"/>
                <a:cs typeface="Arial" pitchFamily="34" charset="0"/>
              </a:rPr>
              <a:t>Pored navedenih podataka o učenicima u MEIS aplikaciji se vode i sledeći podaci o:</a:t>
            </a:r>
          </a:p>
          <a:p>
            <a:pPr lvl="1" indent="-342900">
              <a:buClrTx/>
              <a:buFont typeface="Wingdings" pitchFamily="2" charset="2"/>
              <a:buChar char="Ø"/>
            </a:pPr>
            <a:r>
              <a:rPr lang="sr-Latn-RS" sz="2400" dirty="0" smtClean="0">
                <a:latin typeface="Arial" pitchFamily="34" charset="0"/>
                <a:cs typeface="Arial" pitchFamily="34" charset="0"/>
              </a:rPr>
              <a:t>z</a:t>
            </a:r>
            <a:r>
              <a:rPr lang="sr-Latn-ME" sz="2400" dirty="0" smtClean="0">
                <a:latin typeface="Arial" pitchFamily="34" charset="0"/>
                <a:cs typeface="Arial" pitchFamily="34" charset="0"/>
              </a:rPr>
              <a:t>aposlenima </a:t>
            </a:r>
          </a:p>
          <a:p>
            <a:pPr lvl="1" indent="-342900">
              <a:buClrTx/>
              <a:buFont typeface="Wingdings" pitchFamily="2" charset="2"/>
              <a:buChar char="Ø"/>
            </a:pPr>
            <a:r>
              <a:rPr lang="sr-Latn-ME" sz="2400" dirty="0" smtClean="0">
                <a:latin typeface="Arial" pitchFamily="34" charset="0"/>
                <a:cs typeface="Arial" pitchFamily="34" charset="0"/>
              </a:rPr>
              <a:t>ustanovama</a:t>
            </a:r>
          </a:p>
          <a:p>
            <a:pPr lvl="1" indent="-342900">
              <a:buClrTx/>
              <a:buFont typeface="Wingdings" pitchFamily="2" charset="2"/>
              <a:buChar char="Ø"/>
            </a:pPr>
            <a:r>
              <a:rPr lang="sr-Latn-ME" sz="2400" dirty="0" smtClean="0">
                <a:latin typeface="Arial" pitchFamily="34" charset="0"/>
                <a:cs typeface="Arial" pitchFamily="34" charset="0"/>
              </a:rPr>
              <a:t>zgradama</a:t>
            </a:r>
          </a:p>
          <a:p>
            <a:pPr>
              <a:buNone/>
            </a:pPr>
            <a:endParaRPr lang="sr-Latn-ME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11560" y="18864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MEIS (Montenegrin Education Information </a:t>
            </a:r>
            <a:r>
              <a:rPr lang="en-US" sz="2400" b="1" dirty="0" smtClean="0"/>
              <a:t>System) </a:t>
            </a:r>
            <a:r>
              <a:rPr lang="en-US" sz="2400" dirty="0" smtClean="0"/>
              <a:t> </a:t>
            </a:r>
            <a:r>
              <a:rPr lang="en-US" sz="2400" dirty="0" err="1"/>
              <a:t>Informacioni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obrazovanja</a:t>
            </a:r>
            <a:r>
              <a:rPr lang="en-US" sz="2400" dirty="0"/>
              <a:t> </a:t>
            </a:r>
            <a:r>
              <a:rPr lang="en-US" sz="2400" dirty="0" err="1"/>
              <a:t>Crne</a:t>
            </a:r>
            <a:r>
              <a:rPr lang="en-US" sz="2400" dirty="0"/>
              <a:t> Gore</a:t>
            </a:r>
            <a:r>
              <a:rPr lang="sr-Latn-ME" sz="2400" b="1" dirty="0" smtClean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0937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50684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ME" sz="2400" dirty="0" smtClean="0">
                <a:latin typeface="Arial" pitchFamily="34" charset="0"/>
                <a:cs typeface="Arial" pitchFamily="34" charset="0"/>
              </a:rPr>
              <a:t>Planovi: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sr-Latn-ME" sz="2400" dirty="0" smtClean="0">
                <a:latin typeface="Arial" pitchFamily="34" charset="0"/>
                <a:cs typeface="Arial" pitchFamily="34" charset="0"/>
              </a:rPr>
              <a:t>a sve zainteresovane institucije koje se bave obrazovanjem imaju pristup izvještajima 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sr-Latn-ME" sz="2400" dirty="0" smtClean="0">
                <a:latin typeface="Arial" pitchFamily="34" charset="0"/>
                <a:cs typeface="Arial" pitchFamily="34" charset="0"/>
              </a:rPr>
              <a:t>a se od MUP-a dobija informacija o djeci koja su pristigla za upis u školu, da Ministarstvo prosvjete i sporta vrši provjeru da li su ta djeca upisana i ukoliko  nijesu da se utvrdi razlog, jer je osnovno obrazovanje obavezno. 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sr-Latn-ME" sz="2400" dirty="0" smtClean="0">
                <a:latin typeface="Arial" pitchFamily="34" charset="0"/>
                <a:cs typeface="Arial" pitchFamily="34" charset="0"/>
              </a:rPr>
              <a:t>a se napravi internet stranica za roditelje kako bi mogli da za svoje dijete prate ocjene, izostanke, vladanje, disciplinske mjere, itd.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sr-Latn-ME" sz="2400" dirty="0" smtClean="0">
                <a:latin typeface="Arial" pitchFamily="34" charset="0"/>
                <a:cs typeface="Arial" pitchFamily="34" charset="0"/>
              </a:rPr>
              <a:t>a se omogući štampanje dokumenta iz MEIS aplikacije (upisnica, svjedočanstva, itd.)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18864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MEIS (Montenegrin Education Information </a:t>
            </a:r>
            <a:r>
              <a:rPr lang="en-US" sz="2400" b="1" dirty="0" smtClean="0"/>
              <a:t>System) </a:t>
            </a:r>
            <a:r>
              <a:rPr lang="en-US" sz="2400" dirty="0" smtClean="0"/>
              <a:t> </a:t>
            </a:r>
            <a:r>
              <a:rPr lang="en-US" sz="2400" dirty="0" err="1"/>
              <a:t>Informacioni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obrazovanja</a:t>
            </a:r>
            <a:r>
              <a:rPr lang="en-US" sz="2400" dirty="0"/>
              <a:t> </a:t>
            </a:r>
            <a:r>
              <a:rPr lang="en-US" sz="2400" dirty="0" err="1"/>
              <a:t>Crne</a:t>
            </a:r>
            <a:r>
              <a:rPr lang="en-US" sz="2400" dirty="0"/>
              <a:t> Gore</a:t>
            </a:r>
            <a:r>
              <a:rPr lang="sr-Latn-ME" sz="2400" b="1" dirty="0" smtClean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1349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23014" y="3152001"/>
            <a:ext cx="45164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5087" lvl="0">
              <a:spcBef>
                <a:spcPct val="20000"/>
              </a:spcBef>
              <a:buClr>
                <a:srgbClr val="C00000"/>
              </a:buClr>
              <a:buSzPct val="80000"/>
            </a:pPr>
            <a:r>
              <a:rPr lang="sr-Latn-R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HVALA NA PAŽNJI!!!</a:t>
            </a:r>
            <a:endParaRPr lang="en-US" sz="3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5702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90600"/>
            <a:ext cx="76962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Arial" pitchFamily="34" charset="0"/>
                <a:cs typeface="Arial" pitchFamily="34" charset="0"/>
              </a:rPr>
              <a:t>Poslovi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nadležnog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organa</a:t>
            </a:r>
            <a:r>
              <a:rPr lang="sr-Latn-R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Član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9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proizvodnj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diseminacij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makroekonomske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statistike</a:t>
            </a:r>
            <a:r>
              <a:rPr lang="en-US" dirty="0">
                <a:latin typeface="Arial" pitchFamily="34" charset="0"/>
                <a:cs typeface="Arial" pitchFamily="34" charset="0"/>
              </a:rPr>
              <a:t> 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nacionalnih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računa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proizvodnj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poslovnih </a:t>
            </a:r>
            <a:r>
              <a:rPr lang="vi-VN" dirty="0">
                <a:latin typeface="Arial" pitchFamily="34" charset="0"/>
                <a:cs typeface="Arial" pitchFamily="34" charset="0"/>
              </a:rPr>
              <a:t>statistika, proizvodnju demografske i socijalne statistike, sprovođenje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opisa,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istraživanje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domaćinstava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istraživanja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koja</a:t>
            </a:r>
            <a:r>
              <a:rPr lang="en-US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odnose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ekonomiju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životnu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sredinu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poljoprivredu</a:t>
            </a:r>
            <a:r>
              <a:rPr lang="vi-VN" dirty="0">
                <a:latin typeface="Arial" pitchFamily="34" charset="0"/>
                <a:cs typeface="Arial" pitchFamily="34" charset="0"/>
              </a:rPr>
              <a:t>, kao i druga istraživanja utvrđena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programom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razvoj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statističkog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sistema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koordinacij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izrad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stručnih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osnova</a:t>
            </a:r>
            <a:r>
              <a:rPr lang="en-US" dirty="0">
                <a:latin typeface="Arial" pitchFamily="34" charset="0"/>
                <a:cs typeface="Arial" pitchFamily="34" charset="0"/>
              </a:rPr>
              <a:t> 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saradnj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u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realizaciji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strategije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razvoja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zvanične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statistike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programa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godišnjeg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plana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zvanične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statistike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praćenje </a:t>
            </a:r>
            <a:r>
              <a:rPr lang="pt-BR" dirty="0">
                <a:latin typeface="Arial" pitchFamily="34" charset="0"/>
                <a:cs typeface="Arial" pitchFamily="34" charset="0"/>
              </a:rPr>
              <a:t>sprovođenja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principa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zvanične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statistike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dređivanje</a:t>
            </a:r>
            <a:r>
              <a:rPr lang="vi-VN" dirty="0">
                <a:latin typeface="Arial" pitchFamily="34" charset="0"/>
                <a:cs typeface="Arial" pitchFamily="34" charset="0"/>
              </a:rPr>
              <a:t>, ažuriranje i održavanje sistema metodoloških osnova, nomenklatura i klasifikacija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njihove </a:t>
            </a:r>
            <a:r>
              <a:rPr lang="vi-VN" dirty="0">
                <a:latin typeface="Arial" pitchFamily="34" charset="0"/>
                <a:cs typeface="Arial" pitchFamily="34" charset="0"/>
              </a:rPr>
              <a:t>usklađenosti u saradnji sa drugim proizvođačima zvanične statistike, praćenje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primjene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metodologije </a:t>
            </a:r>
            <a:r>
              <a:rPr lang="vi-VN" dirty="0">
                <a:latin typeface="Arial" pitchFamily="34" charset="0"/>
                <a:cs typeface="Arial" pitchFamily="34" charset="0"/>
              </a:rPr>
              <a:t>i davanje uputstava drugim proizvođačima zvanične statistike o primjeni</a:t>
            </a: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metodologije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95482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295400"/>
            <a:ext cx="7543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vi-VN" dirty="0" smtClean="0"/>
              <a:t>obaveze </a:t>
            </a:r>
            <a:r>
              <a:rPr lang="vi-VN" dirty="0"/>
              <a:t>iz međunarodnih ugovora i sporazuma iz oblasti utvrđenih </a:t>
            </a:r>
            <a:r>
              <a:rPr lang="vi-VN" dirty="0" smtClean="0"/>
              <a:t>programom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endParaRPr lang="vi-VN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vi-VN" dirty="0" smtClean="0"/>
              <a:t>proizvodnj</a:t>
            </a:r>
            <a:r>
              <a:rPr lang="sr-Latn-RS" dirty="0" smtClean="0"/>
              <a:t>a</a:t>
            </a:r>
            <a:r>
              <a:rPr lang="vi-VN" dirty="0" smtClean="0"/>
              <a:t> </a:t>
            </a:r>
            <a:r>
              <a:rPr lang="vi-VN" dirty="0"/>
              <a:t>osnovnih statističkih informacija i podataka o saradnji sa drugim proizvođačima</a:t>
            </a:r>
            <a:r>
              <a:rPr lang="sr-Latn-RS" dirty="0"/>
              <a:t> </a:t>
            </a:r>
            <a:r>
              <a:rPr lang="nn-NO" dirty="0"/>
              <a:t>zvanične statistike u skladu sa </a:t>
            </a:r>
            <a:r>
              <a:rPr lang="nn-NO" dirty="0" smtClean="0"/>
              <a:t>programom </a:t>
            </a:r>
            <a:endParaRPr lang="nn-NO" dirty="0" smtClean="0"/>
          </a:p>
          <a:p>
            <a:pPr marL="285750" indent="-285750">
              <a:buFont typeface="Wingdings" pitchFamily="2" charset="2"/>
              <a:buChar char="Ø"/>
            </a:pPr>
            <a:endParaRPr lang="sr-Latn-RS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vi-VN" dirty="0" smtClean="0"/>
              <a:t>uspostavljanje </a:t>
            </a:r>
            <a:r>
              <a:rPr lang="vi-VN" dirty="0"/>
              <a:t>i vođenje statističkih registara i statističkih baza </a:t>
            </a:r>
            <a:r>
              <a:rPr lang="vi-VN" dirty="0" smtClean="0"/>
              <a:t>podataka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endParaRPr lang="vi-VN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nn-NO" dirty="0" smtClean="0"/>
              <a:t>praćenje </a:t>
            </a:r>
            <a:r>
              <a:rPr lang="nn-NO" dirty="0"/>
              <a:t>i sprovođenje kontrole kvaliteta statističkih podataka i </a:t>
            </a:r>
            <a:r>
              <a:rPr lang="nn-NO" dirty="0" smtClean="0"/>
              <a:t>informacija</a:t>
            </a:r>
            <a:endParaRPr lang="nn-NO" dirty="0" smtClean="0"/>
          </a:p>
          <a:p>
            <a:pPr marL="285750" indent="-285750">
              <a:buFont typeface="Wingdings" pitchFamily="2" charset="2"/>
              <a:buChar char="Ø"/>
            </a:pPr>
            <a:endParaRPr lang="nn-NO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err="1" smtClean="0"/>
              <a:t>analiz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/>
              <a:t>i </a:t>
            </a:r>
            <a:r>
              <a:rPr lang="en-US" dirty="0" err="1"/>
              <a:t>tumačenje</a:t>
            </a:r>
            <a:r>
              <a:rPr lang="en-US" dirty="0"/>
              <a:t> </a:t>
            </a:r>
            <a:r>
              <a:rPr lang="en-US" dirty="0" err="1"/>
              <a:t>statističkih</a:t>
            </a:r>
            <a:r>
              <a:rPr lang="en-US" dirty="0"/>
              <a:t> </a:t>
            </a:r>
            <a:r>
              <a:rPr lang="en-US" dirty="0" err="1" smtClean="0"/>
              <a:t>rezultata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dirty="0" err="1" smtClean="0"/>
              <a:t>organizovanje</a:t>
            </a:r>
            <a:r>
              <a:rPr lang="en-US" dirty="0" smtClean="0"/>
              <a:t> </a:t>
            </a:r>
            <a:r>
              <a:rPr lang="en-US" dirty="0" err="1" smtClean="0"/>
              <a:t>razmjene</a:t>
            </a:r>
            <a:r>
              <a:rPr lang="en-US" dirty="0" smtClean="0"/>
              <a:t> </a:t>
            </a:r>
            <a:r>
              <a:rPr lang="en-US" dirty="0" err="1" smtClean="0"/>
              <a:t>rezultata</a:t>
            </a:r>
            <a:r>
              <a:rPr lang="en-US" dirty="0" smtClean="0"/>
              <a:t> i </a:t>
            </a:r>
            <a:r>
              <a:rPr lang="en-US" dirty="0" err="1" smtClean="0"/>
              <a:t>metodoloških</a:t>
            </a:r>
            <a:r>
              <a:rPr lang="en-US" dirty="0" smtClean="0"/>
              <a:t> </a:t>
            </a:r>
            <a:r>
              <a:rPr lang="en-US" dirty="0" err="1" smtClean="0"/>
              <a:t>osnova</a:t>
            </a:r>
            <a:r>
              <a:rPr lang="en-US" dirty="0" smtClean="0"/>
              <a:t> </a:t>
            </a:r>
            <a:r>
              <a:rPr lang="en-US" dirty="0" err="1" smtClean="0"/>
              <a:t>zvanične</a:t>
            </a:r>
            <a:r>
              <a:rPr lang="en-US" dirty="0" smtClean="0"/>
              <a:t> </a:t>
            </a:r>
            <a:r>
              <a:rPr lang="en-US" dirty="0" err="1" smtClean="0"/>
              <a:t>statistike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državama</a:t>
            </a:r>
            <a:r>
              <a:rPr lang="sr-Latn-RS" dirty="0" smtClean="0"/>
              <a:t> </a:t>
            </a:r>
            <a:r>
              <a:rPr lang="pl-PL" dirty="0" smtClean="0"/>
              <a:t>i međunarodnim organizacijama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endParaRPr lang="pl-PL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dirty="0" err="1" smtClean="0"/>
              <a:t>učestvovanje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aktivnostima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uspostavljanje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ukidanje</a:t>
            </a:r>
            <a:r>
              <a:rPr lang="en-US" dirty="0"/>
              <a:t> </a:t>
            </a:r>
            <a:r>
              <a:rPr lang="en-US" dirty="0" err="1" smtClean="0"/>
              <a:t>postojećih</a:t>
            </a:r>
            <a:r>
              <a:rPr lang="sr-Latn-RS" dirty="0" smtClean="0"/>
              <a:t> </a:t>
            </a:r>
            <a:r>
              <a:rPr lang="en-US" dirty="0" err="1" smtClean="0"/>
              <a:t>administrativnih</a:t>
            </a:r>
            <a:r>
              <a:rPr lang="en-US" dirty="0" smtClean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 smtClean="0"/>
              <a:t>podataka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35339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3767" y="1499191"/>
            <a:ext cx="7315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Strukturu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obrazovnog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sistema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Crne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Gore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čine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:  </a:t>
            </a:r>
            <a:endParaRPr lang="sr-Latn-RS" sz="2000" dirty="0" smtClean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predškolsko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obrazovanje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i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vaspitanje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,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osnovno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,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srednje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i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visoko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obrazovanje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endParaRPr lang="sr-Latn-RS" sz="2000" dirty="0" smtClean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Times New Roman"/>
              <a:buChar char="-"/>
            </a:pPr>
            <a:endParaRPr lang="en-US" sz="200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sr-Latn-RS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Predškolsko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obrazovanje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i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vaspitanje</a:t>
            </a:r>
            <a:r>
              <a:rPr lang="sr-Latn-RS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: jaslice i vrtići.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Osnovno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obrazovanje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je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obavezno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za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svu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djecu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uzrasta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od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šest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do 15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godina</a:t>
            </a:r>
            <a:r>
              <a:rPr lang="sr-Latn-RS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Osnovno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obrazovanje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sr-Latn-RS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traje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devet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godina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sr-Latn-RS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i podijeljeno je u tri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 </a:t>
            </a:r>
            <a:r>
              <a:rPr lang="sr-Latn-RS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ciklusa (I-III; IV-VI; VII-IX).</a:t>
            </a:r>
            <a:endParaRPr lang="en-US" sz="200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Sred</a:t>
            </a:r>
            <a:r>
              <a:rPr lang="sr-Latn-RS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n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je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obrazovanje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se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dijeli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na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: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opšte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srednje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obrazovanj</a:t>
            </a:r>
            <a:r>
              <a:rPr lang="sr-Latn-RS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e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(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gimnazije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) i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srednje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stručno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obrazovanje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Postoje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tri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nivoa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studija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visokog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obrazovanja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: </a:t>
            </a:r>
            <a:r>
              <a:rPr lang="en-US" sz="2000" dirty="0" err="1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osnovne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, 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postdiplomske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(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specijalističke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i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magistarske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) i 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doktorske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studije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  <a:endParaRPr lang="en-US" sz="200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83698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6308" y="838200"/>
            <a:ext cx="75438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lphaLcParenR"/>
            </a:pPr>
            <a:endParaRPr lang="en-US" sz="1400" dirty="0" smtClean="0"/>
          </a:p>
          <a:p>
            <a:pPr algn="just"/>
            <a:endParaRPr lang="sr-Latn-RS" sz="1400" dirty="0" smtClean="0"/>
          </a:p>
          <a:p>
            <a:pPr algn="just"/>
            <a:endParaRPr lang="sr-Latn-RS" sz="1400" dirty="0"/>
          </a:p>
          <a:p>
            <a:pPr algn="just"/>
            <a:endParaRPr lang="sr-Latn-RS" sz="1400" dirty="0" smtClean="0"/>
          </a:p>
          <a:p>
            <a:pPr algn="just"/>
            <a:endParaRPr lang="sr-Latn-RS" sz="1400" dirty="0"/>
          </a:p>
          <a:p>
            <a:pPr algn="just"/>
            <a:endParaRPr lang="sr-Latn-RS" sz="1400" dirty="0" smtClean="0"/>
          </a:p>
          <a:p>
            <a:pPr algn="just"/>
            <a:endParaRPr lang="sr-Latn-RS" sz="1400" dirty="0"/>
          </a:p>
          <a:p>
            <a:pPr algn="just"/>
            <a:endParaRPr lang="sr-Latn-RS" sz="1400" dirty="0" smtClean="0"/>
          </a:p>
          <a:p>
            <a:pPr algn="just"/>
            <a:endParaRPr lang="sr-Latn-RS" sz="1400" dirty="0"/>
          </a:p>
          <a:p>
            <a:pPr algn="just"/>
            <a:r>
              <a:rPr lang="vi-VN" sz="2400" dirty="0" smtClean="0"/>
              <a:t>Statistika </a:t>
            </a:r>
            <a:r>
              <a:rPr lang="vi-VN" sz="2400" dirty="0"/>
              <a:t>obrazovanja prikuplja, obrađuje i objavljuje podatke za sve nivoe obrazovanja u Crnoj </a:t>
            </a:r>
            <a:r>
              <a:rPr lang="vi-VN" sz="2400" dirty="0" smtClean="0"/>
              <a:t>Gori</a:t>
            </a:r>
            <a:r>
              <a:rPr lang="sr-Latn-RS" sz="2400" dirty="0" smtClean="0"/>
              <a:t>. </a:t>
            </a:r>
          </a:p>
          <a:p>
            <a:pPr algn="just"/>
            <a:endParaRPr lang="sr-Latn-RS" sz="1400" dirty="0"/>
          </a:p>
          <a:p>
            <a:pPr algn="just"/>
            <a:endParaRPr lang="sr-Latn-RS" sz="1400" dirty="0" smtClean="0"/>
          </a:p>
          <a:p>
            <a:endParaRPr lang="vi-VN" sz="1400" dirty="0">
              <a:latin typeface="arial"/>
            </a:endParaRPr>
          </a:p>
          <a:p>
            <a:r>
              <a:rPr lang="vi-VN" sz="1400" b="1" dirty="0">
                <a:solidFill>
                  <a:srgbClr val="FF0000"/>
                </a:solidFill>
              </a:rPr>
              <a:t/>
            </a:r>
            <a:br>
              <a:rPr lang="vi-VN" sz="1400" b="1" dirty="0">
                <a:solidFill>
                  <a:srgbClr val="FF0000"/>
                </a:solidFill>
              </a:rPr>
            </a:br>
            <a:endParaRPr lang="en-US" sz="1400" b="1" dirty="0" smtClean="0">
              <a:solidFill>
                <a:srgbClr val="FF0000"/>
              </a:solidFill>
            </a:endParaRPr>
          </a:p>
          <a:p>
            <a:endParaRPr lang="en-US" b="1" dirty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66074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642816"/>
              </p:ext>
            </p:extLst>
          </p:nvPr>
        </p:nvGraphicFramePr>
        <p:xfrm>
          <a:off x="457200" y="685800"/>
          <a:ext cx="8153399" cy="6032718"/>
        </p:xfrm>
        <a:graphic>
          <a:graphicData uri="http://schemas.openxmlformats.org/drawingml/2006/table">
            <a:tbl>
              <a:tblPr/>
              <a:tblGrid>
                <a:gridCol w="8153399"/>
              </a:tblGrid>
              <a:tr h="2523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SPISAK STATISTIČKIH ISTRAŽIVANJA</a:t>
                      </a:r>
                    </a:p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Statistic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istraživanje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ustanova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predškolsko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vaspitno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obrazovni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rad</a:t>
                      </a: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Statističko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istraživanje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osnovne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škole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kraju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školske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godine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5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Statističko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istraživanje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osnovno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obrazovanje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vaspitanje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djece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posebnim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obrazovnim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potrebama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kraju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školske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godine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Statističko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istraživanje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osnovno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obrazovanje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odraslih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kraju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školske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godine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Statističko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istraživanje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osnovno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muzičko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obrazovanje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kraju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školske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godine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Statističko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istraživanje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srednje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škole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kraju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školske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godine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5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Statističko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istraživanje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srednjoškolsko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obrazovanje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vaspitanje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djece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posebnim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obrazovnim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potrebama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kraju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školske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godine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Statističko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istraživanje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osnovne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škole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početku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školske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godine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5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Statističko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istraživanje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osnovno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obrazovanje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vaspitanje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djece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posebnim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obrazovnim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potrebama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početku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školske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godine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Statističko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istraživanje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osnovne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škole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odrasle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početku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školske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godine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Statističko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istraživanje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osnovno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muzičko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obrazovanje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početku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školske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godine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Statističko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istraživanje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srednje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škole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početku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školske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godine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5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Statističko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istraživanje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srednjoškolsko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obrazovanje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vaspitanje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djece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posebnim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obrazovnim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potrebama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početku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školske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godine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Statističko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istraživanje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o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akademskom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stručnom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osoblju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strukturi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visokoškolskih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organizacija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</a:t>
                      </a: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Statističko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istraživanje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upis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studenata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osnovne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studije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Statističko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istraživanje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diplomirane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studente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osnovne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studije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6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Statističko istraživanje za doktore nauka </a:t>
                      </a: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Statističko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istraživanje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magistre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nauka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specijaliste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Upis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postdiplomske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doktorske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studije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Vannastavne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aktivnosti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učenika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u 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osnovnim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školama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(trogodišnja periodika)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6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Vannastavne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aktivnosti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učenika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u 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srednjim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školama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kumimoji="0" lang="sr-Latn-R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(trogodišnja periodika)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25" marR="8525" marT="8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01524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1">
  <a:themeElements>
    <a:clrScheme name="Custom 5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C00000"/>
      </a:accent1>
      <a:accent2>
        <a:srgbClr val="C00000"/>
      </a:accent2>
      <a:accent3>
        <a:srgbClr val="C00000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C0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1205</TotalTime>
  <Words>2951</Words>
  <Application>Microsoft Office PowerPoint</Application>
  <PresentationFormat>On-screen Show (4:3)</PresentationFormat>
  <Paragraphs>303</Paragraphs>
  <Slides>44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Presentation1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dragan dubak</cp:lastModifiedBy>
  <cp:revision>240</cp:revision>
  <dcterms:created xsi:type="dcterms:W3CDTF">2012-11-21T10:45:31Z</dcterms:created>
  <dcterms:modified xsi:type="dcterms:W3CDTF">2012-12-04T14:56:09Z</dcterms:modified>
</cp:coreProperties>
</file>