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0011-5F4F-44B0-98E3-CFB1C6687089}" type="datetimeFigureOut">
              <a:rPr lang="en-US" smtClean="0"/>
              <a:pPr/>
              <a:t>25.11.12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3BBC-232D-4175-860B-DFEFAD36C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0011-5F4F-44B0-98E3-CFB1C6687089}" type="datetimeFigureOut">
              <a:rPr lang="en-US" smtClean="0"/>
              <a:pPr/>
              <a:t>25.11.12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3BBC-232D-4175-860B-DFEFAD36C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0011-5F4F-44B0-98E3-CFB1C6687089}" type="datetimeFigureOut">
              <a:rPr lang="en-US" smtClean="0"/>
              <a:pPr/>
              <a:t>25.11.12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3BBC-232D-4175-860B-DFEFAD36C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0011-5F4F-44B0-98E3-CFB1C6687089}" type="datetimeFigureOut">
              <a:rPr lang="en-US" smtClean="0"/>
              <a:pPr/>
              <a:t>25.11.12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3BBC-232D-4175-860B-DFEFAD36C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0011-5F4F-44B0-98E3-CFB1C6687089}" type="datetimeFigureOut">
              <a:rPr lang="en-US" smtClean="0"/>
              <a:pPr/>
              <a:t>25.11.12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3BBC-232D-4175-860B-DFEFAD36C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0011-5F4F-44B0-98E3-CFB1C6687089}" type="datetimeFigureOut">
              <a:rPr lang="en-US" smtClean="0"/>
              <a:pPr/>
              <a:t>25.11.12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3BBC-232D-4175-860B-DFEFAD36C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0011-5F4F-44B0-98E3-CFB1C6687089}" type="datetimeFigureOut">
              <a:rPr lang="en-US" smtClean="0"/>
              <a:pPr/>
              <a:t>25.11.12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3BBC-232D-4175-860B-DFEFAD36C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0011-5F4F-44B0-98E3-CFB1C6687089}" type="datetimeFigureOut">
              <a:rPr lang="en-US" smtClean="0"/>
              <a:pPr/>
              <a:t>25.11.12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3BBC-232D-4175-860B-DFEFAD36C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0011-5F4F-44B0-98E3-CFB1C6687089}" type="datetimeFigureOut">
              <a:rPr lang="en-US" smtClean="0"/>
              <a:pPr/>
              <a:t>25.11.12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3BBC-232D-4175-860B-DFEFAD36C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0011-5F4F-44B0-98E3-CFB1C6687089}" type="datetimeFigureOut">
              <a:rPr lang="en-US" smtClean="0"/>
              <a:pPr/>
              <a:t>25.11.12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3BBC-232D-4175-860B-DFEFAD36C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0011-5F4F-44B0-98E3-CFB1C6687089}" type="datetimeFigureOut">
              <a:rPr lang="en-US" smtClean="0"/>
              <a:pPr/>
              <a:t>25.11.12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3BBC-232D-4175-860B-DFEFAD36C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00011-5F4F-44B0-98E3-CFB1C6687089}" type="datetimeFigureOut">
              <a:rPr lang="en-US" smtClean="0"/>
              <a:pPr/>
              <a:t>25.11.12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A3BBC-232D-4175-860B-DFEFAD36C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107157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Radionica</a:t>
            </a:r>
            <a:r>
              <a:rPr lang="en-US" dirty="0" smtClean="0">
                <a:solidFill>
                  <a:schemeClr val="bg1"/>
                </a:solidFill>
              </a:rPr>
              <a:t> o </a:t>
            </a:r>
            <a:r>
              <a:rPr lang="en-US" dirty="0" err="1" smtClean="0">
                <a:solidFill>
                  <a:schemeClr val="bg1"/>
                </a:solidFill>
              </a:rPr>
              <a:t>dugotrajnoj</a:t>
            </a:r>
            <a:r>
              <a:rPr lang="en-US" dirty="0" smtClean="0">
                <a:solidFill>
                  <a:schemeClr val="bg1"/>
                </a:solidFill>
              </a:rPr>
              <a:t> ne</a:t>
            </a:r>
            <a:r>
              <a:rPr lang="sr-Latn-RS" dirty="0" smtClean="0">
                <a:solidFill>
                  <a:schemeClr val="bg1"/>
                </a:solidFill>
              </a:rPr>
              <a:t>zi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6532"/>
            <a:ext cx="6400800" cy="1752600"/>
          </a:xfrm>
        </p:spPr>
        <p:txBody>
          <a:bodyPr>
            <a:noAutofit/>
          </a:bodyPr>
          <a:lstStyle/>
          <a:p>
            <a:r>
              <a:rPr lang="sr-Latn-RS" sz="4400" dirty="0" smtClean="0">
                <a:solidFill>
                  <a:schemeClr val="tx2"/>
                </a:solidFill>
              </a:rPr>
              <a:t>Dugotrajna nega u Srbiji</a:t>
            </a:r>
          </a:p>
          <a:p>
            <a:r>
              <a:rPr lang="en-US" sz="4400" dirty="0" smtClean="0">
                <a:solidFill>
                  <a:schemeClr val="tx2"/>
                </a:solidFill>
              </a:rPr>
              <a:t>P</a:t>
            </a:r>
            <a:r>
              <a:rPr lang="sr-Latn-RS" sz="4400" dirty="0" smtClean="0">
                <a:solidFill>
                  <a:schemeClr val="tx2"/>
                </a:solidFill>
              </a:rPr>
              <a:t>erspektiva starije populacije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1802" y="6000768"/>
            <a:ext cx="2660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chemeClr val="tx2"/>
                </a:solidFill>
              </a:rPr>
              <a:t>m</a:t>
            </a:r>
            <a:r>
              <a:rPr lang="sr-Latn-RS" dirty="0" smtClean="0">
                <a:solidFill>
                  <a:schemeClr val="tx2"/>
                </a:solidFill>
              </a:rPr>
              <a:t>r Nadežda Satarić, Amity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4589" y="1428736"/>
            <a:ext cx="3352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tx2"/>
                </a:solidFill>
              </a:rPr>
              <a:t>28 – 29. novembar 2012. Beograd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6" name="Picture 5" descr="Amity logo vektors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6883" y="6189364"/>
            <a:ext cx="1930541" cy="528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Autofit/>
          </a:bodyPr>
          <a:lstStyle/>
          <a:p>
            <a:r>
              <a:rPr lang="sr-Latn-R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 Amity istraživanja o vaninstitucionalnoj zaštiti starijih u Srbiji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sz="2400" dirty="0" smtClean="0">
                <a:solidFill>
                  <a:schemeClr val="tx2"/>
                </a:solidFill>
              </a:rPr>
              <a:t>Pol, bračno stanje i ekonomski položaj star</a:t>
            </a:r>
            <a:r>
              <a:rPr lang="en-US" sz="2400" dirty="0" err="1" smtClean="0">
                <a:solidFill>
                  <a:schemeClr val="tx2"/>
                </a:solidFill>
              </a:rPr>
              <a:t>ij</a:t>
            </a:r>
            <a:r>
              <a:rPr lang="sr-Latn-RS" sz="2400" dirty="0" smtClean="0">
                <a:solidFill>
                  <a:schemeClr val="tx2"/>
                </a:solidFill>
              </a:rPr>
              <a:t>e osobe </a:t>
            </a:r>
            <a:r>
              <a:rPr lang="en-US" sz="2400" dirty="0" err="1" smtClean="0">
                <a:solidFill>
                  <a:schemeClr val="tx2"/>
                </a:solidFill>
              </a:rPr>
              <a:t>uslovljavaju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sr-Latn-RS" sz="2400" dirty="0" smtClean="0">
                <a:solidFill>
                  <a:schemeClr val="tx2"/>
                </a:solidFill>
              </a:rPr>
              <a:t>jasne razlike u nivou </a:t>
            </a:r>
            <a:r>
              <a:rPr lang="sr-Latn-RS" sz="2400" dirty="0" smtClean="0">
                <a:solidFill>
                  <a:srgbClr val="FF0000"/>
                </a:solidFill>
              </a:rPr>
              <a:t>zdravstvenog stanja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just"/>
            <a:endParaRPr lang="sr-Latn-RS" sz="2400" dirty="0" smtClean="0">
              <a:solidFill>
                <a:srgbClr val="FF0000"/>
              </a:solidFill>
            </a:endParaRPr>
          </a:p>
          <a:p>
            <a:pPr algn="just"/>
            <a:r>
              <a:rPr lang="sr-Latn-RS" sz="2400" dirty="0" smtClean="0">
                <a:solidFill>
                  <a:schemeClr val="tx2"/>
                </a:solidFill>
              </a:rPr>
              <a:t>Žene, koje žive same, bez prihoda ili sa nižim prihodima lošijeg su zdravlja i češće boluju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just"/>
            <a:endParaRPr lang="sr-Latn-RS" sz="2400" dirty="0" smtClean="0">
              <a:solidFill>
                <a:schemeClr val="tx2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U</a:t>
            </a:r>
            <a:r>
              <a:rPr lang="sr-Latn-RS" sz="2400" dirty="0" smtClean="0">
                <a:solidFill>
                  <a:schemeClr val="tx2"/>
                </a:solidFill>
              </a:rPr>
              <a:t> ukupnoj populaciji 70+ godina 81% pati od hroničnog oboljenja, a 16% od njih ne prima terapiju 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4" name="Picture 3" descr="Amity logo vektors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6883" y="6189364"/>
            <a:ext cx="1930541" cy="528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sr-Latn-R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Sposobnost svakodnevnog funkcionisanja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sz="2400" dirty="0" smtClean="0">
                <a:solidFill>
                  <a:schemeClr val="tx2"/>
                </a:solidFill>
              </a:rPr>
              <a:t>Najveći broj stari</a:t>
            </a:r>
            <a:r>
              <a:rPr lang="en-US" sz="2400" dirty="0" err="1" smtClean="0">
                <a:solidFill>
                  <a:schemeClr val="tx2"/>
                </a:solidFill>
              </a:rPr>
              <a:t>ji</a:t>
            </a:r>
            <a:r>
              <a:rPr lang="sr-Latn-RS" sz="2400" dirty="0" smtClean="0">
                <a:solidFill>
                  <a:schemeClr val="tx2"/>
                </a:solidFill>
              </a:rPr>
              <a:t>h osoba je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sr-Latn-RS" sz="2400" dirty="0" smtClean="0">
                <a:solidFill>
                  <a:schemeClr val="tx2"/>
                </a:solidFill>
              </a:rPr>
              <a:t>funkcionalno sposoban da živi u svojoj kući</a:t>
            </a:r>
            <a:r>
              <a:rPr lang="en-US" sz="2400" dirty="0" smtClean="0">
                <a:solidFill>
                  <a:schemeClr val="tx2"/>
                </a:solidFill>
              </a:rPr>
              <a:t>/</a:t>
            </a:r>
            <a:r>
              <a:rPr lang="en-US" sz="2400" dirty="0" err="1" smtClean="0">
                <a:solidFill>
                  <a:schemeClr val="tx2"/>
                </a:solidFill>
              </a:rPr>
              <a:t>stanu</a:t>
            </a:r>
            <a:r>
              <a:rPr lang="en-US" sz="2400" dirty="0" smtClean="0">
                <a:solidFill>
                  <a:schemeClr val="tx2"/>
                </a:solidFill>
              </a:rPr>
              <a:t>/</a:t>
            </a:r>
            <a:r>
              <a:rPr lang="en-US" sz="2400" dirty="0" err="1" smtClean="0">
                <a:solidFill>
                  <a:schemeClr val="tx2"/>
                </a:solidFill>
              </a:rPr>
              <a:t>lok</a:t>
            </a:r>
            <a:r>
              <a:rPr lang="en-US" sz="2400" dirty="0" smtClean="0">
                <a:solidFill>
                  <a:schemeClr val="tx2"/>
                </a:solidFill>
              </a:rPr>
              <a:t>. </a:t>
            </a:r>
            <a:r>
              <a:rPr lang="sr-Latn-RS" sz="2400" dirty="0" smtClean="0">
                <a:solidFill>
                  <a:schemeClr val="tx2"/>
                </a:solidFill>
              </a:rPr>
              <a:t>z</a:t>
            </a:r>
            <a:r>
              <a:rPr lang="en-US" sz="2400" dirty="0" err="1" smtClean="0">
                <a:solidFill>
                  <a:schemeClr val="tx2"/>
                </a:solidFill>
              </a:rPr>
              <a:t>ajednici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just"/>
            <a:endParaRPr lang="sr-Latn-RS" sz="1000" dirty="0" smtClean="0">
              <a:solidFill>
                <a:schemeClr val="tx2"/>
              </a:solidFill>
            </a:endParaRPr>
          </a:p>
          <a:p>
            <a:pPr algn="just"/>
            <a:r>
              <a:rPr lang="sr-Latn-RS" sz="2400" dirty="0" smtClean="0">
                <a:solidFill>
                  <a:schemeClr val="tx2"/>
                </a:solidFill>
              </a:rPr>
              <a:t>Svaka 4-ta starija osoba od 70 godina ima potrebu za nekom od usluga za svakodnevno funkcionisanje u kući/stanu/lok. zajednici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just"/>
            <a:endParaRPr lang="sr-Latn-RS" sz="1000" dirty="0" smtClean="0">
              <a:solidFill>
                <a:schemeClr val="tx2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S</a:t>
            </a:r>
            <a:r>
              <a:rPr lang="sr-Latn-RS" sz="2400" dirty="0" smtClean="0">
                <a:solidFill>
                  <a:schemeClr val="tx2"/>
                </a:solidFill>
              </a:rPr>
              <a:t>amo 9% njih koristi neko od prava/programa podrške i to oni sa višim prihodima – uglavnom novčana davanja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just"/>
            <a:endParaRPr lang="sr-Latn-RS" sz="1000" dirty="0" smtClean="0">
              <a:solidFill>
                <a:schemeClr val="tx2"/>
              </a:solidFill>
            </a:endParaRPr>
          </a:p>
          <a:p>
            <a:pPr algn="just"/>
            <a:r>
              <a:rPr lang="sr-Latn-RS" sz="2400" dirty="0" smtClean="0">
                <a:solidFill>
                  <a:schemeClr val="tx2"/>
                </a:solidFill>
              </a:rPr>
              <a:t>Većina smatra da je proces uključivanja u programe podrške skopčan sa teškoćama, neregularnošću i nepristupačnošću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4" name="Picture 3" descr="Amity logo vektors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6883" y="6189364"/>
            <a:ext cx="1930541" cy="528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sr-Latn-R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 im pomaže?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sz="2400" dirty="0" smtClean="0">
                <a:solidFill>
                  <a:schemeClr val="tx2"/>
                </a:solidFill>
              </a:rPr>
              <a:t>Stari se dominantno oslanjaju na porodicu pri rešavanju svakodnevnih problema 76%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just"/>
            <a:endParaRPr lang="sr-Latn-R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R</a:t>
            </a:r>
            <a:r>
              <a:rPr lang="sr-Latn-RS" sz="2400" dirty="0" smtClean="0">
                <a:solidFill>
                  <a:schemeClr val="tx2"/>
                </a:solidFill>
              </a:rPr>
              <a:t>ođake, komšije, prijatelje 15%</a:t>
            </a:r>
            <a:endParaRPr lang="en-US" sz="2400" dirty="0" smtClean="0">
              <a:solidFill>
                <a:schemeClr val="tx2"/>
              </a:solidFill>
            </a:endParaRPr>
          </a:p>
          <a:p>
            <a:endParaRPr lang="sr-Latn-RS" sz="2400" dirty="0" smtClean="0">
              <a:solidFill>
                <a:schemeClr val="tx2"/>
              </a:solidFill>
            </a:endParaRPr>
          </a:p>
          <a:p>
            <a:pPr algn="just"/>
            <a:r>
              <a:rPr lang="sr-Latn-RS" sz="2400" dirty="0" smtClean="0">
                <a:solidFill>
                  <a:schemeClr val="tx2"/>
                </a:solidFill>
              </a:rPr>
              <a:t>Plaćenu pomoć angažuje 3% starih koji imaju potrebu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just"/>
            <a:endParaRPr lang="sr-Latn-RS" sz="2400" dirty="0" smtClean="0">
              <a:solidFill>
                <a:schemeClr val="tx2"/>
              </a:solidFill>
            </a:endParaRPr>
          </a:p>
          <a:p>
            <a:pPr algn="just"/>
            <a:r>
              <a:rPr lang="sr-Latn-RS" sz="2400" dirty="0" smtClean="0">
                <a:solidFill>
                  <a:schemeClr val="tx2"/>
                </a:solidFill>
              </a:rPr>
              <a:t>OCD, Udruženja penzionera, verske zajednice po 3%</a:t>
            </a:r>
          </a:p>
          <a:p>
            <a:pPr algn="just"/>
            <a:endParaRPr lang="sr-Latn-RS" sz="2400" dirty="0" smtClean="0">
              <a:solidFill>
                <a:schemeClr val="tx2"/>
              </a:solidFill>
            </a:endParaRPr>
          </a:p>
          <a:p>
            <a:pPr algn="just"/>
            <a:r>
              <a:rPr lang="sr-Latn-RS" sz="2400" dirty="0" smtClean="0">
                <a:solidFill>
                  <a:schemeClr val="tx2"/>
                </a:solidFill>
              </a:rPr>
              <a:t>Država ima marginalnu ulogu u podršci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4" name="Picture 3" descr="Amity logo vektors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6883" y="6189364"/>
            <a:ext cx="1930541" cy="528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Autofit/>
          </a:bodyPr>
          <a:lstStyle/>
          <a:p>
            <a:r>
              <a:rPr lang="sr-Latn-R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Zainteresovanost za korišćenje usluga zdravstvene nege i prevencije u kući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sz="2400" dirty="0" smtClean="0">
                <a:solidFill>
                  <a:schemeClr val="tx2"/>
                </a:solidFill>
              </a:rPr>
              <a:t>Najveća zainteresovanost za uslugu kontrole krvnog pritiska i šećera u krvi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just"/>
            <a:endParaRPr lang="sr-Latn-RS" sz="8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P</a:t>
            </a:r>
            <a:r>
              <a:rPr lang="sr-Latn-RS" sz="2400" dirty="0" smtClean="0">
                <a:solidFill>
                  <a:schemeClr val="tx2"/>
                </a:solidFill>
              </a:rPr>
              <a:t>rimanje injekcija/infuzija u kući 43%</a:t>
            </a:r>
            <a:endParaRPr lang="en-US" sz="2400" dirty="0" smtClean="0">
              <a:solidFill>
                <a:schemeClr val="tx2"/>
              </a:solidFill>
            </a:endParaRPr>
          </a:p>
          <a:p>
            <a:endParaRPr lang="sr-Latn-RS" sz="800" dirty="0" smtClean="0">
              <a:solidFill>
                <a:schemeClr val="tx2"/>
              </a:solidFill>
            </a:endParaRPr>
          </a:p>
          <a:p>
            <a:r>
              <a:rPr lang="sr-Latn-RS" sz="2400" dirty="0" smtClean="0">
                <a:solidFill>
                  <a:schemeClr val="tx2"/>
                </a:solidFill>
              </a:rPr>
              <a:t>Usluge fizioterapeuta</a:t>
            </a:r>
            <a:endParaRPr lang="en-US" sz="2400" dirty="0" smtClean="0">
              <a:solidFill>
                <a:schemeClr val="tx2"/>
              </a:solidFill>
            </a:endParaRPr>
          </a:p>
          <a:p>
            <a:endParaRPr lang="sr-Latn-RS" sz="800" dirty="0" smtClean="0">
              <a:solidFill>
                <a:schemeClr val="tx2"/>
              </a:solidFill>
            </a:endParaRPr>
          </a:p>
          <a:p>
            <a:pPr algn="just"/>
            <a:r>
              <a:rPr lang="sr-Latn-RS" sz="2400" dirty="0" smtClean="0">
                <a:solidFill>
                  <a:schemeClr val="tx2"/>
                </a:solidFill>
              </a:rPr>
              <a:t>Usluge evidentiranja promena u mentalnom funkcionisanju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just"/>
            <a:endParaRPr lang="sr-Latn-RS" sz="800" dirty="0" smtClean="0">
              <a:solidFill>
                <a:schemeClr val="tx2"/>
              </a:solidFill>
            </a:endParaRPr>
          </a:p>
          <a:p>
            <a:r>
              <a:rPr lang="sr-Latn-RS" sz="2400" dirty="0" smtClean="0">
                <a:solidFill>
                  <a:schemeClr val="tx2"/>
                </a:solidFill>
              </a:rPr>
              <a:t>Obrada jednostavnih rana</a:t>
            </a:r>
            <a:endParaRPr lang="en-US" sz="2400" dirty="0" smtClean="0">
              <a:solidFill>
                <a:schemeClr val="tx2"/>
              </a:solidFill>
            </a:endParaRPr>
          </a:p>
          <a:p>
            <a:endParaRPr lang="sr-Latn-RS" sz="8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N</a:t>
            </a:r>
            <a:r>
              <a:rPr lang="sr-Latn-RS" sz="2400" dirty="0" smtClean="0">
                <a:solidFill>
                  <a:schemeClr val="tx2"/>
                </a:solidFill>
              </a:rPr>
              <a:t>ega nepokretnih</a:t>
            </a:r>
            <a:endParaRPr lang="en-US" sz="2400" dirty="0" smtClean="0">
              <a:solidFill>
                <a:schemeClr val="tx2"/>
              </a:solidFill>
            </a:endParaRPr>
          </a:p>
          <a:p>
            <a:endParaRPr lang="sr-Latn-RS" sz="8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N</a:t>
            </a:r>
            <a:r>
              <a:rPr lang="sr-Latn-RS" sz="2400" dirty="0" smtClean="0">
                <a:solidFill>
                  <a:schemeClr val="tx2"/>
                </a:solidFill>
              </a:rPr>
              <a:t>ega dementnih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4" name="Picture 3" descr="Amity logo vektors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6883" y="6189364"/>
            <a:ext cx="1930541" cy="528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sr-Latn-R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Ključni izazovi iz vizure starijih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sz="2400" dirty="0" smtClean="0">
                <a:solidFill>
                  <a:schemeClr val="tx2"/>
                </a:solidFill>
              </a:rPr>
              <a:t>Borba sa siromaštvom – plaćanje participacije, lekova, dijagnostička procedura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just"/>
            <a:endParaRPr lang="sr-Latn-RS" sz="1000" dirty="0" smtClean="0">
              <a:solidFill>
                <a:schemeClr val="tx2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P</a:t>
            </a:r>
            <a:r>
              <a:rPr lang="sr-Latn-RS" sz="2400" dirty="0" smtClean="0">
                <a:solidFill>
                  <a:schemeClr val="tx2"/>
                </a:solidFill>
              </a:rPr>
              <a:t>ravična dostupnost uslugama zdravstvene zaštite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just"/>
            <a:endParaRPr lang="sr-Latn-RS" sz="1000" dirty="0" smtClean="0">
              <a:solidFill>
                <a:schemeClr val="tx2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P</a:t>
            </a:r>
            <a:r>
              <a:rPr lang="sr-Latn-RS" sz="2400" dirty="0" smtClean="0">
                <a:solidFill>
                  <a:schemeClr val="tx2"/>
                </a:solidFill>
              </a:rPr>
              <a:t>odrška negovateljima za negu u kući/stanu/lok. zajednici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just"/>
            <a:endParaRPr lang="sr-Latn-RS" sz="1000" dirty="0" smtClean="0">
              <a:solidFill>
                <a:schemeClr val="tx2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P</a:t>
            </a:r>
            <a:r>
              <a:rPr lang="sr-Latn-RS" sz="2400" dirty="0" smtClean="0">
                <a:solidFill>
                  <a:schemeClr val="tx2"/>
                </a:solidFill>
              </a:rPr>
              <a:t>revencija padova i mobilnost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just"/>
            <a:endParaRPr lang="sr-Latn-RS" sz="1000" dirty="0" smtClean="0">
              <a:solidFill>
                <a:schemeClr val="tx2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P</a:t>
            </a:r>
            <a:r>
              <a:rPr lang="sr-Latn-RS" sz="2400" dirty="0" smtClean="0">
                <a:solidFill>
                  <a:schemeClr val="tx2"/>
                </a:solidFill>
              </a:rPr>
              <a:t>odrška aktivnom starenju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just"/>
            <a:endParaRPr lang="sr-Latn-RS" sz="1000" dirty="0" smtClean="0">
              <a:solidFill>
                <a:schemeClr val="tx2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S</a:t>
            </a:r>
            <a:r>
              <a:rPr lang="sr-Latn-RS" sz="2400" dirty="0" smtClean="0">
                <a:solidFill>
                  <a:schemeClr val="tx2"/>
                </a:solidFill>
              </a:rPr>
              <a:t>ervisi u lokalnoj zajednici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4" name="Picture 3" descr="Amity logo vektors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6883" y="6189364"/>
            <a:ext cx="1930541" cy="528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sr-Latn-R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Ključni izazovi iz vizure OCD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r-Latn-RS" sz="2250" dirty="0" smtClean="0">
                <a:solidFill>
                  <a:schemeClr val="tx2"/>
                </a:solidFill>
              </a:rPr>
              <a:t>Međusektorska saradnja, nadležnost i odgovornost</a:t>
            </a:r>
          </a:p>
          <a:p>
            <a:pPr algn="just"/>
            <a:r>
              <a:rPr lang="en-US" sz="2250" dirty="0" smtClean="0">
                <a:solidFill>
                  <a:schemeClr val="tx2"/>
                </a:solidFill>
              </a:rPr>
              <a:t>O</a:t>
            </a:r>
            <a:r>
              <a:rPr lang="sr-Latn-RS" sz="2250" dirty="0" smtClean="0">
                <a:solidFill>
                  <a:schemeClr val="tx2"/>
                </a:solidFill>
              </a:rPr>
              <a:t>bezbeđivanje usluga rehabilitacije, palijativne nege i nege onih sa depresijom, sindromom demencije uključujući i alchajmer u lokalnoj zajednici posebno u seoskim sredinama</a:t>
            </a:r>
          </a:p>
          <a:p>
            <a:pPr algn="just"/>
            <a:r>
              <a:rPr lang="en-US" sz="2250" dirty="0" smtClean="0">
                <a:solidFill>
                  <a:schemeClr val="tx2"/>
                </a:solidFill>
              </a:rPr>
              <a:t>F</a:t>
            </a:r>
            <a:r>
              <a:rPr lang="sr-Latn-RS" sz="2250" dirty="0" smtClean="0">
                <a:solidFill>
                  <a:schemeClr val="tx2"/>
                </a:solidFill>
              </a:rPr>
              <a:t>inansiranje usluga – možda dodatno osiguranje</a:t>
            </a:r>
          </a:p>
          <a:p>
            <a:pPr algn="just"/>
            <a:r>
              <a:rPr lang="en-US" sz="2250" dirty="0" smtClean="0">
                <a:solidFill>
                  <a:schemeClr val="tx2"/>
                </a:solidFill>
              </a:rPr>
              <a:t>P</a:t>
            </a:r>
            <a:r>
              <a:rPr lang="sr-Latn-RS" sz="2250" dirty="0" smtClean="0">
                <a:solidFill>
                  <a:schemeClr val="tx2"/>
                </a:solidFill>
              </a:rPr>
              <a:t>rofesionalni kadar – edukacija gerijatrijskih sestara i ostalih negovatelja</a:t>
            </a:r>
          </a:p>
          <a:p>
            <a:pPr algn="just"/>
            <a:r>
              <a:rPr lang="sr-Latn-RS" sz="2250" dirty="0" smtClean="0">
                <a:solidFill>
                  <a:schemeClr val="tx2"/>
                </a:solidFill>
              </a:rPr>
              <a:t>Odliv radne snage (žene) u EU da tamo neguju stare – više plaćeno</a:t>
            </a:r>
          </a:p>
          <a:p>
            <a:pPr algn="just"/>
            <a:r>
              <a:rPr lang="sr-Latn-RS" sz="2250" dirty="0" smtClean="0">
                <a:solidFill>
                  <a:schemeClr val="tx2"/>
                </a:solidFill>
              </a:rPr>
              <a:t>Monitoring pružalaca usluga u privatnom sektoru i OCD</a:t>
            </a:r>
          </a:p>
          <a:p>
            <a:pPr algn="just"/>
            <a:r>
              <a:rPr lang="sr-Latn-RS" sz="2250" dirty="0" smtClean="0">
                <a:solidFill>
                  <a:schemeClr val="tx2"/>
                </a:solidFill>
              </a:rPr>
              <a:t>Nedovoljna uključenost starijih u kreiranje zdravstvenih politika koje se njih tiču</a:t>
            </a:r>
          </a:p>
        </p:txBody>
      </p:sp>
      <p:pic>
        <p:nvPicPr>
          <p:cNvPr id="4" name="Picture 3" descr="Amity logo vektors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6883" y="6189364"/>
            <a:ext cx="1930541" cy="528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sr-Latn-R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dobre prakse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z="2400" dirty="0" smtClean="0">
                <a:solidFill>
                  <a:schemeClr val="tx2"/>
                </a:solidFill>
              </a:rPr>
              <a:t>Crveni krst Kragujevac – “Selu u pohode”</a:t>
            </a:r>
          </a:p>
          <a:p>
            <a:pPr lvl="1" algn="just">
              <a:buFont typeface="Wingdings" pitchFamily="2" charset="2"/>
              <a:buChar char="§"/>
            </a:pPr>
            <a:r>
              <a:rPr lang="sr-Latn-RS" sz="2000" dirty="0" smtClean="0">
                <a:solidFill>
                  <a:schemeClr val="tx2"/>
                </a:solidFill>
              </a:rPr>
              <a:t>5 puta godišnje volonteri CK zajedno sa stručnjacima iz Hitne pomoći, Doma zdravlja, </a:t>
            </a:r>
            <a:r>
              <a:rPr lang="sr-Latn-RS" sz="2000" dirty="0" smtClean="0">
                <a:solidFill>
                  <a:schemeClr val="tx2"/>
                </a:solidFill>
              </a:rPr>
              <a:t>Kl</a:t>
            </a:r>
            <a:r>
              <a:rPr lang="en-US" sz="2000" dirty="0" err="1" smtClean="0">
                <a:solidFill>
                  <a:schemeClr val="tx2"/>
                </a:solidFill>
              </a:rPr>
              <a:t>i</a:t>
            </a:r>
            <a:r>
              <a:rPr lang="sr-Latn-RS" sz="2000" dirty="0" smtClean="0">
                <a:solidFill>
                  <a:schemeClr val="tx2"/>
                </a:solidFill>
              </a:rPr>
              <a:t>ničkog </a:t>
            </a:r>
            <a:r>
              <a:rPr lang="sr-Latn-RS" sz="2000" dirty="0" smtClean="0">
                <a:solidFill>
                  <a:schemeClr val="tx2"/>
                </a:solidFill>
              </a:rPr>
              <a:t>centra, Instituta za javno zdravlje, Apotekarske ustanove i Centra za socijalni rad odlaze u sela i vrše preglede najugroženijih </a:t>
            </a:r>
            <a:r>
              <a:rPr lang="sr-Latn-RS" sz="2000" dirty="0" smtClean="0">
                <a:solidFill>
                  <a:schemeClr val="tx2"/>
                </a:solidFill>
              </a:rPr>
              <a:t>stari</a:t>
            </a:r>
            <a:r>
              <a:rPr lang="en-US" sz="2000" dirty="0" smtClean="0">
                <a:solidFill>
                  <a:schemeClr val="tx2"/>
                </a:solidFill>
              </a:rPr>
              <a:t>h</a:t>
            </a:r>
            <a:r>
              <a:rPr lang="sr-Latn-RS" sz="2000" dirty="0" smtClean="0">
                <a:solidFill>
                  <a:schemeClr val="tx2"/>
                </a:solidFill>
              </a:rPr>
              <a:t>, dec</a:t>
            </a:r>
            <a:r>
              <a:rPr lang="en-US" sz="2000" dirty="0" smtClean="0">
                <a:solidFill>
                  <a:schemeClr val="tx2"/>
                </a:solidFill>
              </a:rPr>
              <a:t>e</a:t>
            </a:r>
            <a:r>
              <a:rPr lang="sr-Latn-RS" sz="2000" dirty="0" smtClean="0">
                <a:solidFill>
                  <a:schemeClr val="tx2"/>
                </a:solidFill>
              </a:rPr>
              <a:t> </a:t>
            </a:r>
            <a:r>
              <a:rPr lang="sr-Latn-RS" sz="2000" dirty="0" smtClean="0">
                <a:solidFill>
                  <a:schemeClr val="tx2"/>
                </a:solidFill>
              </a:rPr>
              <a:t>sa smetnjama u razvoju, savetuju, daju lekove, kontrolišu ispravnost vode...</a:t>
            </a:r>
          </a:p>
          <a:p>
            <a:pPr lvl="1">
              <a:buFont typeface="Wingdings" pitchFamily="2" charset="2"/>
              <a:buChar char="§"/>
            </a:pPr>
            <a:endParaRPr lang="sr-Latn-RS" sz="2000" dirty="0" smtClean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r-Latn-RS" sz="2000" dirty="0" smtClean="0">
                <a:solidFill>
                  <a:schemeClr val="tx2"/>
                </a:solidFill>
              </a:rPr>
              <a:t>Jednim odlaskom pokrivaju jedno selo i najmanje 50 korisnika</a:t>
            </a:r>
          </a:p>
          <a:p>
            <a:pPr lvl="1">
              <a:buFont typeface="Wingdings" pitchFamily="2" charset="2"/>
              <a:buChar char="§"/>
            </a:pPr>
            <a:endParaRPr lang="sr-Latn-RS" sz="2000" dirty="0" smtClean="0">
              <a:solidFill>
                <a:schemeClr val="tx2"/>
              </a:solidFill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sr-Latn-RS" sz="2000" dirty="0" smtClean="0">
                <a:solidFill>
                  <a:schemeClr val="tx2"/>
                </a:solidFill>
              </a:rPr>
              <a:t>Na godišnjem nivou 250 ljudi </a:t>
            </a:r>
            <a:r>
              <a:rPr lang="sr-Latn-RS" sz="2000" dirty="0" smtClean="0">
                <a:solidFill>
                  <a:schemeClr val="tx2"/>
                </a:solidFill>
              </a:rPr>
              <a:t>dobi</a:t>
            </a:r>
            <a:r>
              <a:rPr lang="en-US" sz="2000" smtClean="0">
                <a:solidFill>
                  <a:schemeClr val="tx2"/>
                </a:solidFill>
              </a:rPr>
              <a:t>ja</a:t>
            </a:r>
            <a:r>
              <a:rPr lang="sr-Latn-RS" sz="2000" smtClean="0">
                <a:solidFill>
                  <a:schemeClr val="tx2"/>
                </a:solidFill>
              </a:rPr>
              <a:t> </a:t>
            </a:r>
            <a:r>
              <a:rPr lang="sr-Latn-RS" sz="2000" dirty="0" smtClean="0">
                <a:solidFill>
                  <a:schemeClr val="tx2"/>
                </a:solidFill>
              </a:rPr>
              <a:t>usluge čime je prevenirana potreba za eventualnom dugotrajnom negom</a:t>
            </a:r>
          </a:p>
          <a:p>
            <a:pPr lvl="1">
              <a:buFont typeface="Wingdings" pitchFamily="2" charset="2"/>
              <a:buChar char="§"/>
            </a:pPr>
            <a:endParaRPr lang="sr-Latn-RS" sz="2000" dirty="0" smtClean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r-Latn-RS" sz="2000" dirty="0" smtClean="0">
                <a:solidFill>
                  <a:schemeClr val="tx2"/>
                </a:solidFill>
              </a:rPr>
              <a:t>Akcija se realizuje već 20 godina u kontinuitetu</a:t>
            </a:r>
          </a:p>
        </p:txBody>
      </p:sp>
      <p:pic>
        <p:nvPicPr>
          <p:cNvPr id="5" name="Picture 4" descr="Amity logo vektors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6883" y="6189364"/>
            <a:ext cx="1930541" cy="528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498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Radionica o dugotrajnoj nezi</vt:lpstr>
      <vt:lpstr>Iz Amity istraživanja o vaninstitucionalnoj zaštiti starijih u Srbiji</vt:lpstr>
      <vt:lpstr>Sposobnost svakodnevnog funkcionisanja</vt:lpstr>
      <vt:lpstr>Ko im pomaže?</vt:lpstr>
      <vt:lpstr>Zainteresovanost za korišćenje usluga zdravstvene nege i prevencije u kući</vt:lpstr>
      <vt:lpstr>Ključni izazovi iz vizure starijih</vt:lpstr>
      <vt:lpstr>Ključni izazovi iz vizure OCD</vt:lpstr>
      <vt:lpstr>Primer dobre prakse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Radionica o dugotrajnoj nezi</dc:title>
  <dc:creator>user</dc:creator>
  <cp:lastModifiedBy>user</cp:lastModifiedBy>
  <cp:revision>46</cp:revision>
  <dcterms:created xsi:type="dcterms:W3CDTF">2012-11-25T10:23:16Z</dcterms:created>
  <dcterms:modified xsi:type="dcterms:W3CDTF">2012-11-25T16:36:39Z</dcterms:modified>
</cp:coreProperties>
</file>