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5"/>
    <p:sldMasterId id="2147484032" r:id="rId6"/>
  </p:sldMasterIdLst>
  <p:notesMasterIdLst>
    <p:notesMasterId r:id="rId22"/>
  </p:notesMasterIdLst>
  <p:handoutMasterIdLst>
    <p:handoutMasterId r:id="rId23"/>
  </p:handoutMasterIdLst>
  <p:sldIdLst>
    <p:sldId id="407" r:id="rId7"/>
    <p:sldId id="416" r:id="rId8"/>
    <p:sldId id="417" r:id="rId9"/>
    <p:sldId id="423" r:id="rId10"/>
    <p:sldId id="424" r:id="rId11"/>
    <p:sldId id="428" r:id="rId12"/>
    <p:sldId id="422" r:id="rId13"/>
    <p:sldId id="430" r:id="rId14"/>
    <p:sldId id="433" r:id="rId15"/>
    <p:sldId id="435" r:id="rId16"/>
    <p:sldId id="434" r:id="rId17"/>
    <p:sldId id="436" r:id="rId18"/>
    <p:sldId id="419" r:id="rId19"/>
    <p:sldId id="429" r:id="rId20"/>
    <p:sldId id="437" r:id="rId21"/>
  </p:sldIdLst>
  <p:sldSz cx="9144000" cy="6858000" type="screen4x3"/>
  <p:notesSz cx="6794500" cy="9931400"/>
  <p:defaultTextStyle>
    <a:defPPr>
      <a:defRPr lang="en-US"/>
    </a:defPPr>
    <a:lvl1pPr algn="ctr" rtl="0" eaLnBrk="0" fontAlgn="base" hangingPunct="0">
      <a:spcBef>
        <a:spcPct val="0"/>
      </a:spcBef>
      <a:spcAft>
        <a:spcPct val="0"/>
      </a:spcAft>
      <a:defRPr sz="2000" kern="1200">
        <a:solidFill>
          <a:schemeClr val="tx1"/>
        </a:solidFill>
        <a:latin typeface="Helvetica 65 Medium"/>
        <a:ea typeface="+mn-ea"/>
        <a:cs typeface="Arial" pitchFamily="34" charset="0"/>
      </a:defRPr>
    </a:lvl1pPr>
    <a:lvl2pPr marL="457200" algn="ctr" rtl="0" eaLnBrk="0" fontAlgn="base" hangingPunct="0">
      <a:spcBef>
        <a:spcPct val="0"/>
      </a:spcBef>
      <a:spcAft>
        <a:spcPct val="0"/>
      </a:spcAft>
      <a:defRPr sz="2000" kern="1200">
        <a:solidFill>
          <a:schemeClr val="tx1"/>
        </a:solidFill>
        <a:latin typeface="Helvetica 65 Medium"/>
        <a:ea typeface="+mn-ea"/>
        <a:cs typeface="Arial" pitchFamily="34" charset="0"/>
      </a:defRPr>
    </a:lvl2pPr>
    <a:lvl3pPr marL="914400" algn="ctr" rtl="0" eaLnBrk="0" fontAlgn="base" hangingPunct="0">
      <a:spcBef>
        <a:spcPct val="0"/>
      </a:spcBef>
      <a:spcAft>
        <a:spcPct val="0"/>
      </a:spcAft>
      <a:defRPr sz="2000" kern="1200">
        <a:solidFill>
          <a:schemeClr val="tx1"/>
        </a:solidFill>
        <a:latin typeface="Helvetica 65 Medium"/>
        <a:ea typeface="+mn-ea"/>
        <a:cs typeface="Arial" pitchFamily="34" charset="0"/>
      </a:defRPr>
    </a:lvl3pPr>
    <a:lvl4pPr marL="1371600" algn="ctr" rtl="0" eaLnBrk="0" fontAlgn="base" hangingPunct="0">
      <a:spcBef>
        <a:spcPct val="0"/>
      </a:spcBef>
      <a:spcAft>
        <a:spcPct val="0"/>
      </a:spcAft>
      <a:defRPr sz="2000" kern="1200">
        <a:solidFill>
          <a:schemeClr val="tx1"/>
        </a:solidFill>
        <a:latin typeface="Helvetica 65 Medium"/>
        <a:ea typeface="+mn-ea"/>
        <a:cs typeface="Arial" pitchFamily="34" charset="0"/>
      </a:defRPr>
    </a:lvl4pPr>
    <a:lvl5pPr marL="1828800" algn="ctr" rtl="0" eaLnBrk="0" fontAlgn="base" hangingPunct="0">
      <a:spcBef>
        <a:spcPct val="0"/>
      </a:spcBef>
      <a:spcAft>
        <a:spcPct val="0"/>
      </a:spcAft>
      <a:defRPr sz="2000" kern="1200">
        <a:solidFill>
          <a:schemeClr val="tx1"/>
        </a:solidFill>
        <a:latin typeface="Helvetica 65 Medium"/>
        <a:ea typeface="+mn-ea"/>
        <a:cs typeface="Arial" pitchFamily="34" charset="0"/>
      </a:defRPr>
    </a:lvl5pPr>
    <a:lvl6pPr marL="2286000" algn="l" defTabSz="914400" rtl="0" eaLnBrk="1" latinLnBrk="0" hangingPunct="1">
      <a:defRPr sz="2000" kern="1200">
        <a:solidFill>
          <a:schemeClr val="tx1"/>
        </a:solidFill>
        <a:latin typeface="Helvetica 65 Medium"/>
        <a:ea typeface="+mn-ea"/>
        <a:cs typeface="Arial" pitchFamily="34" charset="0"/>
      </a:defRPr>
    </a:lvl6pPr>
    <a:lvl7pPr marL="2743200" algn="l" defTabSz="914400" rtl="0" eaLnBrk="1" latinLnBrk="0" hangingPunct="1">
      <a:defRPr sz="2000" kern="1200">
        <a:solidFill>
          <a:schemeClr val="tx1"/>
        </a:solidFill>
        <a:latin typeface="Helvetica 65 Medium"/>
        <a:ea typeface="+mn-ea"/>
        <a:cs typeface="Arial" pitchFamily="34" charset="0"/>
      </a:defRPr>
    </a:lvl7pPr>
    <a:lvl8pPr marL="3200400" algn="l" defTabSz="914400" rtl="0" eaLnBrk="1" latinLnBrk="0" hangingPunct="1">
      <a:defRPr sz="2000" kern="1200">
        <a:solidFill>
          <a:schemeClr val="tx1"/>
        </a:solidFill>
        <a:latin typeface="Helvetica 65 Medium"/>
        <a:ea typeface="+mn-ea"/>
        <a:cs typeface="Arial" pitchFamily="34" charset="0"/>
      </a:defRPr>
    </a:lvl8pPr>
    <a:lvl9pPr marL="3657600" algn="l" defTabSz="914400" rtl="0" eaLnBrk="1" latinLnBrk="0" hangingPunct="1">
      <a:defRPr sz="2000" kern="1200">
        <a:solidFill>
          <a:schemeClr val="tx1"/>
        </a:solidFill>
        <a:latin typeface="Helvetica 65 Medium"/>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CF"/>
    <a:srgbClr val="2461AA"/>
    <a:srgbClr val="FFFFFF"/>
    <a:srgbClr val="6699FF"/>
    <a:srgbClr val="66CCFF"/>
    <a:srgbClr val="3399FF"/>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19" autoAdjust="0"/>
    <p:restoredTop sz="67318" autoAdjust="0"/>
  </p:normalViewPr>
  <p:slideViewPr>
    <p:cSldViewPr>
      <p:cViewPr varScale="1">
        <p:scale>
          <a:sx n="48" d="100"/>
          <a:sy n="48" d="100"/>
        </p:scale>
        <p:origin x="-2514" y="-102"/>
      </p:cViewPr>
      <p:guideLst>
        <p:guide orient="horz" pos="2160"/>
        <p:guide pos="2880"/>
      </p:guideLst>
    </p:cSldViewPr>
  </p:slideViewPr>
  <p:outlineViewPr>
    <p:cViewPr>
      <p:scale>
        <a:sx n="33" d="100"/>
        <a:sy n="33" d="100"/>
      </p:scale>
      <p:origin x="0" y="192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6" y="87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684EDC-EFA1-4CC9-AD7C-5DD9A1074ECE}" type="doc">
      <dgm:prSet loTypeId="urn:microsoft.com/office/officeart/2005/8/layout/hChevron3" loCatId="process" qsTypeId="urn:microsoft.com/office/officeart/2005/8/quickstyle/3d2" qsCatId="3D" csTypeId="urn:microsoft.com/office/officeart/2005/8/colors/colorful5" csCatId="colorful" phldr="1"/>
      <dgm:spPr/>
      <dgm:t>
        <a:bodyPr/>
        <a:lstStyle/>
        <a:p>
          <a:endParaRPr lang="en-US"/>
        </a:p>
      </dgm:t>
    </dgm:pt>
    <dgm:pt modelId="{8F639E6C-1F7A-40F4-9606-F5E9B1AC80EE}">
      <dgm:prSet phldrT="[Text]"/>
      <dgm:spPr>
        <a:solidFill>
          <a:srgbClr val="003399"/>
        </a:solidFill>
      </dgm:spPr>
      <dgm:t>
        <a:bodyPr/>
        <a:lstStyle/>
        <a:p>
          <a:r>
            <a:rPr lang="en-GB" dirty="0" smtClean="0"/>
            <a:t> 2011</a:t>
          </a:r>
          <a:endParaRPr lang="en-US" dirty="0"/>
        </a:p>
      </dgm:t>
    </dgm:pt>
    <dgm:pt modelId="{7234F224-1074-4768-9438-DA37024B86AE}" type="parTrans" cxnId="{73482463-28E2-4E06-B7AE-26D98F02F141}">
      <dgm:prSet/>
      <dgm:spPr/>
      <dgm:t>
        <a:bodyPr/>
        <a:lstStyle/>
        <a:p>
          <a:endParaRPr lang="en-US"/>
        </a:p>
      </dgm:t>
    </dgm:pt>
    <dgm:pt modelId="{154A7C0A-7CC3-463B-9643-248DA36EAD02}" type="sibTrans" cxnId="{73482463-28E2-4E06-B7AE-26D98F02F141}">
      <dgm:prSet/>
      <dgm:spPr/>
      <dgm:t>
        <a:bodyPr/>
        <a:lstStyle/>
        <a:p>
          <a:endParaRPr lang="en-US"/>
        </a:p>
      </dgm:t>
    </dgm:pt>
    <dgm:pt modelId="{E2C732EE-CAA7-48EC-82CF-102B64240C8A}">
      <dgm:prSet phldrT="[Text]"/>
      <dgm:spPr>
        <a:solidFill>
          <a:srgbClr val="0070C0"/>
        </a:solidFill>
      </dgm:spPr>
      <dgm:t>
        <a:bodyPr/>
        <a:lstStyle/>
        <a:p>
          <a:r>
            <a:rPr lang="en-GB" dirty="0" smtClean="0"/>
            <a:t>2012</a:t>
          </a:r>
          <a:endParaRPr lang="en-US" dirty="0"/>
        </a:p>
      </dgm:t>
    </dgm:pt>
    <dgm:pt modelId="{4C0FE4B6-7E26-452F-B971-2E6CA480A27B}" type="parTrans" cxnId="{AC3C0609-3849-4D7F-B3E9-107E68CB4739}">
      <dgm:prSet/>
      <dgm:spPr/>
      <dgm:t>
        <a:bodyPr/>
        <a:lstStyle/>
        <a:p>
          <a:endParaRPr lang="en-US"/>
        </a:p>
      </dgm:t>
    </dgm:pt>
    <dgm:pt modelId="{3C178345-7A44-4E3D-BDDB-B064B06DCB44}" type="sibTrans" cxnId="{AC3C0609-3849-4D7F-B3E9-107E68CB4739}">
      <dgm:prSet/>
      <dgm:spPr/>
      <dgm:t>
        <a:bodyPr/>
        <a:lstStyle/>
        <a:p>
          <a:endParaRPr lang="en-US"/>
        </a:p>
      </dgm:t>
    </dgm:pt>
    <dgm:pt modelId="{7C15B47B-0EEB-46AA-B85C-803A19293363}">
      <dgm:prSet phldrT="[Text]"/>
      <dgm:spPr>
        <a:solidFill>
          <a:schemeClr val="tx1">
            <a:lumMod val="50000"/>
            <a:lumOff val="50000"/>
          </a:schemeClr>
        </a:solidFill>
      </dgm:spPr>
      <dgm:t>
        <a:bodyPr/>
        <a:lstStyle/>
        <a:p>
          <a:r>
            <a:rPr lang="en-GB" dirty="0" smtClean="0"/>
            <a:t>2013</a:t>
          </a:r>
          <a:endParaRPr lang="en-US" dirty="0"/>
        </a:p>
      </dgm:t>
    </dgm:pt>
    <dgm:pt modelId="{02E9E329-2453-4D40-BA75-A4E3CA486D39}" type="parTrans" cxnId="{35F4C06F-FB84-4CB4-9516-B155392FF73F}">
      <dgm:prSet/>
      <dgm:spPr/>
      <dgm:t>
        <a:bodyPr/>
        <a:lstStyle/>
        <a:p>
          <a:endParaRPr lang="en-US"/>
        </a:p>
      </dgm:t>
    </dgm:pt>
    <dgm:pt modelId="{7CB48DAC-E60B-4A5A-92EF-89296DBAE9B9}" type="sibTrans" cxnId="{35F4C06F-FB84-4CB4-9516-B155392FF73F}">
      <dgm:prSet/>
      <dgm:spPr/>
      <dgm:t>
        <a:bodyPr/>
        <a:lstStyle/>
        <a:p>
          <a:endParaRPr lang="en-US"/>
        </a:p>
      </dgm:t>
    </dgm:pt>
    <dgm:pt modelId="{DF260BCD-1858-4BA2-99B0-ED8F2DD3E851}" type="pres">
      <dgm:prSet presAssocID="{E7684EDC-EFA1-4CC9-AD7C-5DD9A1074ECE}" presName="Name0" presStyleCnt="0">
        <dgm:presLayoutVars>
          <dgm:dir/>
          <dgm:resizeHandles val="exact"/>
        </dgm:presLayoutVars>
      </dgm:prSet>
      <dgm:spPr/>
      <dgm:t>
        <a:bodyPr/>
        <a:lstStyle/>
        <a:p>
          <a:endParaRPr lang="en-US"/>
        </a:p>
      </dgm:t>
    </dgm:pt>
    <dgm:pt modelId="{071B7EDE-D2EB-4072-864E-D19EF26BB146}" type="pres">
      <dgm:prSet presAssocID="{8F639E6C-1F7A-40F4-9606-F5E9B1AC80EE}" presName="parTxOnly" presStyleLbl="node1" presStyleIdx="0" presStyleCnt="3" custScaleY="51240">
        <dgm:presLayoutVars>
          <dgm:bulletEnabled val="1"/>
        </dgm:presLayoutVars>
      </dgm:prSet>
      <dgm:spPr/>
      <dgm:t>
        <a:bodyPr/>
        <a:lstStyle/>
        <a:p>
          <a:endParaRPr lang="en-US"/>
        </a:p>
      </dgm:t>
    </dgm:pt>
    <dgm:pt modelId="{F54A0191-FC47-4640-BD31-641AD9D15BC0}" type="pres">
      <dgm:prSet presAssocID="{154A7C0A-7CC3-463B-9643-248DA36EAD02}" presName="parSpace" presStyleCnt="0"/>
      <dgm:spPr/>
      <dgm:t>
        <a:bodyPr/>
        <a:lstStyle/>
        <a:p>
          <a:endParaRPr lang="en-US"/>
        </a:p>
      </dgm:t>
    </dgm:pt>
    <dgm:pt modelId="{20571AEF-701B-44C1-94A9-228C6064C915}" type="pres">
      <dgm:prSet presAssocID="{E2C732EE-CAA7-48EC-82CF-102B64240C8A}" presName="parTxOnly" presStyleLbl="node1" presStyleIdx="1" presStyleCnt="3" custScaleY="51240">
        <dgm:presLayoutVars>
          <dgm:bulletEnabled val="1"/>
        </dgm:presLayoutVars>
      </dgm:prSet>
      <dgm:spPr/>
      <dgm:t>
        <a:bodyPr/>
        <a:lstStyle/>
        <a:p>
          <a:endParaRPr lang="en-US"/>
        </a:p>
      </dgm:t>
    </dgm:pt>
    <dgm:pt modelId="{30CADDE8-C684-40A1-AD3E-4ED09924637F}" type="pres">
      <dgm:prSet presAssocID="{3C178345-7A44-4E3D-BDDB-B064B06DCB44}" presName="parSpace" presStyleCnt="0"/>
      <dgm:spPr/>
      <dgm:t>
        <a:bodyPr/>
        <a:lstStyle/>
        <a:p>
          <a:endParaRPr lang="en-US"/>
        </a:p>
      </dgm:t>
    </dgm:pt>
    <dgm:pt modelId="{8CD975B3-8206-4570-A327-900B9D50B110}" type="pres">
      <dgm:prSet presAssocID="{7C15B47B-0EEB-46AA-B85C-803A19293363}" presName="parTxOnly" presStyleLbl="node1" presStyleIdx="2" presStyleCnt="3" custScaleY="51240" custLinFactX="44591" custLinFactNeighborX="100000" custLinFactNeighborY="0">
        <dgm:presLayoutVars>
          <dgm:bulletEnabled val="1"/>
        </dgm:presLayoutVars>
      </dgm:prSet>
      <dgm:spPr/>
      <dgm:t>
        <a:bodyPr/>
        <a:lstStyle/>
        <a:p>
          <a:endParaRPr lang="en-US"/>
        </a:p>
      </dgm:t>
    </dgm:pt>
  </dgm:ptLst>
  <dgm:cxnLst>
    <dgm:cxn modelId="{240F0F23-87F4-4CD5-B633-C0FD80A5D2ED}" type="presOf" srcId="{7C15B47B-0EEB-46AA-B85C-803A19293363}" destId="{8CD975B3-8206-4570-A327-900B9D50B110}" srcOrd="0" destOrd="0" presId="urn:microsoft.com/office/officeart/2005/8/layout/hChevron3"/>
    <dgm:cxn modelId="{DA6D8799-CD89-4AF5-8876-08872D8DB116}" type="presOf" srcId="{E2C732EE-CAA7-48EC-82CF-102B64240C8A}" destId="{20571AEF-701B-44C1-94A9-228C6064C915}" srcOrd="0" destOrd="0" presId="urn:microsoft.com/office/officeart/2005/8/layout/hChevron3"/>
    <dgm:cxn modelId="{AC3C0609-3849-4D7F-B3E9-107E68CB4739}" srcId="{E7684EDC-EFA1-4CC9-AD7C-5DD9A1074ECE}" destId="{E2C732EE-CAA7-48EC-82CF-102B64240C8A}" srcOrd="1" destOrd="0" parTransId="{4C0FE4B6-7E26-452F-B971-2E6CA480A27B}" sibTransId="{3C178345-7A44-4E3D-BDDB-B064B06DCB44}"/>
    <dgm:cxn modelId="{CC79FD8D-0A8E-40D3-8D0C-C5CEBCE8B8BA}" type="presOf" srcId="{8F639E6C-1F7A-40F4-9606-F5E9B1AC80EE}" destId="{071B7EDE-D2EB-4072-864E-D19EF26BB146}" srcOrd="0" destOrd="0" presId="urn:microsoft.com/office/officeart/2005/8/layout/hChevron3"/>
    <dgm:cxn modelId="{73482463-28E2-4E06-B7AE-26D98F02F141}" srcId="{E7684EDC-EFA1-4CC9-AD7C-5DD9A1074ECE}" destId="{8F639E6C-1F7A-40F4-9606-F5E9B1AC80EE}" srcOrd="0" destOrd="0" parTransId="{7234F224-1074-4768-9438-DA37024B86AE}" sibTransId="{154A7C0A-7CC3-463B-9643-248DA36EAD02}"/>
    <dgm:cxn modelId="{30057CBA-4433-4C4B-8169-5AB16B946FCD}" type="presOf" srcId="{E7684EDC-EFA1-4CC9-AD7C-5DD9A1074ECE}" destId="{DF260BCD-1858-4BA2-99B0-ED8F2DD3E851}" srcOrd="0" destOrd="0" presId="urn:microsoft.com/office/officeart/2005/8/layout/hChevron3"/>
    <dgm:cxn modelId="{35F4C06F-FB84-4CB4-9516-B155392FF73F}" srcId="{E7684EDC-EFA1-4CC9-AD7C-5DD9A1074ECE}" destId="{7C15B47B-0EEB-46AA-B85C-803A19293363}" srcOrd="2" destOrd="0" parTransId="{02E9E329-2453-4D40-BA75-A4E3CA486D39}" sibTransId="{7CB48DAC-E60B-4A5A-92EF-89296DBAE9B9}"/>
    <dgm:cxn modelId="{4CEBF8A4-F7AD-41FA-A430-274B57D5119E}" type="presParOf" srcId="{DF260BCD-1858-4BA2-99B0-ED8F2DD3E851}" destId="{071B7EDE-D2EB-4072-864E-D19EF26BB146}" srcOrd="0" destOrd="0" presId="urn:microsoft.com/office/officeart/2005/8/layout/hChevron3"/>
    <dgm:cxn modelId="{74343F6D-5D24-444E-BE4D-0A31096B3450}" type="presParOf" srcId="{DF260BCD-1858-4BA2-99B0-ED8F2DD3E851}" destId="{F54A0191-FC47-4640-BD31-641AD9D15BC0}" srcOrd="1" destOrd="0" presId="urn:microsoft.com/office/officeart/2005/8/layout/hChevron3"/>
    <dgm:cxn modelId="{2EBF862B-09C3-4C6F-AE8A-F29175E80EF0}" type="presParOf" srcId="{DF260BCD-1858-4BA2-99B0-ED8F2DD3E851}" destId="{20571AEF-701B-44C1-94A9-228C6064C915}" srcOrd="2" destOrd="0" presId="urn:microsoft.com/office/officeart/2005/8/layout/hChevron3"/>
    <dgm:cxn modelId="{A4BEA042-9B84-4C4C-A6CD-CC606ED86F62}" type="presParOf" srcId="{DF260BCD-1858-4BA2-99B0-ED8F2DD3E851}" destId="{30CADDE8-C684-40A1-AD3E-4ED09924637F}" srcOrd="3" destOrd="0" presId="urn:microsoft.com/office/officeart/2005/8/layout/hChevron3"/>
    <dgm:cxn modelId="{26816163-C5DB-429C-AE77-78E85346E6B9}" type="presParOf" srcId="{DF260BCD-1858-4BA2-99B0-ED8F2DD3E851}" destId="{8CD975B3-8206-4570-A327-900B9D50B110}"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B7EDE-D2EB-4072-864E-D19EF26BB146}">
      <dsp:nvSpPr>
        <dsp:cNvPr id="0" name=""/>
        <dsp:cNvSpPr/>
      </dsp:nvSpPr>
      <dsp:spPr>
        <a:xfrm>
          <a:off x="4556" y="1854636"/>
          <a:ext cx="3984630" cy="816689"/>
        </a:xfrm>
        <a:prstGeom prst="homePlate">
          <a:avLst/>
        </a:prstGeom>
        <a:solidFill>
          <a:srgbClr val="003399"/>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696" tIns="117348" rIns="58674" bIns="117348" numCol="1" spcCol="1270" anchor="ctr" anchorCtr="0">
          <a:noAutofit/>
        </a:bodyPr>
        <a:lstStyle/>
        <a:p>
          <a:pPr lvl="0" algn="ctr" defTabSz="1955800">
            <a:lnSpc>
              <a:spcPct val="90000"/>
            </a:lnSpc>
            <a:spcBef>
              <a:spcPct val="0"/>
            </a:spcBef>
            <a:spcAft>
              <a:spcPct val="35000"/>
            </a:spcAft>
          </a:pPr>
          <a:r>
            <a:rPr lang="en-GB" sz="4400" kern="1200" dirty="0" smtClean="0"/>
            <a:t> 2011</a:t>
          </a:r>
          <a:endParaRPr lang="en-US" sz="4400" kern="1200" dirty="0"/>
        </a:p>
      </dsp:txBody>
      <dsp:txXfrm>
        <a:off x="4556" y="1854636"/>
        <a:ext cx="3780458" cy="816689"/>
      </dsp:txXfrm>
    </dsp:sp>
    <dsp:sp modelId="{20571AEF-701B-44C1-94A9-228C6064C915}">
      <dsp:nvSpPr>
        <dsp:cNvPr id="0" name=""/>
        <dsp:cNvSpPr/>
      </dsp:nvSpPr>
      <dsp:spPr>
        <a:xfrm>
          <a:off x="3192260" y="1854636"/>
          <a:ext cx="3984630" cy="816689"/>
        </a:xfrm>
        <a:prstGeom prst="chevron">
          <a:avLst/>
        </a:prstGeom>
        <a:solidFill>
          <a:srgbClr val="0070C0"/>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6022" tIns="117348" rIns="58674" bIns="117348" numCol="1" spcCol="1270" anchor="ctr" anchorCtr="0">
          <a:noAutofit/>
        </a:bodyPr>
        <a:lstStyle/>
        <a:p>
          <a:pPr lvl="0" algn="ctr" defTabSz="1955800">
            <a:lnSpc>
              <a:spcPct val="90000"/>
            </a:lnSpc>
            <a:spcBef>
              <a:spcPct val="0"/>
            </a:spcBef>
            <a:spcAft>
              <a:spcPct val="35000"/>
            </a:spcAft>
          </a:pPr>
          <a:r>
            <a:rPr lang="en-GB" sz="4400" kern="1200" dirty="0" smtClean="0"/>
            <a:t>2012</a:t>
          </a:r>
          <a:endParaRPr lang="en-US" sz="4400" kern="1200" dirty="0"/>
        </a:p>
      </dsp:txBody>
      <dsp:txXfrm>
        <a:off x="3600605" y="1854636"/>
        <a:ext cx="3167941" cy="816689"/>
      </dsp:txXfrm>
    </dsp:sp>
    <dsp:sp modelId="{8CD975B3-8206-4570-A327-900B9D50B110}">
      <dsp:nvSpPr>
        <dsp:cNvPr id="0" name=""/>
        <dsp:cNvSpPr/>
      </dsp:nvSpPr>
      <dsp:spPr>
        <a:xfrm>
          <a:off x="6384521" y="1854636"/>
          <a:ext cx="3984630" cy="816689"/>
        </a:xfrm>
        <a:prstGeom prst="chevron">
          <a:avLst/>
        </a:prstGeom>
        <a:solidFill>
          <a:schemeClr val="tx1">
            <a:lumMod val="50000"/>
            <a:lumOff val="5000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6022" tIns="117348" rIns="58674" bIns="117348" numCol="1" spcCol="1270" anchor="ctr" anchorCtr="0">
          <a:noAutofit/>
        </a:bodyPr>
        <a:lstStyle/>
        <a:p>
          <a:pPr lvl="0" algn="ctr" defTabSz="1955800">
            <a:lnSpc>
              <a:spcPct val="90000"/>
            </a:lnSpc>
            <a:spcBef>
              <a:spcPct val="0"/>
            </a:spcBef>
            <a:spcAft>
              <a:spcPct val="35000"/>
            </a:spcAft>
          </a:pPr>
          <a:r>
            <a:rPr lang="en-GB" sz="4400" kern="1200" dirty="0" smtClean="0"/>
            <a:t>2013</a:t>
          </a:r>
          <a:endParaRPr lang="en-US" sz="4400" kern="1200" dirty="0"/>
        </a:p>
      </dsp:txBody>
      <dsp:txXfrm>
        <a:off x="6792866" y="1854636"/>
        <a:ext cx="3167941" cy="81668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1" y="0"/>
            <a:ext cx="2943597" cy="496333"/>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lgn="l">
              <a:defRPr sz="1200"/>
            </a:lvl1pPr>
          </a:lstStyle>
          <a:p>
            <a:pPr>
              <a:defRPr/>
            </a:pPr>
            <a:endParaRPr lang="en-US"/>
          </a:p>
        </p:txBody>
      </p:sp>
      <p:sp>
        <p:nvSpPr>
          <p:cNvPr id="134147" name="Rectangle 3"/>
          <p:cNvSpPr>
            <a:spLocks noGrp="1" noChangeArrowheads="1"/>
          </p:cNvSpPr>
          <p:nvPr>
            <p:ph type="dt" sz="quarter" idx="1"/>
          </p:nvPr>
        </p:nvSpPr>
        <p:spPr bwMode="auto">
          <a:xfrm>
            <a:off x="3849320" y="0"/>
            <a:ext cx="2943596" cy="496333"/>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lgn="r">
              <a:defRPr sz="1200"/>
            </a:lvl1pPr>
          </a:lstStyle>
          <a:p>
            <a:pPr>
              <a:defRPr/>
            </a:pPr>
            <a:endParaRPr lang="en-US"/>
          </a:p>
        </p:txBody>
      </p:sp>
      <p:sp>
        <p:nvSpPr>
          <p:cNvPr id="134148" name="Rectangle 4"/>
          <p:cNvSpPr>
            <a:spLocks noGrp="1" noChangeArrowheads="1"/>
          </p:cNvSpPr>
          <p:nvPr>
            <p:ph type="ftr" sz="quarter" idx="2"/>
          </p:nvPr>
        </p:nvSpPr>
        <p:spPr bwMode="auto">
          <a:xfrm>
            <a:off x="1" y="9433482"/>
            <a:ext cx="2943597" cy="496332"/>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lgn="l">
              <a:defRPr sz="1200"/>
            </a:lvl1pPr>
          </a:lstStyle>
          <a:p>
            <a:pPr>
              <a:defRPr/>
            </a:pPr>
            <a:endParaRPr lang="en-US"/>
          </a:p>
        </p:txBody>
      </p:sp>
      <p:sp>
        <p:nvSpPr>
          <p:cNvPr id="134149" name="Rectangle 5"/>
          <p:cNvSpPr>
            <a:spLocks noGrp="1" noChangeArrowheads="1"/>
          </p:cNvSpPr>
          <p:nvPr>
            <p:ph type="sldNum" sz="quarter" idx="3"/>
          </p:nvPr>
        </p:nvSpPr>
        <p:spPr bwMode="auto">
          <a:xfrm>
            <a:off x="3849320" y="9433482"/>
            <a:ext cx="2943596" cy="496332"/>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lgn="r">
              <a:defRPr sz="1200"/>
            </a:lvl1pPr>
          </a:lstStyle>
          <a:p>
            <a:pPr>
              <a:defRPr/>
            </a:pPr>
            <a:fld id="{D2AB98F2-E5F8-48F8-8E08-D2C26556461B}" type="slidenum">
              <a:rPr lang="en-US"/>
              <a:pPr>
                <a:defRPr/>
              </a:pPr>
              <a:t>‹#›</a:t>
            </a:fld>
            <a:endParaRPr lang="en-US"/>
          </a:p>
        </p:txBody>
      </p:sp>
    </p:spTree>
    <p:extLst>
      <p:ext uri="{BB962C8B-B14F-4D97-AF65-F5344CB8AC3E}">
        <p14:creationId xmlns:p14="http://schemas.microsoft.com/office/powerpoint/2010/main" val="2518078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1" y="0"/>
            <a:ext cx="2943597" cy="496333"/>
          </a:xfrm>
          <a:prstGeom prst="rect">
            <a:avLst/>
          </a:prstGeom>
          <a:noFill/>
          <a:ln w="9525">
            <a:noFill/>
            <a:miter lim="800000"/>
            <a:headEnd/>
            <a:tailEnd/>
          </a:ln>
          <a:effectLst/>
        </p:spPr>
        <p:txBody>
          <a:bodyPr vert="horz" wrap="square" lIns="91568" tIns="45783" rIns="91568" bIns="45783" numCol="1" anchor="t" anchorCtr="0" compatLnSpc="1">
            <a:prstTxWarp prst="textNoShape">
              <a:avLst/>
            </a:prstTxWarp>
          </a:bodyPr>
          <a:lstStyle>
            <a:lvl1pPr algn="l" defTabSz="915923">
              <a:defRPr sz="1200"/>
            </a:lvl1pPr>
          </a:lstStyle>
          <a:p>
            <a:pPr>
              <a:defRPr/>
            </a:pPr>
            <a:endParaRPr lang="en-US"/>
          </a:p>
        </p:txBody>
      </p:sp>
      <p:sp>
        <p:nvSpPr>
          <p:cNvPr id="111619" name="Rectangle 3"/>
          <p:cNvSpPr>
            <a:spLocks noGrp="1" noChangeArrowheads="1"/>
          </p:cNvSpPr>
          <p:nvPr>
            <p:ph type="dt" idx="1"/>
          </p:nvPr>
        </p:nvSpPr>
        <p:spPr bwMode="auto">
          <a:xfrm>
            <a:off x="3849320" y="0"/>
            <a:ext cx="2943596" cy="496333"/>
          </a:xfrm>
          <a:prstGeom prst="rect">
            <a:avLst/>
          </a:prstGeom>
          <a:noFill/>
          <a:ln w="9525">
            <a:noFill/>
            <a:miter lim="800000"/>
            <a:headEnd/>
            <a:tailEnd/>
          </a:ln>
          <a:effectLst/>
        </p:spPr>
        <p:txBody>
          <a:bodyPr vert="horz" wrap="square" lIns="91568" tIns="45783" rIns="91568" bIns="45783" numCol="1" anchor="t" anchorCtr="0" compatLnSpc="1">
            <a:prstTxWarp prst="textNoShape">
              <a:avLst/>
            </a:prstTxWarp>
          </a:bodyPr>
          <a:lstStyle>
            <a:lvl1pPr algn="r" defTabSz="915923">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2813" y="744538"/>
            <a:ext cx="4967287" cy="3725862"/>
          </a:xfrm>
          <a:prstGeom prst="rect">
            <a:avLst/>
          </a:prstGeom>
          <a:noFill/>
          <a:ln w="9525">
            <a:solidFill>
              <a:srgbClr val="000000"/>
            </a:solidFill>
            <a:miter lim="800000"/>
            <a:headEnd/>
            <a:tailEnd/>
          </a:ln>
        </p:spPr>
      </p:sp>
      <p:sp>
        <p:nvSpPr>
          <p:cNvPr id="111621" name="Rectangle 5"/>
          <p:cNvSpPr>
            <a:spLocks noGrp="1" noChangeArrowheads="1"/>
          </p:cNvSpPr>
          <p:nvPr>
            <p:ph type="body" sz="quarter" idx="3"/>
          </p:nvPr>
        </p:nvSpPr>
        <p:spPr bwMode="auto">
          <a:xfrm>
            <a:off x="679292" y="4717535"/>
            <a:ext cx="5435916" cy="4468575"/>
          </a:xfrm>
          <a:prstGeom prst="rect">
            <a:avLst/>
          </a:prstGeom>
          <a:noFill/>
          <a:ln w="9525">
            <a:noFill/>
            <a:miter lim="800000"/>
            <a:headEnd/>
            <a:tailEnd/>
          </a:ln>
          <a:effectLst/>
        </p:spPr>
        <p:txBody>
          <a:bodyPr vert="horz" wrap="square" lIns="91568" tIns="45783" rIns="91568" bIns="457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1622" name="Rectangle 6"/>
          <p:cNvSpPr>
            <a:spLocks noGrp="1" noChangeArrowheads="1"/>
          </p:cNvSpPr>
          <p:nvPr>
            <p:ph type="ftr" sz="quarter" idx="4"/>
          </p:nvPr>
        </p:nvSpPr>
        <p:spPr bwMode="auto">
          <a:xfrm>
            <a:off x="1" y="9433482"/>
            <a:ext cx="2943597" cy="496332"/>
          </a:xfrm>
          <a:prstGeom prst="rect">
            <a:avLst/>
          </a:prstGeom>
          <a:noFill/>
          <a:ln w="9525">
            <a:noFill/>
            <a:miter lim="800000"/>
            <a:headEnd/>
            <a:tailEnd/>
          </a:ln>
          <a:effectLst/>
        </p:spPr>
        <p:txBody>
          <a:bodyPr vert="horz" wrap="square" lIns="91568" tIns="45783" rIns="91568" bIns="45783" numCol="1" anchor="b" anchorCtr="0" compatLnSpc="1">
            <a:prstTxWarp prst="textNoShape">
              <a:avLst/>
            </a:prstTxWarp>
          </a:bodyPr>
          <a:lstStyle>
            <a:lvl1pPr algn="l" defTabSz="915923">
              <a:defRPr sz="1200"/>
            </a:lvl1pPr>
          </a:lstStyle>
          <a:p>
            <a:pPr>
              <a:defRPr/>
            </a:pPr>
            <a:endParaRPr lang="en-US"/>
          </a:p>
        </p:txBody>
      </p:sp>
      <p:sp>
        <p:nvSpPr>
          <p:cNvPr id="111623" name="Rectangle 7"/>
          <p:cNvSpPr>
            <a:spLocks noGrp="1" noChangeArrowheads="1"/>
          </p:cNvSpPr>
          <p:nvPr>
            <p:ph type="sldNum" sz="quarter" idx="5"/>
          </p:nvPr>
        </p:nvSpPr>
        <p:spPr bwMode="auto">
          <a:xfrm>
            <a:off x="3849320" y="9433482"/>
            <a:ext cx="2943596" cy="496332"/>
          </a:xfrm>
          <a:prstGeom prst="rect">
            <a:avLst/>
          </a:prstGeom>
          <a:noFill/>
          <a:ln w="9525">
            <a:noFill/>
            <a:miter lim="800000"/>
            <a:headEnd/>
            <a:tailEnd/>
          </a:ln>
          <a:effectLst/>
        </p:spPr>
        <p:txBody>
          <a:bodyPr vert="horz" wrap="square" lIns="91568" tIns="45783" rIns="91568" bIns="45783" numCol="1" anchor="b" anchorCtr="0" compatLnSpc="1">
            <a:prstTxWarp prst="textNoShape">
              <a:avLst/>
            </a:prstTxWarp>
          </a:bodyPr>
          <a:lstStyle>
            <a:lvl1pPr algn="r" defTabSz="915923">
              <a:defRPr sz="1200"/>
            </a:lvl1pPr>
          </a:lstStyle>
          <a:p>
            <a:pPr>
              <a:defRPr/>
            </a:pPr>
            <a:fld id="{9D65BAAD-3A88-4C8D-8469-E64C7F7F21E3}" type="slidenum">
              <a:rPr lang="en-US"/>
              <a:pPr>
                <a:defRPr/>
              </a:pPr>
              <a:t>‹#›</a:t>
            </a:fld>
            <a:endParaRPr lang="en-US"/>
          </a:p>
        </p:txBody>
      </p:sp>
    </p:spTree>
    <p:extLst>
      <p:ext uri="{BB962C8B-B14F-4D97-AF65-F5344CB8AC3E}">
        <p14:creationId xmlns:p14="http://schemas.microsoft.com/office/powerpoint/2010/main" val="2824866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65 Medium"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Helvetica 65 Medium"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Helvetica 65 Medium"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Helvetica 65 Medium"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Helvetica 65 Medium"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E0D1C8E-5BE9-42E4-94B2-24803EAC1E89}" type="slidenum">
              <a:rPr lang="en-US" smtClean="0"/>
              <a:pPr/>
              <a:t>1</a:t>
            </a:fld>
            <a:endParaRPr lang="en-US" smtClean="0"/>
          </a:p>
        </p:txBody>
      </p:sp>
      <p:sp>
        <p:nvSpPr>
          <p:cNvPr id="18435" name="Rectangle 2"/>
          <p:cNvSpPr>
            <a:spLocks noGrp="1" noRot="1" noChangeAspect="1" noChangeArrowheads="1" noTextEdit="1"/>
          </p:cNvSpPr>
          <p:nvPr>
            <p:ph type="sldImg"/>
          </p:nvPr>
        </p:nvSpPr>
        <p:spPr>
          <a:ln/>
        </p:spPr>
      </p:sp>
      <p:sp>
        <p:nvSpPr>
          <p:cNvPr id="18436" name="Notes Placeholder 2"/>
          <p:cNvSpPr>
            <a:spLocks noGrp="1"/>
          </p:cNvSpPr>
          <p:nvPr>
            <p:ph type="body" idx="3"/>
          </p:nvPr>
        </p:nvSpPr>
        <p:spPr>
          <a:noFill/>
          <a:ln/>
        </p:spPr>
        <p:txBody>
          <a:bodyPr/>
          <a:lstStyle/>
          <a:p>
            <a:endParaRPr lang="en-GB"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189" indent="-228189"/>
            <a:endParaRPr lang="en-US" dirty="0"/>
          </a:p>
        </p:txBody>
      </p:sp>
      <p:sp>
        <p:nvSpPr>
          <p:cNvPr id="4" name="Slide Number Placeholder 3"/>
          <p:cNvSpPr>
            <a:spLocks noGrp="1"/>
          </p:cNvSpPr>
          <p:nvPr>
            <p:ph type="sldNum" sz="quarter" idx="10"/>
          </p:nvPr>
        </p:nvSpPr>
        <p:spPr/>
        <p:txBody>
          <a:bodyPr/>
          <a:lstStyle/>
          <a:p>
            <a:fld id="{5C41FA7E-5512-4799-92E7-AB19FAE26D00}"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189" indent="-228189"/>
            <a:r>
              <a:rPr lang="en-GB" baseline="0" dirty="0" smtClean="0"/>
              <a:t>Today we will go over the key outputs that have been delivered thus far, as well as the planned outputs that we will still deliver in the rest of this biennium. You can see the full details in the </a:t>
            </a:r>
            <a:r>
              <a:rPr lang="en-GB" dirty="0" smtClean="0"/>
              <a:t>project update that is</a:t>
            </a:r>
            <a:r>
              <a:rPr lang="en-GB" baseline="0" dirty="0" smtClean="0"/>
              <a:t> the GB document for this meeting.</a:t>
            </a:r>
          </a:p>
          <a:p>
            <a:pPr marL="228189" indent="-228189"/>
            <a:endParaRPr lang="en-GB" baseline="0" dirty="0" smtClean="0"/>
          </a:p>
          <a:p>
            <a:pPr marL="228189" indent="-228189"/>
            <a:r>
              <a:rPr lang="en-GB" baseline="0" dirty="0" smtClean="0"/>
              <a:t>I will go over the thematic conferences, with special attention to the one that was held last week in Warsaw. Harald will brief you on the case studies. We will end with our proposal for work in 2013-14.</a:t>
            </a:r>
            <a:endParaRPr lang="en-US" dirty="0" smtClean="0"/>
          </a:p>
          <a:p>
            <a:endParaRPr lang="en-US" dirty="0"/>
          </a:p>
        </p:txBody>
      </p:sp>
      <p:sp>
        <p:nvSpPr>
          <p:cNvPr id="4" name="Slide Number Placeholder 3"/>
          <p:cNvSpPr>
            <a:spLocks noGrp="1"/>
          </p:cNvSpPr>
          <p:nvPr>
            <p:ph type="sldNum" sz="quarter" idx="10"/>
          </p:nvPr>
        </p:nvSpPr>
        <p:spPr/>
        <p:txBody>
          <a:bodyPr/>
          <a:lstStyle/>
          <a:p>
            <a:fld id="{5C41FA7E-5512-4799-92E7-AB19FAE26D00}"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26628" name="Slide Number Placeholder 3"/>
          <p:cNvSpPr>
            <a:spLocks noGrp="1"/>
          </p:cNvSpPr>
          <p:nvPr>
            <p:ph type="sldNum" sz="quarter" idx="5"/>
          </p:nvPr>
        </p:nvSpPr>
        <p:spPr>
          <a:noFill/>
        </p:spPr>
        <p:txBody>
          <a:bodyPr/>
          <a:lstStyle/>
          <a:p>
            <a:fld id="{D008080C-20A3-46C5-9AB4-1B4F3F331409}" type="slidenum">
              <a:rPr lang="en-US" smtClean="0">
                <a:latin typeface="Arial" pitchFamily="34" charset="0"/>
                <a:ea typeface="MS PGothic" pitchFamily="34" charset="-128"/>
              </a:rPr>
              <a:pPr/>
              <a:t>13</a:t>
            </a:fld>
            <a:endParaRPr lang="en-US" smtClean="0">
              <a:latin typeface="Arial" pitchFamily="34" charset="0"/>
              <a:ea typeface="MS PGothic"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41FA7E-5512-4799-92E7-AB19FAE26D00}"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endParaRPr lang="en-US" dirty="0"/>
          </a:p>
        </p:txBody>
      </p:sp>
      <p:sp>
        <p:nvSpPr>
          <p:cNvPr id="19460" name="Slide Number Placeholder 3"/>
          <p:cNvSpPr>
            <a:spLocks noGrp="1"/>
          </p:cNvSpPr>
          <p:nvPr>
            <p:ph type="sldNum" sz="quarter" idx="5"/>
          </p:nvPr>
        </p:nvSpPr>
        <p:spPr>
          <a:noFill/>
        </p:spPr>
        <p:txBody>
          <a:bodyPr/>
          <a:lstStyle/>
          <a:p>
            <a:fld id="{3C950FAF-D5C3-4440-84C7-5CD1A48AE08F}"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smtClean="0">
              <a:latin typeface="Helvetica 65 Medium"/>
              <a:cs typeface="Arial" pitchFamily="34" charset="0"/>
            </a:endParaRPr>
          </a:p>
        </p:txBody>
      </p:sp>
      <p:sp>
        <p:nvSpPr>
          <p:cNvPr id="20484" name="Slide Number Placeholder 3"/>
          <p:cNvSpPr>
            <a:spLocks noGrp="1"/>
          </p:cNvSpPr>
          <p:nvPr>
            <p:ph type="sldNum" sz="quarter" idx="5"/>
          </p:nvPr>
        </p:nvSpPr>
        <p:spPr>
          <a:noFill/>
        </p:spPr>
        <p:txBody>
          <a:bodyPr/>
          <a:lstStyle/>
          <a:p>
            <a:fld id="{2C7F86B1-7D40-4D2C-BA2B-7039F42D554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smtClean="0">
                <a:latin typeface="Helvetica 65 Medium"/>
                <a:cs typeface="Arial" pitchFamily="34" charset="0"/>
              </a:rPr>
              <a:t>The figure depicts very large differences among countries. On average the selected countries devote 0,072% of their national expenditure on education to ERD, but the variance is very large with values ranging from 0,35% in Ireland to 0,017 in Switzerland –that is, 20 times more. </a:t>
            </a:r>
          </a:p>
        </p:txBody>
      </p:sp>
      <p:sp>
        <p:nvSpPr>
          <p:cNvPr id="21508" name="Slide Number Placeholder 3"/>
          <p:cNvSpPr>
            <a:spLocks noGrp="1"/>
          </p:cNvSpPr>
          <p:nvPr>
            <p:ph type="sldNum" sz="quarter" idx="5"/>
          </p:nvPr>
        </p:nvSpPr>
        <p:spPr>
          <a:noFill/>
        </p:spPr>
        <p:txBody>
          <a:bodyPr/>
          <a:lstStyle/>
          <a:p>
            <a:fld id="{BF740EE4-9815-4EB5-AAD6-C583B6026A49}"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r>
              <a:rPr lang="en-US" smtClean="0">
                <a:latin typeface="Helvetica 65 Medium"/>
                <a:cs typeface="Arial" pitchFamily="34" charset="0"/>
              </a:rPr>
              <a:t>If the ranking is limited to the public expenditure on ERD as a percentage of the public (only) expenditure on R&amp;D, the values obviously increase but still the variance among countries is the most salient feature. If on average the value is 0,9% for 2008 (was 1,09% for 2007), countries go from 3,48% in Ireland to 0,18% in Austria –almost 20 times more. The following figure presents the values for 2007 and 2008 for the OECD countries for which these data are available.</a:t>
            </a:r>
          </a:p>
          <a:p>
            <a:endParaRPr lang="en-US" smtClean="0">
              <a:latin typeface="Helvetica 65 Medium"/>
              <a:cs typeface="Arial" pitchFamily="34" charset="0"/>
            </a:endParaRPr>
          </a:p>
        </p:txBody>
      </p:sp>
      <p:sp>
        <p:nvSpPr>
          <p:cNvPr id="22532" name="Slide Number Placeholder 3"/>
          <p:cNvSpPr>
            <a:spLocks noGrp="1"/>
          </p:cNvSpPr>
          <p:nvPr>
            <p:ph type="sldNum" sz="quarter" idx="5"/>
          </p:nvPr>
        </p:nvSpPr>
        <p:spPr>
          <a:noFill/>
        </p:spPr>
        <p:txBody>
          <a:bodyPr/>
          <a:lstStyle/>
          <a:p>
            <a:fld id="{DA55AF9C-D648-4B6B-8470-3E2CEE64F53E}"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latin typeface="Helvetica 65 Medium"/>
              <a:cs typeface="Arial" pitchFamily="34" charset="0"/>
            </a:endParaRPr>
          </a:p>
        </p:txBody>
      </p:sp>
      <p:sp>
        <p:nvSpPr>
          <p:cNvPr id="24580" name="Slide Number Placeholder 3"/>
          <p:cNvSpPr>
            <a:spLocks noGrp="1"/>
          </p:cNvSpPr>
          <p:nvPr>
            <p:ph type="sldNum" sz="quarter" idx="5"/>
          </p:nvPr>
        </p:nvSpPr>
        <p:spPr>
          <a:noFill/>
        </p:spPr>
        <p:txBody>
          <a:bodyPr/>
          <a:lstStyle/>
          <a:p>
            <a:fld id="{055DDCA3-C4AD-4DA4-B837-5E45DDAB615E}"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Helvetica 65 Medium"/>
              <a:cs typeface="Arial" pitchFamily="34" charset="0"/>
            </a:endParaRPr>
          </a:p>
        </p:txBody>
      </p:sp>
      <p:sp>
        <p:nvSpPr>
          <p:cNvPr id="25604" name="Slide Number Placeholder 3"/>
          <p:cNvSpPr>
            <a:spLocks noGrp="1"/>
          </p:cNvSpPr>
          <p:nvPr>
            <p:ph type="sldNum" sz="quarter" idx="5"/>
          </p:nvPr>
        </p:nvSpPr>
        <p:spPr>
          <a:noFill/>
        </p:spPr>
        <p:txBody>
          <a:bodyPr/>
          <a:lstStyle/>
          <a:p>
            <a:fld id="{CC98F633-886D-4B9E-BE8A-78E72059538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Slide Number Placeholder 3"/>
          <p:cNvSpPr>
            <a:spLocks noGrp="1"/>
          </p:cNvSpPr>
          <p:nvPr>
            <p:ph type="sldNum" sz="quarter" idx="5"/>
          </p:nvPr>
        </p:nvSpPr>
        <p:spPr>
          <a:noFill/>
        </p:spPr>
        <p:txBody>
          <a:bodyPr/>
          <a:lstStyle/>
          <a:p>
            <a:pPr defTabSz="915675"/>
            <a:fld id="{C5181D44-B09D-41D6-A9EF-271D3E439EA1}" type="slidenum">
              <a:rPr lang="en-US" smtClean="0">
                <a:latin typeface="Arial" pitchFamily="34" charset="0"/>
                <a:ea typeface="MS PGothic" pitchFamily="34" charset="-128"/>
              </a:rPr>
              <a:pPr defTabSz="915675"/>
              <a:t>9</a:t>
            </a:fld>
            <a:endParaRPr lang="en-US" dirty="0" smtClean="0">
              <a:latin typeface="Arial" pitchFamily="34" charset="0"/>
              <a:ea typeface="MS PGothic" pitchFamily="34" charset="-128"/>
            </a:endParaRPr>
          </a:p>
        </p:txBody>
      </p:sp>
      <p:sp>
        <p:nvSpPr>
          <p:cNvPr id="28676" name="Notes Placeholder 2"/>
          <p:cNvSpPr>
            <a:spLocks noGrp="1"/>
          </p:cNvSpPr>
          <p:nvPr>
            <p:ph type="body" idx="3"/>
          </p:nvPr>
        </p:nvSpPr>
        <p:spPr>
          <a:noFill/>
          <a:ln/>
        </p:spPr>
        <p:txBody>
          <a:bodyPr/>
          <a:lstStyle/>
          <a:p>
            <a:endParaRPr lang="en-GB" dirty="0"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fld id="{94848B3B-D64C-4794-BBEC-8EFE29000FCB}"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ERI Slide">
    <p:spTree>
      <p:nvGrpSpPr>
        <p:cNvPr id="1" name=""/>
        <p:cNvGrpSpPr/>
        <p:nvPr/>
      </p:nvGrpSpPr>
      <p:grpSpPr>
        <a:xfrm>
          <a:off x="0" y="0"/>
          <a:ext cx="0" cy="0"/>
          <a:chOff x="0" y="0"/>
          <a:chExt cx="0" cy="0"/>
        </a:xfrm>
      </p:grpSpPr>
      <p:pic>
        <p:nvPicPr>
          <p:cNvPr id="4" name="Picture 8" descr="log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44638" y="1298575"/>
            <a:ext cx="1731962" cy="3498850"/>
          </a:xfrm>
          <a:prstGeom prst="rect">
            <a:avLst/>
          </a:prstGeom>
          <a:noFill/>
          <a:ln w="9525">
            <a:noFill/>
            <a:miter lim="800000"/>
            <a:headEnd/>
            <a:tailEnd/>
          </a:ln>
        </p:spPr>
      </p:pic>
      <p:pic>
        <p:nvPicPr>
          <p:cNvPr id="5" name="Picture 9" descr="OECD_285_50K_100p"/>
          <p:cNvPicPr>
            <a:picLocks noChangeAspect="1" noChangeArrowheads="1"/>
          </p:cNvPicPr>
          <p:nvPr/>
        </p:nvPicPr>
        <p:blipFill>
          <a:blip r:embed="rId3" cstate="print"/>
          <a:srcRect/>
          <a:stretch>
            <a:fillRect/>
          </a:stretch>
        </p:blipFill>
        <p:spPr bwMode="auto">
          <a:xfrm>
            <a:off x="117475" y="117475"/>
            <a:ext cx="854075" cy="863600"/>
          </a:xfrm>
          <a:prstGeom prst="rect">
            <a:avLst/>
          </a:prstGeom>
          <a:noFill/>
          <a:ln w="9525">
            <a:noFill/>
            <a:miter lim="800000"/>
            <a:headEnd/>
            <a:tailEnd/>
          </a:ln>
        </p:spPr>
      </p:pic>
      <p:pic>
        <p:nvPicPr>
          <p:cNvPr id="6" name="Picture 10" descr="name_EN_250"/>
          <p:cNvPicPr>
            <a:picLocks noChangeAspect="1" noChangeArrowheads="1"/>
          </p:cNvPicPr>
          <p:nvPr/>
        </p:nvPicPr>
        <p:blipFill>
          <a:blip r:embed="rId4" cstate="print"/>
          <a:srcRect/>
          <a:stretch>
            <a:fillRect/>
          </a:stretch>
        </p:blipFill>
        <p:spPr bwMode="auto">
          <a:xfrm>
            <a:off x="1042988" y="692150"/>
            <a:ext cx="2236787" cy="268288"/>
          </a:xfrm>
          <a:prstGeom prst="rect">
            <a:avLst/>
          </a:prstGeom>
          <a:noFill/>
          <a:ln w="9525">
            <a:noFill/>
            <a:miter lim="800000"/>
            <a:headEnd/>
            <a:tailEnd/>
          </a:ln>
        </p:spPr>
      </p:pic>
      <p:sp>
        <p:nvSpPr>
          <p:cNvPr id="7" name="TextBox 6"/>
          <p:cNvSpPr txBox="1"/>
          <p:nvPr userDrawn="1"/>
        </p:nvSpPr>
        <p:spPr>
          <a:xfrm>
            <a:off x="0" y="6149975"/>
            <a:ext cx="6643688" cy="708025"/>
          </a:xfrm>
          <a:prstGeom prst="rect">
            <a:avLst/>
          </a:prstGeom>
          <a:noFill/>
        </p:spPr>
        <p:txBody>
          <a:bodyPr>
            <a:spAutoFit/>
          </a:bodyPr>
          <a:lstStyle/>
          <a:p>
            <a:pPr algn="l">
              <a:defRPr/>
            </a:pPr>
            <a:r>
              <a:rPr lang="fr-FR">
                <a:solidFill>
                  <a:srgbClr val="2461AA"/>
                </a:solidFill>
              </a:rPr>
              <a:t>Centre for Educational Research and Innovation (CERI)</a:t>
            </a:r>
            <a:endParaRPr lang="en-US">
              <a:solidFill>
                <a:srgbClr val="2461AA"/>
              </a:solidFill>
            </a:endParaRPr>
          </a:p>
          <a:p>
            <a:pPr>
              <a:defRPr/>
            </a:pPr>
            <a:endParaRPr lang="en-US"/>
          </a:p>
        </p:txBody>
      </p:sp>
      <p:sp>
        <p:nvSpPr>
          <p:cNvPr id="443394" name="Rectangle 2"/>
          <p:cNvSpPr>
            <a:spLocks noGrp="1" noChangeArrowheads="1"/>
          </p:cNvSpPr>
          <p:nvPr>
            <p:ph type="ctrTitle"/>
          </p:nvPr>
        </p:nvSpPr>
        <p:spPr>
          <a:xfrm>
            <a:off x="3419475" y="1341438"/>
            <a:ext cx="5184775" cy="1470025"/>
          </a:xfrm>
        </p:spPr>
        <p:txBody>
          <a:bodyPr/>
          <a:lstStyle>
            <a:lvl1pPr algn="l">
              <a:defRPr/>
            </a:lvl1pPr>
          </a:lstStyle>
          <a:p>
            <a:r>
              <a:rPr lang="en-US" dirty="0"/>
              <a:t>Click to edit Master title style</a:t>
            </a:r>
          </a:p>
        </p:txBody>
      </p:sp>
      <p:sp>
        <p:nvSpPr>
          <p:cNvPr id="443395" name="Rectangle 3"/>
          <p:cNvSpPr>
            <a:spLocks noGrp="1" noChangeArrowheads="1"/>
          </p:cNvSpPr>
          <p:nvPr>
            <p:ph type="subTitle" idx="1"/>
          </p:nvPr>
        </p:nvSpPr>
        <p:spPr>
          <a:xfrm>
            <a:off x="3419475" y="2900363"/>
            <a:ext cx="4857750" cy="1752600"/>
          </a:xfrm>
        </p:spPr>
        <p:txBody>
          <a:bodyPr/>
          <a:lstStyle>
            <a:lvl1pPr marL="0" indent="0">
              <a:buFontTx/>
              <a:buNone/>
              <a:defRPr/>
            </a:lvl1pPr>
          </a:lstStyle>
          <a:p>
            <a:r>
              <a:rPr lang="en-US" dirty="0"/>
              <a:t>Click to edit Master subtitle style</a:t>
            </a:r>
          </a:p>
        </p:txBody>
      </p:sp>
      <p:sp>
        <p:nvSpPr>
          <p:cNvPr id="8" name="Rectangle 6"/>
          <p:cNvSpPr>
            <a:spLocks noGrp="1" noChangeArrowheads="1"/>
          </p:cNvSpPr>
          <p:nvPr>
            <p:ph type="sldNum" sz="quarter" idx="10"/>
          </p:nvPr>
        </p:nvSpPr>
        <p:spPr>
          <a:xfrm>
            <a:off x="8001000" y="6143625"/>
            <a:ext cx="827088" cy="476250"/>
          </a:xfrm>
        </p:spPr>
        <p:txBody>
          <a:bodyPr/>
          <a:lstStyle>
            <a:lvl1pPr>
              <a:defRPr/>
            </a:lvl1pPr>
          </a:lstStyle>
          <a:p>
            <a:pPr>
              <a:defRPr/>
            </a:pPr>
            <a:fld id="{63A7DBA0-F930-424A-9871-D78007D0BF3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A57151-0C43-4AFC-B5DE-980E5A22B1D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2634B1-03C9-4B86-B399-7DACA99C0B0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8313" y="1600200"/>
            <a:ext cx="40322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2963" y="1600200"/>
            <a:ext cx="40338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A648AA-D819-4ACC-A230-6ACA897554C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pPr>
              <a:defRPr/>
            </a:pPr>
            <a:endParaRPr lang="en-US"/>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pPr>
              <a:defRPr/>
            </a:pPr>
            <a:endParaRPr lang="en-US"/>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BC4EF2A-851D-4E77-B78C-9ACF8063B57C}" type="datetimeFigureOut">
              <a:rPr lang="fr-FR" smtClean="0"/>
              <a:pPr/>
              <a:t>20/12/2012</a:t>
            </a:fld>
            <a:endParaRPr lang="fr-FR"/>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fr-FR"/>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0145341A-38AE-483C-B4A5-FDC522834447}" type="slidenum">
              <a:rPr lang="fr-FR" smtClean="0"/>
              <a:pPr/>
              <a:t>‹#›</a:t>
            </a:fld>
            <a:endParaRPr lang="fr-FR"/>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pPr>
              <a:defRPr/>
            </a:pPr>
            <a:endParaRPr lang="en-US"/>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pPr>
              <a:defRPr/>
            </a:pPr>
            <a:endParaRPr lang="en-US"/>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pPr>
              <a:defRPr/>
            </a:pPr>
            <a:fld id="{C8B9C337-C1F3-402B-A8BD-C2325AA371C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629BB9-D6BE-4C3A-9498-74687B20749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600200"/>
            <a:ext cx="40322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2963" y="1600200"/>
            <a:ext cx="40338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A08796-4F57-4D19-94C4-605B8F87FA5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AC45E7D-DF3D-4340-9D91-0FA6E31B1A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790FA2-C529-45CE-BE22-C2C502C4CA1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405C97-8E2B-4E4B-8650-324926913A1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15CC9F-B92F-467B-B575-A0243F3F19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3157E0-37BF-4D44-AB1F-C4EF7EB599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68313" y="1600200"/>
            <a:ext cx="82184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9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439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439302" name="Rectangle 6"/>
          <p:cNvSpPr>
            <a:spLocks noGrp="1" noChangeArrowheads="1"/>
          </p:cNvSpPr>
          <p:nvPr>
            <p:ph type="sldNum" sz="quarter" idx="4"/>
          </p:nvPr>
        </p:nvSpPr>
        <p:spPr bwMode="auto">
          <a:xfrm>
            <a:off x="6156325" y="6237288"/>
            <a:ext cx="11525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8B9C337-C1F3-402B-A8BD-C2325AA371C6}" type="slidenum">
              <a:rPr lang="en-US"/>
              <a:pPr>
                <a:defRPr/>
              </a:pPr>
              <a:t>‹#›</a:t>
            </a:fld>
            <a:endParaRPr lang="en-US"/>
          </a:p>
        </p:txBody>
      </p:sp>
      <p:pic>
        <p:nvPicPr>
          <p:cNvPr id="1031" name="Picture 8" descr="OECD_285_50K_100p"/>
          <p:cNvPicPr>
            <a:picLocks noChangeAspect="1" noChangeArrowheads="1"/>
          </p:cNvPicPr>
          <p:nvPr/>
        </p:nvPicPr>
        <p:blipFill>
          <a:blip r:embed="rId14" cstate="print"/>
          <a:srcRect/>
          <a:stretch>
            <a:fillRect/>
          </a:stretch>
        </p:blipFill>
        <p:spPr bwMode="auto">
          <a:xfrm>
            <a:off x="114300" y="115888"/>
            <a:ext cx="569913" cy="5762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30" r:id="rId1"/>
    <p:sldLayoutId id="2147484031"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 id="2147484029" r:id="rId12"/>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Helvetica" pitchFamily="34" charset="0"/>
          <a:cs typeface="Arial" charset="0"/>
        </a:defRPr>
      </a:lvl2pPr>
      <a:lvl3pPr algn="ctr" rtl="0" eaLnBrk="0" fontAlgn="base" hangingPunct="0">
        <a:spcBef>
          <a:spcPct val="0"/>
        </a:spcBef>
        <a:spcAft>
          <a:spcPct val="0"/>
        </a:spcAft>
        <a:defRPr sz="4400">
          <a:solidFill>
            <a:schemeClr val="bg2"/>
          </a:solidFill>
          <a:latin typeface="Helvetica" pitchFamily="34" charset="0"/>
          <a:cs typeface="Arial" charset="0"/>
        </a:defRPr>
      </a:lvl3pPr>
      <a:lvl4pPr algn="ctr" rtl="0" eaLnBrk="0" fontAlgn="base" hangingPunct="0">
        <a:spcBef>
          <a:spcPct val="0"/>
        </a:spcBef>
        <a:spcAft>
          <a:spcPct val="0"/>
        </a:spcAft>
        <a:defRPr sz="4400">
          <a:solidFill>
            <a:schemeClr val="bg2"/>
          </a:solidFill>
          <a:latin typeface="Helvetica" pitchFamily="34" charset="0"/>
          <a:cs typeface="Arial" charset="0"/>
        </a:defRPr>
      </a:lvl4pPr>
      <a:lvl5pPr algn="ctr" rtl="0" eaLnBrk="0" fontAlgn="base" hangingPunct="0">
        <a:spcBef>
          <a:spcPct val="0"/>
        </a:spcBef>
        <a:spcAft>
          <a:spcPct val="0"/>
        </a:spcAft>
        <a:defRPr sz="4400">
          <a:solidFill>
            <a:schemeClr val="bg2"/>
          </a:solidFill>
          <a:latin typeface="Helvetica" pitchFamily="34" charset="0"/>
          <a:cs typeface="Arial" charset="0"/>
        </a:defRPr>
      </a:lvl5pPr>
      <a:lvl6pPr marL="457200" algn="ctr" rtl="0" fontAlgn="base">
        <a:spcBef>
          <a:spcPct val="0"/>
        </a:spcBef>
        <a:spcAft>
          <a:spcPct val="0"/>
        </a:spcAft>
        <a:defRPr sz="4400">
          <a:solidFill>
            <a:schemeClr val="bg2"/>
          </a:solidFill>
          <a:latin typeface="Helvetica" pitchFamily="34" charset="0"/>
          <a:cs typeface="Arial" charset="0"/>
        </a:defRPr>
      </a:lvl6pPr>
      <a:lvl7pPr marL="914400" algn="ctr" rtl="0" fontAlgn="base">
        <a:spcBef>
          <a:spcPct val="0"/>
        </a:spcBef>
        <a:spcAft>
          <a:spcPct val="0"/>
        </a:spcAft>
        <a:defRPr sz="4400">
          <a:solidFill>
            <a:schemeClr val="bg2"/>
          </a:solidFill>
          <a:latin typeface="Helvetica" pitchFamily="34" charset="0"/>
          <a:cs typeface="Arial" charset="0"/>
        </a:defRPr>
      </a:lvl7pPr>
      <a:lvl8pPr marL="1371600" algn="ctr" rtl="0" fontAlgn="base">
        <a:spcBef>
          <a:spcPct val="0"/>
        </a:spcBef>
        <a:spcAft>
          <a:spcPct val="0"/>
        </a:spcAft>
        <a:defRPr sz="4400">
          <a:solidFill>
            <a:schemeClr val="bg2"/>
          </a:solidFill>
          <a:latin typeface="Helvetica" pitchFamily="34" charset="0"/>
          <a:cs typeface="Arial" charset="0"/>
        </a:defRPr>
      </a:lvl8pPr>
      <a:lvl9pPr marL="1828800" algn="ctr" rtl="0" fontAlgn="base">
        <a:spcBef>
          <a:spcPct val="0"/>
        </a:spcBef>
        <a:spcAft>
          <a:spcPct val="0"/>
        </a:spcAft>
        <a:defRPr sz="4400">
          <a:solidFill>
            <a:schemeClr val="bg2"/>
          </a:solidFill>
          <a:latin typeface="Helvetica" pitchFamily="34" charset="0"/>
          <a:cs typeface="Arial" charset="0"/>
        </a:defRPr>
      </a:lvl9pPr>
    </p:titleStyle>
    <p:bodyStyle>
      <a:lvl1pPr marL="342900" indent="-342900" algn="l" rtl="0" eaLnBrk="0" fontAlgn="base" hangingPunct="0">
        <a:spcBef>
          <a:spcPct val="20000"/>
        </a:spcBef>
        <a:spcAft>
          <a:spcPct val="0"/>
        </a:spcAft>
        <a:buChar char="•"/>
        <a:defRPr sz="3200">
          <a:solidFill>
            <a:srgbClr val="0073CF"/>
          </a:solidFill>
          <a:latin typeface="+mn-lt"/>
          <a:ea typeface="+mn-ea"/>
          <a:cs typeface="+mn-cs"/>
        </a:defRPr>
      </a:lvl1pPr>
      <a:lvl2pPr marL="742950" indent="-285750" algn="l" rtl="0" eaLnBrk="0" fontAlgn="base" hangingPunct="0">
        <a:spcBef>
          <a:spcPct val="20000"/>
        </a:spcBef>
        <a:spcAft>
          <a:spcPct val="0"/>
        </a:spcAft>
        <a:buChar char="–"/>
        <a:defRPr sz="2800">
          <a:solidFill>
            <a:srgbClr val="0073CF"/>
          </a:solidFill>
          <a:latin typeface="+mn-lt"/>
          <a:cs typeface="+mn-cs"/>
        </a:defRPr>
      </a:lvl2pPr>
      <a:lvl3pPr marL="1143000" indent="-228600" algn="l" rtl="0" eaLnBrk="0" fontAlgn="base" hangingPunct="0">
        <a:spcBef>
          <a:spcPct val="20000"/>
        </a:spcBef>
        <a:spcAft>
          <a:spcPct val="0"/>
        </a:spcAft>
        <a:buChar char="•"/>
        <a:defRPr sz="2400">
          <a:solidFill>
            <a:srgbClr val="0073CF"/>
          </a:solidFill>
          <a:latin typeface="+mn-lt"/>
          <a:cs typeface="+mn-cs"/>
        </a:defRPr>
      </a:lvl3pPr>
      <a:lvl4pPr marL="1600200" indent="-228600" algn="l" rtl="0" eaLnBrk="0" fontAlgn="base" hangingPunct="0">
        <a:spcBef>
          <a:spcPct val="20000"/>
        </a:spcBef>
        <a:spcAft>
          <a:spcPct val="0"/>
        </a:spcAft>
        <a:buChar char="–"/>
        <a:defRPr sz="2000">
          <a:solidFill>
            <a:srgbClr val="0073CF"/>
          </a:solidFill>
          <a:latin typeface="+mn-lt"/>
          <a:cs typeface="+mn-cs"/>
        </a:defRPr>
      </a:lvl4pPr>
      <a:lvl5pPr marL="2057400" indent="-228600" algn="l" rtl="0" eaLnBrk="0" fontAlgn="base" hangingPunct="0">
        <a:spcBef>
          <a:spcPct val="20000"/>
        </a:spcBef>
        <a:spcAft>
          <a:spcPct val="0"/>
        </a:spcAft>
        <a:buChar char="»"/>
        <a:defRPr sz="2000">
          <a:solidFill>
            <a:srgbClr val="0073CF"/>
          </a:solidFill>
          <a:latin typeface="+mn-lt"/>
          <a:cs typeface="+mn-cs"/>
        </a:defRPr>
      </a:lvl5pPr>
      <a:lvl6pPr marL="2514600" indent="-228600" algn="l" rtl="0" fontAlgn="base">
        <a:spcBef>
          <a:spcPct val="20000"/>
        </a:spcBef>
        <a:spcAft>
          <a:spcPct val="0"/>
        </a:spcAft>
        <a:buChar char="»"/>
        <a:defRPr sz="2000">
          <a:solidFill>
            <a:srgbClr val="0073CF"/>
          </a:solidFill>
          <a:latin typeface="+mn-lt"/>
          <a:cs typeface="+mn-cs"/>
        </a:defRPr>
      </a:lvl6pPr>
      <a:lvl7pPr marL="2971800" indent="-228600" algn="l" rtl="0" fontAlgn="base">
        <a:spcBef>
          <a:spcPct val="20000"/>
        </a:spcBef>
        <a:spcAft>
          <a:spcPct val="0"/>
        </a:spcAft>
        <a:buChar char="»"/>
        <a:defRPr sz="2000">
          <a:solidFill>
            <a:srgbClr val="0073CF"/>
          </a:solidFill>
          <a:latin typeface="+mn-lt"/>
          <a:cs typeface="+mn-cs"/>
        </a:defRPr>
      </a:lvl7pPr>
      <a:lvl8pPr marL="3429000" indent="-228600" algn="l" rtl="0" fontAlgn="base">
        <a:spcBef>
          <a:spcPct val="20000"/>
        </a:spcBef>
        <a:spcAft>
          <a:spcPct val="0"/>
        </a:spcAft>
        <a:buChar char="»"/>
        <a:defRPr sz="2000">
          <a:solidFill>
            <a:srgbClr val="0073CF"/>
          </a:solidFill>
          <a:latin typeface="+mn-lt"/>
          <a:cs typeface="+mn-cs"/>
        </a:defRPr>
      </a:lvl8pPr>
      <a:lvl9pPr marL="3886200" indent="-228600" algn="l" rtl="0" fontAlgn="base">
        <a:spcBef>
          <a:spcPct val="20000"/>
        </a:spcBef>
        <a:spcAft>
          <a:spcPct val="0"/>
        </a:spcAft>
        <a:buChar char="»"/>
        <a:defRPr sz="2000">
          <a:solidFill>
            <a:srgbClr val="0073C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pPr>
              <a:defRPr/>
            </a:pPr>
            <a:endParaRPr lang="en-US"/>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pPr>
              <a:defRPr/>
            </a:pPr>
            <a:endParaRPr lang="en-US"/>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pPr>
              <a:defRPr/>
            </a:pPr>
            <a:fld id="{C8B9C337-C1F3-402B-A8BD-C2325AA371C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957388" y="3886200"/>
            <a:ext cx="6400800" cy="1631216"/>
          </a:xfrm>
        </p:spPr>
        <p:txBody>
          <a:bodyPr/>
          <a:lstStyle/>
          <a:p>
            <a:pPr algn="ctr" eaLnBrk="1" hangingPunct="1"/>
            <a:r>
              <a:rPr lang="en-US" sz="2400" b="1" dirty="0" smtClean="0"/>
              <a:t>Tracey Burns</a:t>
            </a:r>
          </a:p>
          <a:p>
            <a:pPr algn="ctr" eaLnBrk="1" hangingPunct="1"/>
            <a:endParaRPr lang="en-US" sz="2400" b="1" dirty="0" smtClean="0"/>
          </a:p>
          <a:p>
            <a:pPr algn="ctr" eaLnBrk="1" hangingPunct="1"/>
            <a:endParaRPr lang="en-US" sz="1800" b="1" dirty="0" smtClean="0"/>
          </a:p>
          <a:p>
            <a:pPr algn="ctr" eaLnBrk="1" hangingPunct="1"/>
            <a:r>
              <a:rPr lang="en-GB" sz="2400" b="1" dirty="0" smtClean="0"/>
              <a:t>7 December 2012</a:t>
            </a:r>
          </a:p>
          <a:p>
            <a:pPr algn="ctr" eaLnBrk="1" hangingPunct="1"/>
            <a:r>
              <a:rPr lang="en-GB" sz="2400" b="1" dirty="0" smtClean="0"/>
              <a:t>Belgrade</a:t>
            </a:r>
          </a:p>
          <a:p>
            <a:pPr eaLnBrk="1" hangingPunct="1"/>
            <a:endParaRPr lang="en-GB" b="1" dirty="0" smtClean="0"/>
          </a:p>
        </p:txBody>
      </p:sp>
      <p:sp>
        <p:nvSpPr>
          <p:cNvPr id="4" name="TextBox 3"/>
          <p:cNvSpPr txBox="1"/>
          <p:nvPr/>
        </p:nvSpPr>
        <p:spPr>
          <a:xfrm>
            <a:off x="2483768" y="980728"/>
            <a:ext cx="6048672" cy="1938992"/>
          </a:xfrm>
          <a:prstGeom prst="rect">
            <a:avLst/>
          </a:prstGeom>
          <a:noFill/>
        </p:spPr>
        <p:txBody>
          <a:bodyPr wrap="square" rtlCol="0">
            <a:spAutoFit/>
          </a:bodyPr>
          <a:lstStyle/>
          <a:p>
            <a:pPr algn="l"/>
            <a:r>
              <a:rPr lang="en-GB" sz="4000" b="1" dirty="0" smtClean="0">
                <a:solidFill>
                  <a:schemeClr val="bg1"/>
                </a:solidFill>
                <a:cs typeface="Aharoni" pitchFamily="2" charset="-79"/>
              </a:rPr>
              <a:t>Research and Knowledge Mobilisation in Education</a:t>
            </a:r>
            <a:endParaRPr lang="en-US" sz="4000" b="1" dirty="0">
              <a:solidFill>
                <a:schemeClr val="bg1"/>
              </a:solidFill>
              <a:cs typeface="Aharoni" pitchFamily="2" charset="-79"/>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 3"/>
          <p:cNvPicPr>
            <a:picLocks noChangeAspect="1"/>
          </p:cNvPicPr>
          <p:nvPr/>
        </p:nvPicPr>
        <p:blipFill>
          <a:blip r:embed="rId3" cstate="print"/>
          <a:stretch>
            <a:fillRect/>
          </a:stretch>
        </p:blipFill>
        <p:spPr>
          <a:xfrm>
            <a:off x="5508104" y="3501008"/>
            <a:ext cx="4032448" cy="4032448"/>
          </a:xfrm>
          <a:prstGeom prst="rect">
            <a:avLst/>
          </a:prstGeom>
        </p:spPr>
      </p:pic>
      <p:sp>
        <p:nvSpPr>
          <p:cNvPr id="6146" name="Title 1"/>
          <p:cNvSpPr>
            <a:spLocks noGrp="1"/>
          </p:cNvSpPr>
          <p:nvPr>
            <p:ph type="title"/>
          </p:nvPr>
        </p:nvSpPr>
        <p:spPr>
          <a:xfrm>
            <a:off x="899592" y="333027"/>
            <a:ext cx="8568952" cy="935733"/>
          </a:xfrm>
        </p:spPr>
        <p:txBody>
          <a:bodyPr/>
          <a:lstStyle/>
          <a:p>
            <a:pPr eaLnBrk="1" hangingPunct="1"/>
            <a:r>
              <a:rPr lang="en-GB" sz="3600" dirty="0" smtClean="0"/>
              <a:t>Governing Complex Education Systems</a:t>
            </a:r>
            <a:endParaRPr lang="en-US" sz="3600" dirty="0" smtClean="0"/>
          </a:p>
        </p:txBody>
      </p:sp>
      <p:sp>
        <p:nvSpPr>
          <p:cNvPr id="8195" name="Content Placeholder 2"/>
          <p:cNvSpPr>
            <a:spLocks noGrp="1"/>
          </p:cNvSpPr>
          <p:nvPr>
            <p:ph idx="1"/>
          </p:nvPr>
        </p:nvSpPr>
        <p:spPr>
          <a:xfrm>
            <a:off x="1619176" y="1340768"/>
            <a:ext cx="7633344" cy="4525963"/>
          </a:xfrm>
        </p:spPr>
        <p:txBody>
          <a:bodyPr/>
          <a:lstStyle/>
          <a:p>
            <a:pPr eaLnBrk="1" hangingPunct="1"/>
            <a:endParaRPr lang="en-GB" dirty="0" smtClean="0"/>
          </a:p>
          <a:p>
            <a:pPr marL="0" indent="0" eaLnBrk="1" hangingPunct="1">
              <a:buNone/>
            </a:pPr>
            <a:r>
              <a:rPr lang="en-GB" dirty="0" smtClean="0">
                <a:solidFill>
                  <a:srgbClr val="003399"/>
                </a:solidFill>
              </a:rPr>
              <a:t>What </a:t>
            </a:r>
            <a:r>
              <a:rPr lang="en-GB" b="1" dirty="0" smtClean="0">
                <a:solidFill>
                  <a:srgbClr val="003399"/>
                </a:solidFill>
              </a:rPr>
              <a:t>models of governance </a:t>
            </a:r>
            <a:r>
              <a:rPr lang="en-GB" dirty="0" smtClean="0">
                <a:solidFill>
                  <a:srgbClr val="003399"/>
                </a:solidFill>
              </a:rPr>
              <a:t>are</a:t>
            </a:r>
            <a:br>
              <a:rPr lang="en-GB" dirty="0" smtClean="0">
                <a:solidFill>
                  <a:srgbClr val="003399"/>
                </a:solidFill>
              </a:rPr>
            </a:br>
            <a:r>
              <a:rPr lang="en-GB" dirty="0" smtClean="0">
                <a:solidFill>
                  <a:srgbClr val="003399"/>
                </a:solidFill>
              </a:rPr>
              <a:t>effective in complex education systems?</a:t>
            </a:r>
          </a:p>
          <a:p>
            <a:pPr eaLnBrk="1" hangingPunct="1"/>
            <a:endParaRPr lang="en-GB" dirty="0" smtClean="0">
              <a:solidFill>
                <a:srgbClr val="003399"/>
              </a:solidFill>
            </a:endParaRPr>
          </a:p>
          <a:p>
            <a:pPr marL="0" indent="0" eaLnBrk="1" hangingPunct="1">
              <a:buNone/>
            </a:pPr>
            <a:r>
              <a:rPr lang="en-GB" dirty="0" smtClean="0">
                <a:solidFill>
                  <a:srgbClr val="003399"/>
                </a:solidFill>
              </a:rPr>
              <a:t>What </a:t>
            </a:r>
            <a:r>
              <a:rPr lang="en-GB" b="1" dirty="0" smtClean="0">
                <a:solidFill>
                  <a:srgbClr val="003399"/>
                </a:solidFill>
              </a:rPr>
              <a:t>knowledge systems </a:t>
            </a:r>
            <a:r>
              <a:rPr lang="en-GB" dirty="0" smtClean="0">
                <a:solidFill>
                  <a:srgbClr val="003399"/>
                </a:solidFill>
              </a:rPr>
              <a:t>are</a:t>
            </a:r>
            <a:br>
              <a:rPr lang="en-GB" dirty="0" smtClean="0">
                <a:solidFill>
                  <a:srgbClr val="003399"/>
                </a:solidFill>
              </a:rPr>
            </a:br>
            <a:r>
              <a:rPr lang="en-GB" dirty="0" smtClean="0">
                <a:solidFill>
                  <a:srgbClr val="003399"/>
                </a:solidFill>
              </a:rPr>
              <a:t>necessary to support this?</a:t>
            </a:r>
            <a:endParaRPr lang="en-US" dirty="0" smtClean="0">
              <a:solidFill>
                <a:srgbClr val="003399"/>
              </a:solidFill>
            </a:endParaRPr>
          </a:p>
          <a:p>
            <a:pPr eaLnBrk="1" hangingPunct="1"/>
            <a:endParaRPr lang="en-US" dirty="0" smtClean="0"/>
          </a:p>
        </p:txBody>
      </p:sp>
      <p:sp>
        <p:nvSpPr>
          <p:cNvPr id="4" name="Right Arrow 3"/>
          <p:cNvSpPr/>
          <p:nvPr/>
        </p:nvSpPr>
        <p:spPr bwMode="auto">
          <a:xfrm>
            <a:off x="984616" y="1974092"/>
            <a:ext cx="576064" cy="517072"/>
          </a:xfrm>
          <a:prstGeom prst="rightArrow">
            <a:avLst/>
          </a:prstGeom>
          <a:solidFill>
            <a:schemeClr val="bg1">
              <a:lumMod val="75000"/>
            </a:schemeClr>
          </a:solidFill>
          <a:ln w="9525" cap="flat" cmpd="sng" algn="ctr">
            <a:solidFill>
              <a:srgbClr val="003399"/>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normalizeH="0" baseline="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elvetica 65 Medium" pitchFamily="34" charset="0"/>
            </a:endParaRPr>
          </a:p>
        </p:txBody>
      </p:sp>
      <p:sp>
        <p:nvSpPr>
          <p:cNvPr id="5" name="Right Arrow 4"/>
          <p:cNvSpPr/>
          <p:nvPr/>
        </p:nvSpPr>
        <p:spPr bwMode="auto">
          <a:xfrm>
            <a:off x="1004284" y="3630276"/>
            <a:ext cx="576064" cy="517072"/>
          </a:xfrm>
          <a:prstGeom prst="rightArrow">
            <a:avLst/>
          </a:prstGeom>
          <a:solidFill>
            <a:schemeClr val="bg1">
              <a:lumMod val="75000"/>
            </a:schemeClr>
          </a:solidFill>
          <a:ln w="9525" cap="flat" cmpd="sng" algn="ctr">
            <a:solidFill>
              <a:srgbClr val="003399"/>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normalizeH="0" baseline="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elvetica 65 Medium"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ed Rectangle 36"/>
          <p:cNvSpPr/>
          <p:nvPr/>
        </p:nvSpPr>
        <p:spPr bwMode="auto">
          <a:xfrm>
            <a:off x="251520" y="1227980"/>
            <a:ext cx="8640960" cy="4896544"/>
          </a:xfrm>
          <a:prstGeom prst="roundRect">
            <a:avLst/>
          </a:prstGeom>
          <a:noFill/>
          <a:ln w="19050" cap="flat" cmpd="sng" algn="ctr">
            <a:solidFill>
              <a:srgbClr val="003399"/>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solidFill>
                  <a:srgbClr val="003399"/>
                </a:solidFill>
              </a:ln>
              <a:solidFill>
                <a:schemeClr val="tx1"/>
              </a:solidFill>
              <a:effectLst/>
              <a:latin typeface="Helvetica 65 Medium" pitchFamily="34" charset="0"/>
            </a:endParaRPr>
          </a:p>
        </p:txBody>
      </p:sp>
      <p:sp>
        <p:nvSpPr>
          <p:cNvPr id="9220" name="TextBox 4"/>
          <p:cNvSpPr txBox="1">
            <a:spLocks noChangeArrowheads="1"/>
          </p:cNvSpPr>
          <p:nvPr/>
        </p:nvSpPr>
        <p:spPr bwMode="auto">
          <a:xfrm>
            <a:off x="5219700" y="2397125"/>
            <a:ext cx="1440532" cy="307777"/>
          </a:xfrm>
          <a:prstGeom prst="rect">
            <a:avLst/>
          </a:prstGeom>
          <a:noFill/>
          <a:ln w="9525">
            <a:solidFill>
              <a:srgbClr val="0070C0"/>
            </a:solidFill>
            <a:miter lim="800000"/>
            <a:headEnd/>
            <a:tailEnd/>
          </a:ln>
        </p:spPr>
        <p:txBody>
          <a:bodyPr wrap="square">
            <a:spAutoFit/>
          </a:bodyPr>
          <a:lstStyle/>
          <a:p>
            <a:pPr algn="ctr"/>
            <a:r>
              <a:rPr lang="en-GB" sz="1400" b="1" dirty="0">
                <a:solidFill>
                  <a:srgbClr val="003399"/>
                </a:solidFill>
                <a:latin typeface="Calibri" pitchFamily="34" charset="0"/>
              </a:rPr>
              <a:t>Implementation</a:t>
            </a:r>
          </a:p>
        </p:txBody>
      </p:sp>
      <p:sp>
        <p:nvSpPr>
          <p:cNvPr id="9221" name="TextBox 6"/>
          <p:cNvSpPr txBox="1">
            <a:spLocks noChangeArrowheads="1"/>
          </p:cNvSpPr>
          <p:nvPr/>
        </p:nvSpPr>
        <p:spPr bwMode="auto">
          <a:xfrm>
            <a:off x="3331957" y="5373216"/>
            <a:ext cx="2551112" cy="707886"/>
          </a:xfrm>
          <a:prstGeom prst="rect">
            <a:avLst/>
          </a:prstGeom>
          <a:noFill/>
          <a:ln w="9525">
            <a:solidFill>
              <a:srgbClr val="0070C0"/>
            </a:solidFill>
            <a:miter lim="800000"/>
            <a:headEnd/>
            <a:tailEnd/>
          </a:ln>
        </p:spPr>
        <p:txBody>
          <a:bodyPr wrap="square">
            <a:spAutoFit/>
          </a:bodyPr>
          <a:lstStyle/>
          <a:p>
            <a:pPr algn="ctr"/>
            <a:r>
              <a:rPr lang="en-GB" b="1" dirty="0">
                <a:solidFill>
                  <a:srgbClr val="003399"/>
                </a:solidFill>
                <a:latin typeface="Calibri" pitchFamily="34" charset="0"/>
              </a:rPr>
              <a:t>Knowledge production</a:t>
            </a:r>
            <a:endParaRPr lang="en-US" b="1" dirty="0">
              <a:solidFill>
                <a:srgbClr val="003399"/>
              </a:solidFill>
              <a:latin typeface="Calibri" pitchFamily="34" charset="0"/>
            </a:endParaRPr>
          </a:p>
        </p:txBody>
      </p:sp>
      <p:sp>
        <p:nvSpPr>
          <p:cNvPr id="9222" name="TextBox 7"/>
          <p:cNvSpPr txBox="1">
            <a:spLocks noChangeArrowheads="1"/>
          </p:cNvSpPr>
          <p:nvPr/>
        </p:nvSpPr>
        <p:spPr bwMode="auto">
          <a:xfrm>
            <a:off x="7130432" y="2160891"/>
            <a:ext cx="1556132" cy="369332"/>
          </a:xfrm>
          <a:prstGeom prst="rect">
            <a:avLst/>
          </a:prstGeom>
          <a:noFill/>
          <a:ln w="9525">
            <a:solidFill>
              <a:srgbClr val="0070C0"/>
            </a:solidFill>
            <a:miter lim="800000"/>
            <a:headEnd/>
            <a:tailEnd/>
          </a:ln>
        </p:spPr>
        <p:txBody>
          <a:bodyPr wrap="none">
            <a:spAutoFit/>
          </a:bodyPr>
          <a:lstStyle/>
          <a:p>
            <a:pPr algn="ctr"/>
            <a:r>
              <a:rPr lang="en-GB" b="1" dirty="0">
                <a:solidFill>
                  <a:srgbClr val="003399"/>
                </a:solidFill>
                <a:latin typeface="Calibri" pitchFamily="34" charset="0"/>
              </a:rPr>
              <a:t>Accountability</a:t>
            </a:r>
            <a:endParaRPr lang="en-US" b="1" dirty="0">
              <a:solidFill>
                <a:srgbClr val="003399"/>
              </a:solidFill>
              <a:latin typeface="Calibri" pitchFamily="34" charset="0"/>
            </a:endParaRPr>
          </a:p>
        </p:txBody>
      </p:sp>
      <p:sp>
        <p:nvSpPr>
          <p:cNvPr id="9223" name="TextBox 8"/>
          <p:cNvSpPr txBox="1">
            <a:spLocks noChangeArrowheads="1"/>
          </p:cNvSpPr>
          <p:nvPr/>
        </p:nvSpPr>
        <p:spPr bwMode="auto">
          <a:xfrm>
            <a:off x="468313" y="2146143"/>
            <a:ext cx="1600631" cy="369332"/>
          </a:xfrm>
          <a:prstGeom prst="rect">
            <a:avLst/>
          </a:prstGeom>
          <a:noFill/>
          <a:ln w="9525">
            <a:solidFill>
              <a:srgbClr val="0070C0"/>
            </a:solidFill>
            <a:miter lim="800000"/>
            <a:headEnd/>
            <a:tailEnd/>
          </a:ln>
        </p:spPr>
        <p:txBody>
          <a:bodyPr wrap="none">
            <a:spAutoFit/>
          </a:bodyPr>
          <a:lstStyle/>
          <a:p>
            <a:r>
              <a:rPr lang="en-GB" b="1" dirty="0">
                <a:solidFill>
                  <a:srgbClr val="003399"/>
                </a:solidFill>
                <a:latin typeface="Calibri" pitchFamily="34" charset="0"/>
              </a:rPr>
              <a:t>Priority setting</a:t>
            </a:r>
            <a:endParaRPr lang="en-US" b="1" dirty="0">
              <a:solidFill>
                <a:srgbClr val="003399"/>
              </a:solidFill>
              <a:latin typeface="Calibri" pitchFamily="34" charset="0"/>
            </a:endParaRPr>
          </a:p>
        </p:txBody>
      </p:sp>
      <p:sp>
        <p:nvSpPr>
          <p:cNvPr id="9224" name="TextBox 9"/>
          <p:cNvSpPr txBox="1">
            <a:spLocks noChangeArrowheads="1"/>
          </p:cNvSpPr>
          <p:nvPr/>
        </p:nvSpPr>
        <p:spPr bwMode="auto">
          <a:xfrm>
            <a:off x="2670175" y="2395538"/>
            <a:ext cx="1166025" cy="307777"/>
          </a:xfrm>
          <a:prstGeom prst="rect">
            <a:avLst/>
          </a:prstGeom>
          <a:noFill/>
          <a:ln w="9525">
            <a:solidFill>
              <a:srgbClr val="0070C0"/>
            </a:solidFill>
            <a:miter lim="800000"/>
            <a:headEnd/>
            <a:tailEnd/>
          </a:ln>
        </p:spPr>
        <p:txBody>
          <a:bodyPr wrap="none">
            <a:spAutoFit/>
          </a:bodyPr>
          <a:lstStyle/>
          <a:p>
            <a:pPr algn="ctr"/>
            <a:r>
              <a:rPr lang="en-GB" sz="1400" b="1" dirty="0">
                <a:solidFill>
                  <a:srgbClr val="003399"/>
                </a:solidFill>
                <a:latin typeface="Calibri" pitchFamily="34" charset="0"/>
              </a:rPr>
              <a:t>Policy Design</a:t>
            </a:r>
            <a:endParaRPr lang="en-US" sz="1400" b="1" dirty="0">
              <a:solidFill>
                <a:srgbClr val="003399"/>
              </a:solidFill>
              <a:latin typeface="Calibri" pitchFamily="34" charset="0"/>
            </a:endParaRPr>
          </a:p>
        </p:txBody>
      </p:sp>
      <p:sp>
        <p:nvSpPr>
          <p:cNvPr id="9225" name="TextBox 10"/>
          <p:cNvSpPr txBox="1">
            <a:spLocks noChangeArrowheads="1"/>
          </p:cNvSpPr>
          <p:nvPr/>
        </p:nvSpPr>
        <p:spPr bwMode="auto">
          <a:xfrm>
            <a:off x="3795507" y="3987800"/>
            <a:ext cx="1626727" cy="369332"/>
          </a:xfrm>
          <a:prstGeom prst="rect">
            <a:avLst/>
          </a:prstGeom>
          <a:noFill/>
          <a:ln w="9525">
            <a:solidFill>
              <a:srgbClr val="0070C0"/>
            </a:solidFill>
            <a:miter lim="800000"/>
            <a:headEnd/>
            <a:tailEnd/>
          </a:ln>
        </p:spPr>
        <p:txBody>
          <a:bodyPr wrap="none">
            <a:spAutoFit/>
          </a:bodyPr>
          <a:lstStyle/>
          <a:p>
            <a:r>
              <a:rPr lang="en-GB" b="1" dirty="0">
                <a:solidFill>
                  <a:srgbClr val="003399"/>
                </a:solidFill>
                <a:latin typeface="Calibri" pitchFamily="34" charset="0"/>
              </a:rPr>
              <a:t>Knowledge use</a:t>
            </a:r>
            <a:endParaRPr lang="en-US" b="1" dirty="0">
              <a:solidFill>
                <a:srgbClr val="003399"/>
              </a:solidFill>
              <a:latin typeface="Calibri" pitchFamily="34" charset="0"/>
            </a:endParaRPr>
          </a:p>
        </p:txBody>
      </p:sp>
      <p:sp>
        <p:nvSpPr>
          <p:cNvPr id="9226" name="TextBox 14"/>
          <p:cNvSpPr txBox="1">
            <a:spLocks noChangeArrowheads="1"/>
          </p:cNvSpPr>
          <p:nvPr/>
        </p:nvSpPr>
        <p:spPr bwMode="auto">
          <a:xfrm>
            <a:off x="4067175" y="1916113"/>
            <a:ext cx="1025024" cy="369332"/>
          </a:xfrm>
          <a:prstGeom prst="rect">
            <a:avLst/>
          </a:prstGeom>
          <a:noFill/>
          <a:ln w="9525">
            <a:solidFill>
              <a:srgbClr val="0070C0"/>
            </a:solidFill>
            <a:miter lim="800000"/>
            <a:headEnd/>
            <a:tailEnd/>
          </a:ln>
        </p:spPr>
        <p:txBody>
          <a:bodyPr wrap="none">
            <a:spAutoFit/>
          </a:bodyPr>
          <a:lstStyle/>
          <a:p>
            <a:r>
              <a:rPr lang="en-GB" b="1" dirty="0">
                <a:solidFill>
                  <a:srgbClr val="003399"/>
                </a:solidFill>
                <a:latin typeface="Calibri" pitchFamily="34" charset="0"/>
              </a:rPr>
              <a:t>Steering </a:t>
            </a:r>
            <a:endParaRPr lang="en-US" b="1" dirty="0">
              <a:solidFill>
                <a:srgbClr val="003399"/>
              </a:solidFill>
              <a:latin typeface="Calibri" pitchFamily="34" charset="0"/>
            </a:endParaRPr>
          </a:p>
        </p:txBody>
      </p:sp>
      <p:sp>
        <p:nvSpPr>
          <p:cNvPr id="14" name="Rectangle 13"/>
          <p:cNvSpPr/>
          <p:nvPr/>
        </p:nvSpPr>
        <p:spPr bwMode="auto">
          <a:xfrm>
            <a:off x="2484438" y="1600200"/>
            <a:ext cx="4248150" cy="1458913"/>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cxnSp>
        <p:nvCxnSpPr>
          <p:cNvPr id="15" name="Elbow Connector 17"/>
          <p:cNvCxnSpPr>
            <a:stCxn id="9222" idx="2"/>
            <a:endCxn id="9221" idx="3"/>
          </p:cNvCxnSpPr>
          <p:nvPr/>
        </p:nvCxnSpPr>
        <p:spPr bwMode="auto">
          <a:xfrm rot="5400000">
            <a:off x="5297316" y="3115977"/>
            <a:ext cx="3196936" cy="2025429"/>
          </a:xfrm>
          <a:prstGeom prst="bentConnector2">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6" name="Shape 15"/>
          <p:cNvCxnSpPr>
            <a:stCxn id="9225" idx="1"/>
            <a:endCxn id="9223" idx="2"/>
          </p:cNvCxnSpPr>
          <p:nvPr/>
        </p:nvCxnSpPr>
        <p:spPr bwMode="auto">
          <a:xfrm rot="10800000">
            <a:off x="1268629" y="2515476"/>
            <a:ext cx="2526878" cy="1656991"/>
          </a:xfrm>
          <a:prstGeom prst="bentConnector2">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225" idx="0"/>
            <a:endCxn id="14" idx="2"/>
          </p:cNvCxnSpPr>
          <p:nvPr/>
        </p:nvCxnSpPr>
        <p:spPr bwMode="auto">
          <a:xfrm flipH="1" flipV="1">
            <a:off x="4608513" y="3059113"/>
            <a:ext cx="358" cy="928687"/>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221" idx="0"/>
          </p:cNvCxnSpPr>
          <p:nvPr/>
        </p:nvCxnSpPr>
        <p:spPr bwMode="auto">
          <a:xfrm flipV="1">
            <a:off x="4607513" y="4283638"/>
            <a:ext cx="1358" cy="1089578"/>
          </a:xfrm>
          <a:prstGeom prst="straightConnector1">
            <a:avLst/>
          </a:prstGeom>
          <a:ln>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a:stCxn id="9225" idx="3"/>
            <a:endCxn id="9222" idx="2"/>
          </p:cNvCxnSpPr>
          <p:nvPr/>
        </p:nvCxnSpPr>
        <p:spPr bwMode="auto">
          <a:xfrm flipV="1">
            <a:off x="5422234" y="2530223"/>
            <a:ext cx="2486264" cy="1642243"/>
          </a:xfrm>
          <a:prstGeom prst="bentConnector2">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223" idx="3"/>
            <a:endCxn id="14" idx="1"/>
          </p:cNvCxnSpPr>
          <p:nvPr/>
        </p:nvCxnSpPr>
        <p:spPr bwMode="auto">
          <a:xfrm flipV="1">
            <a:off x="2068944" y="2329657"/>
            <a:ext cx="415494" cy="1152"/>
          </a:xfrm>
          <a:prstGeom prst="straightConnector1">
            <a:avLst/>
          </a:prstGeom>
          <a:ln>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83"/>
          <p:cNvCxnSpPr>
            <a:stCxn id="9223" idx="2"/>
            <a:endCxn id="9221" idx="1"/>
          </p:cNvCxnSpPr>
          <p:nvPr/>
        </p:nvCxnSpPr>
        <p:spPr bwMode="auto">
          <a:xfrm rot="16200000" flipH="1">
            <a:off x="694451" y="3089653"/>
            <a:ext cx="3211684" cy="2063328"/>
          </a:xfrm>
          <a:prstGeom prst="bentConnector2">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9224" idx="3"/>
            <a:endCxn id="9220" idx="1"/>
          </p:cNvCxnSpPr>
          <p:nvPr/>
        </p:nvCxnSpPr>
        <p:spPr bwMode="auto">
          <a:xfrm>
            <a:off x="3836200" y="2549427"/>
            <a:ext cx="1383500" cy="1587"/>
          </a:xfrm>
          <a:prstGeom prst="straightConnector1">
            <a:avLst/>
          </a:prstGeom>
          <a:ln>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219" name="Title 1"/>
          <p:cNvSpPr>
            <a:spLocks noGrp="1"/>
          </p:cNvSpPr>
          <p:nvPr>
            <p:ph type="title"/>
          </p:nvPr>
        </p:nvSpPr>
        <p:spPr/>
        <p:txBody>
          <a:bodyPr/>
          <a:lstStyle/>
          <a:p>
            <a:pPr eaLnBrk="1" hangingPunct="1"/>
            <a:r>
              <a:rPr lang="en-GB" dirty="0" smtClean="0"/>
              <a:t>Governance model</a:t>
            </a:r>
            <a:endParaRPr lang="en-US" dirty="0" smtClean="0"/>
          </a:p>
        </p:txBody>
      </p:sp>
      <p:cxnSp>
        <p:nvCxnSpPr>
          <p:cNvPr id="35" name="Straight Arrow Connector 34"/>
          <p:cNvCxnSpPr/>
          <p:nvPr/>
        </p:nvCxnSpPr>
        <p:spPr bwMode="auto">
          <a:xfrm flipV="1">
            <a:off x="6717492" y="2348880"/>
            <a:ext cx="415494" cy="1152"/>
          </a:xfrm>
          <a:prstGeom prst="straightConnector1">
            <a:avLst/>
          </a:prstGeom>
          <a:ln>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500"/>
                                        <p:tgtEl>
                                          <p:spTgt spid="92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23"/>
                                        </p:tgtEl>
                                        <p:attrNameLst>
                                          <p:attrName>style.visibility</p:attrName>
                                        </p:attrNameLst>
                                      </p:cBhvr>
                                      <p:to>
                                        <p:strVal val="visible"/>
                                      </p:to>
                                    </p:set>
                                    <p:animEffect transition="in" filter="fade">
                                      <p:cBhvr>
                                        <p:cTn id="10" dur="500"/>
                                        <p:tgtEl>
                                          <p:spTgt spid="9223"/>
                                        </p:tgtEl>
                                      </p:cBhvr>
                                    </p:animEffect>
                                  </p:childTnLst>
                                </p:cTn>
                              </p:par>
                              <p:par>
                                <p:cTn id="11" presetID="10"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226"/>
                                        </p:tgtEl>
                                        <p:attrNameLst>
                                          <p:attrName>style.visibility</p:attrName>
                                        </p:attrNameLst>
                                      </p:cBhvr>
                                      <p:to>
                                        <p:strVal val="visible"/>
                                      </p:to>
                                    </p:set>
                                    <p:animEffect transition="in" filter="fade">
                                      <p:cBhvr>
                                        <p:cTn id="22" dur="500"/>
                                        <p:tgtEl>
                                          <p:spTgt spid="92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222"/>
                                        </p:tgtEl>
                                        <p:attrNameLst>
                                          <p:attrName>style.visibility</p:attrName>
                                        </p:attrNameLst>
                                      </p:cBhvr>
                                      <p:to>
                                        <p:strVal val="visible"/>
                                      </p:to>
                                    </p:set>
                                    <p:animEffect transition="in" filter="fade">
                                      <p:cBhvr>
                                        <p:cTn id="25" dur="500"/>
                                        <p:tgtEl>
                                          <p:spTgt spid="922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224"/>
                                        </p:tgtEl>
                                        <p:attrNameLst>
                                          <p:attrName>style.visibility</p:attrName>
                                        </p:attrNameLst>
                                      </p:cBhvr>
                                      <p:to>
                                        <p:strVal val="visible"/>
                                      </p:to>
                                    </p:set>
                                    <p:animEffect transition="in" filter="fade">
                                      <p:cBhvr>
                                        <p:cTn id="30" dur="500"/>
                                        <p:tgtEl>
                                          <p:spTgt spid="9224"/>
                                        </p:tgtEl>
                                      </p:cBhvr>
                                    </p:animEffect>
                                  </p:childTnLst>
                                </p:cTn>
                              </p:par>
                              <p:par>
                                <p:cTn id="31" presetID="10"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220"/>
                                        </p:tgtEl>
                                        <p:attrNameLst>
                                          <p:attrName>style.visibility</p:attrName>
                                        </p:attrNameLst>
                                      </p:cBhvr>
                                      <p:to>
                                        <p:strVal val="visible"/>
                                      </p:to>
                                    </p:set>
                                    <p:animEffect transition="in" filter="fade">
                                      <p:cBhvr>
                                        <p:cTn id="36" dur="500"/>
                                        <p:tgtEl>
                                          <p:spTgt spid="922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par>
                                <p:cTn id="42" presetID="10" presetClass="entr" presetSubtype="0" fill="hold"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par>
                                <p:cTn id="45" presetID="10" presetClass="entr" presetSubtype="0"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9225"/>
                                        </p:tgtEl>
                                        <p:attrNameLst>
                                          <p:attrName>style.visibility</p:attrName>
                                        </p:attrNameLst>
                                      </p:cBhvr>
                                      <p:to>
                                        <p:strVal val="visible"/>
                                      </p:to>
                                    </p:set>
                                    <p:animEffect transition="in" filter="fade">
                                      <p:cBhvr>
                                        <p:cTn id="53" dur="500"/>
                                        <p:tgtEl>
                                          <p:spTgt spid="9225"/>
                                        </p:tgtEl>
                                      </p:cBhvr>
                                    </p:animEffect>
                                  </p:childTnLst>
                                </p:cTn>
                              </p:par>
                              <p:par>
                                <p:cTn id="54" presetID="10" presetClass="entr" presetSubtype="0" fill="hold"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par>
                                <p:cTn id="57" presetID="10" presetClass="entr" presetSubtype="0" fill="hold"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500"/>
                                        <p:tgtEl>
                                          <p:spTgt spid="15"/>
                                        </p:tgtEl>
                                      </p:cBhvr>
                                    </p:animEffect>
                                  </p:childTnLst>
                                </p:cTn>
                              </p:par>
                              <p:par>
                                <p:cTn id="60" presetID="10" presetClass="entr" presetSubtype="0" fill="hold" nodeType="withEffect">
                                  <p:stCondLst>
                                    <p:cond delay="0"/>
                                  </p:stCondLst>
                                  <p:childTnLst>
                                    <p:set>
                                      <p:cBhvr>
                                        <p:cTn id="61" dur="1" fill="hold">
                                          <p:stCondLst>
                                            <p:cond delay="0"/>
                                          </p:stCondLst>
                                        </p:cTn>
                                        <p:tgtEl>
                                          <p:spTgt spid="9221"/>
                                        </p:tgtEl>
                                        <p:attrNameLst>
                                          <p:attrName>style.visibility</p:attrName>
                                        </p:attrNameLst>
                                      </p:cBhvr>
                                      <p:to>
                                        <p:strVal val="visible"/>
                                      </p:to>
                                    </p:set>
                                    <p:animEffect transition="in" filter="fade">
                                      <p:cBhvr>
                                        <p:cTn id="62" dur="500"/>
                                        <p:tgtEl>
                                          <p:spTgt spid="9221"/>
                                        </p:tgtEl>
                                      </p:cBhvr>
                                    </p:animEffect>
                                  </p:childTnLst>
                                </p:cTn>
                              </p:par>
                              <p:par>
                                <p:cTn id="63" presetID="3" presetClass="entr" presetSubtype="10" fill="hold"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blinds(horizontal)">
                                      <p:cBhvr>
                                        <p:cTn id="6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2" grpId="0" animBg="1"/>
      <p:bldP spid="9223" grpId="0" animBg="1"/>
      <p:bldP spid="9224" grpId="0" animBg="1"/>
      <p:bldP spid="9225" grpId="0" animBg="1"/>
      <p:bldP spid="9226" grpId="0" animBg="1"/>
      <p:bldP spid="14" grpId="0" animBg="1"/>
      <p:bldP spid="92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GCES Outputs</a:t>
            </a:r>
            <a:endParaRPr lang="en-US" dirty="0"/>
          </a:p>
        </p:txBody>
      </p:sp>
      <p:graphicFrame>
        <p:nvGraphicFramePr>
          <p:cNvPr id="4" name="Content Placeholder 3"/>
          <p:cNvGraphicFramePr>
            <a:graphicFrameLocks noGrp="1"/>
          </p:cNvGraphicFramePr>
          <p:nvPr>
            <p:ph idx="1"/>
          </p:nvPr>
        </p:nvGraphicFramePr>
        <p:xfrm>
          <a:off x="-180528" y="1600200"/>
          <a:ext cx="10369152"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0960" y="1401728"/>
            <a:ext cx="1979712" cy="646331"/>
          </a:xfrm>
          <a:prstGeom prst="rect">
            <a:avLst/>
          </a:prstGeom>
          <a:noFill/>
        </p:spPr>
        <p:txBody>
          <a:bodyPr wrap="square" rtlCol="0">
            <a:spAutoFit/>
          </a:bodyPr>
          <a:lstStyle/>
          <a:p>
            <a:pPr algn="ctr"/>
            <a:r>
              <a:rPr lang="en-GB" b="1" dirty="0" smtClean="0">
                <a:solidFill>
                  <a:srgbClr val="003399"/>
                </a:solidFill>
                <a:latin typeface="+mn-lt"/>
              </a:rPr>
              <a:t>Project Launch</a:t>
            </a:r>
          </a:p>
          <a:p>
            <a:pPr algn="ctr"/>
            <a:r>
              <a:rPr lang="en-GB" b="1" dirty="0" smtClean="0">
                <a:solidFill>
                  <a:srgbClr val="003399"/>
                </a:solidFill>
                <a:latin typeface="+mn-lt"/>
              </a:rPr>
              <a:t>Oslo</a:t>
            </a:r>
            <a:endParaRPr lang="en-US" b="1" dirty="0">
              <a:solidFill>
                <a:srgbClr val="003399"/>
              </a:solidFill>
              <a:latin typeface="+mn-lt"/>
            </a:endParaRPr>
          </a:p>
        </p:txBody>
      </p:sp>
      <p:sp>
        <p:nvSpPr>
          <p:cNvPr id="8" name="TextBox 7"/>
          <p:cNvSpPr txBox="1"/>
          <p:nvPr/>
        </p:nvSpPr>
        <p:spPr>
          <a:xfrm>
            <a:off x="1216576" y="2073622"/>
            <a:ext cx="3456384" cy="923330"/>
          </a:xfrm>
          <a:prstGeom prst="rect">
            <a:avLst/>
          </a:prstGeom>
          <a:noFill/>
        </p:spPr>
        <p:txBody>
          <a:bodyPr wrap="square" rtlCol="0">
            <a:spAutoFit/>
          </a:bodyPr>
          <a:lstStyle/>
          <a:p>
            <a:pPr algn="ctr"/>
            <a:r>
              <a:rPr lang="en-GB" b="1" dirty="0" smtClean="0">
                <a:solidFill>
                  <a:srgbClr val="003399"/>
                </a:solidFill>
                <a:latin typeface="+mn-lt"/>
              </a:rPr>
              <a:t>First </a:t>
            </a:r>
            <a:br>
              <a:rPr lang="en-GB" b="1" dirty="0" smtClean="0">
                <a:solidFill>
                  <a:srgbClr val="003399"/>
                </a:solidFill>
                <a:latin typeface="+mn-lt"/>
              </a:rPr>
            </a:br>
            <a:r>
              <a:rPr lang="en-GB" b="1" dirty="0" smtClean="0">
                <a:solidFill>
                  <a:srgbClr val="003399"/>
                </a:solidFill>
                <a:latin typeface="+mn-lt"/>
              </a:rPr>
              <a:t>Thematic Conference</a:t>
            </a:r>
          </a:p>
          <a:p>
            <a:pPr algn="ctr"/>
            <a:r>
              <a:rPr lang="en-GB" b="1" dirty="0" smtClean="0">
                <a:solidFill>
                  <a:srgbClr val="003399"/>
                </a:solidFill>
                <a:latin typeface="+mn-lt"/>
              </a:rPr>
              <a:t>The Hague</a:t>
            </a:r>
            <a:endParaRPr lang="en-US" b="1" dirty="0" smtClean="0">
              <a:solidFill>
                <a:srgbClr val="003399"/>
              </a:solidFill>
              <a:latin typeface="+mn-lt"/>
            </a:endParaRPr>
          </a:p>
        </p:txBody>
      </p:sp>
      <p:sp>
        <p:nvSpPr>
          <p:cNvPr id="17" name="TextBox 16"/>
          <p:cNvSpPr txBox="1"/>
          <p:nvPr/>
        </p:nvSpPr>
        <p:spPr>
          <a:xfrm>
            <a:off x="3706376" y="1397536"/>
            <a:ext cx="2952328" cy="923330"/>
          </a:xfrm>
          <a:prstGeom prst="rect">
            <a:avLst/>
          </a:prstGeom>
          <a:noFill/>
        </p:spPr>
        <p:txBody>
          <a:bodyPr wrap="square" rtlCol="0">
            <a:spAutoFit/>
          </a:bodyPr>
          <a:lstStyle/>
          <a:p>
            <a:pPr algn="ctr"/>
            <a:r>
              <a:rPr lang="en-GB" b="1" dirty="0" smtClean="0">
                <a:solidFill>
                  <a:srgbClr val="003399"/>
                </a:solidFill>
                <a:latin typeface="+mn-lt"/>
              </a:rPr>
              <a:t>Second</a:t>
            </a:r>
            <a:br>
              <a:rPr lang="en-GB" b="1" dirty="0" smtClean="0">
                <a:solidFill>
                  <a:srgbClr val="003399"/>
                </a:solidFill>
                <a:latin typeface="+mn-lt"/>
              </a:rPr>
            </a:br>
            <a:r>
              <a:rPr lang="en-GB" b="1" dirty="0" smtClean="0">
                <a:solidFill>
                  <a:srgbClr val="003399"/>
                </a:solidFill>
                <a:latin typeface="+mn-lt"/>
              </a:rPr>
              <a:t>Thematic Conference</a:t>
            </a:r>
          </a:p>
          <a:p>
            <a:pPr algn="ctr"/>
            <a:r>
              <a:rPr lang="en-GB" b="1" dirty="0" smtClean="0">
                <a:solidFill>
                  <a:srgbClr val="003399"/>
                </a:solidFill>
                <a:latin typeface="+mn-lt"/>
              </a:rPr>
              <a:t>Warsaw</a:t>
            </a:r>
            <a:endParaRPr lang="en-US" b="1" dirty="0" smtClean="0">
              <a:solidFill>
                <a:srgbClr val="003399"/>
              </a:solidFill>
              <a:latin typeface="+mn-lt"/>
            </a:endParaRPr>
          </a:p>
        </p:txBody>
      </p:sp>
      <p:sp>
        <p:nvSpPr>
          <p:cNvPr id="20" name="TextBox 19"/>
          <p:cNvSpPr txBox="1"/>
          <p:nvPr/>
        </p:nvSpPr>
        <p:spPr>
          <a:xfrm>
            <a:off x="2051720" y="5446965"/>
            <a:ext cx="1944216" cy="707886"/>
          </a:xfrm>
          <a:prstGeom prst="rect">
            <a:avLst/>
          </a:prstGeom>
          <a:noFill/>
        </p:spPr>
        <p:txBody>
          <a:bodyPr wrap="square" rtlCol="0">
            <a:spAutoFit/>
          </a:bodyPr>
          <a:lstStyle/>
          <a:p>
            <a:pPr algn="ctr"/>
            <a:r>
              <a:rPr lang="en-GB" b="1" dirty="0" smtClean="0">
                <a:solidFill>
                  <a:srgbClr val="C5260B"/>
                </a:solidFill>
                <a:latin typeface="+mn-lt"/>
              </a:rPr>
              <a:t>Case Study Framework</a:t>
            </a:r>
            <a:endParaRPr lang="en-US" b="1" dirty="0" smtClean="0">
              <a:solidFill>
                <a:srgbClr val="C5260B"/>
              </a:solidFill>
              <a:latin typeface="+mn-lt"/>
            </a:endParaRPr>
          </a:p>
        </p:txBody>
      </p:sp>
      <p:sp>
        <p:nvSpPr>
          <p:cNvPr id="21" name="TextBox 20"/>
          <p:cNvSpPr txBox="1"/>
          <p:nvPr/>
        </p:nvSpPr>
        <p:spPr>
          <a:xfrm>
            <a:off x="6057880" y="2084472"/>
            <a:ext cx="2771800" cy="1323439"/>
          </a:xfrm>
          <a:prstGeom prst="rect">
            <a:avLst/>
          </a:prstGeom>
          <a:noFill/>
        </p:spPr>
        <p:txBody>
          <a:bodyPr wrap="square" rtlCol="0">
            <a:spAutoFit/>
          </a:bodyPr>
          <a:lstStyle/>
          <a:p>
            <a:pPr algn="ctr"/>
            <a:r>
              <a:rPr lang="en-GB" b="1" dirty="0" smtClean="0">
                <a:solidFill>
                  <a:srgbClr val="003399"/>
                </a:solidFill>
                <a:latin typeface="+mn-lt"/>
              </a:rPr>
              <a:t>Third</a:t>
            </a:r>
            <a:br>
              <a:rPr lang="en-GB" b="1" dirty="0" smtClean="0">
                <a:solidFill>
                  <a:srgbClr val="003399"/>
                </a:solidFill>
                <a:latin typeface="+mn-lt"/>
              </a:rPr>
            </a:br>
            <a:r>
              <a:rPr lang="en-GB" b="1" dirty="0" smtClean="0">
                <a:solidFill>
                  <a:srgbClr val="003399"/>
                </a:solidFill>
                <a:latin typeface="+mn-lt"/>
              </a:rPr>
              <a:t>Thematic Conference</a:t>
            </a:r>
          </a:p>
          <a:p>
            <a:pPr algn="ctr"/>
            <a:r>
              <a:rPr lang="en-GB" b="1" dirty="0" smtClean="0">
                <a:solidFill>
                  <a:srgbClr val="003399"/>
                </a:solidFill>
                <a:latin typeface="+mn-lt"/>
              </a:rPr>
              <a:t>..</a:t>
            </a:r>
            <a:endParaRPr lang="en-US" b="1" dirty="0" smtClean="0">
              <a:solidFill>
                <a:srgbClr val="003399"/>
              </a:solidFill>
              <a:latin typeface="+mn-lt"/>
            </a:endParaRPr>
          </a:p>
        </p:txBody>
      </p:sp>
      <p:sp>
        <p:nvSpPr>
          <p:cNvPr id="18" name="Down Arrow 17"/>
          <p:cNvSpPr/>
          <p:nvPr/>
        </p:nvSpPr>
        <p:spPr bwMode="auto">
          <a:xfrm>
            <a:off x="1043608" y="2420888"/>
            <a:ext cx="80392" cy="1008112"/>
          </a:xfrm>
          <a:prstGeom prst="downArrow">
            <a:avLst/>
          </a:prstGeom>
          <a:solidFill>
            <a:srgbClr val="003399"/>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lang="en-US">
              <a:latin typeface="Helvetica 65 Medium" pitchFamily="34" charset="0"/>
            </a:endParaRPr>
          </a:p>
        </p:txBody>
      </p:sp>
      <p:sp>
        <p:nvSpPr>
          <p:cNvPr id="22" name="Down Arrow 21"/>
          <p:cNvSpPr/>
          <p:nvPr/>
        </p:nvSpPr>
        <p:spPr bwMode="auto">
          <a:xfrm>
            <a:off x="2902104" y="3068960"/>
            <a:ext cx="127248" cy="288032"/>
          </a:xfrm>
          <a:prstGeom prst="downArrow">
            <a:avLst/>
          </a:prstGeom>
          <a:solidFill>
            <a:srgbClr val="003399"/>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Helvetica 65 Medium" pitchFamily="34" charset="0"/>
            </a:endParaRPr>
          </a:p>
        </p:txBody>
      </p:sp>
      <p:sp>
        <p:nvSpPr>
          <p:cNvPr id="24" name="Down Arrow 23"/>
          <p:cNvSpPr/>
          <p:nvPr/>
        </p:nvSpPr>
        <p:spPr bwMode="auto">
          <a:xfrm>
            <a:off x="5076056" y="2636912"/>
            <a:ext cx="166112" cy="792088"/>
          </a:xfrm>
          <a:prstGeom prst="downArrow">
            <a:avLst/>
          </a:prstGeom>
          <a:solidFill>
            <a:srgbClr val="003399"/>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Helvetica 65 Medium" pitchFamily="34" charset="0"/>
            </a:endParaRPr>
          </a:p>
        </p:txBody>
      </p:sp>
      <p:sp>
        <p:nvSpPr>
          <p:cNvPr id="25" name="Down Arrow 24"/>
          <p:cNvSpPr/>
          <p:nvPr/>
        </p:nvSpPr>
        <p:spPr bwMode="auto">
          <a:xfrm>
            <a:off x="7397080" y="3068960"/>
            <a:ext cx="127248" cy="288032"/>
          </a:xfrm>
          <a:prstGeom prst="downArrow">
            <a:avLst/>
          </a:prstGeom>
          <a:solidFill>
            <a:srgbClr val="003399"/>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Helvetica 65 Medium" pitchFamily="34" charset="0"/>
            </a:endParaRPr>
          </a:p>
        </p:txBody>
      </p:sp>
      <p:sp>
        <p:nvSpPr>
          <p:cNvPr id="30" name="Up Arrow 29"/>
          <p:cNvSpPr/>
          <p:nvPr/>
        </p:nvSpPr>
        <p:spPr bwMode="auto">
          <a:xfrm>
            <a:off x="3059832" y="4437112"/>
            <a:ext cx="144016" cy="1008112"/>
          </a:xfrm>
          <a:prstGeom prst="upArrow">
            <a:avLst/>
          </a:prstGeom>
          <a:solidFill>
            <a:srgbClr val="C0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Helvetica 65 Medium" pitchFamily="34" charset="0"/>
            </a:endParaRPr>
          </a:p>
        </p:txBody>
      </p:sp>
      <p:sp>
        <p:nvSpPr>
          <p:cNvPr id="37" name="TextBox 36"/>
          <p:cNvSpPr txBox="1"/>
          <p:nvPr/>
        </p:nvSpPr>
        <p:spPr>
          <a:xfrm>
            <a:off x="4458464" y="5920541"/>
            <a:ext cx="3096344" cy="615553"/>
          </a:xfrm>
          <a:prstGeom prst="rect">
            <a:avLst/>
          </a:prstGeom>
          <a:noFill/>
        </p:spPr>
        <p:txBody>
          <a:bodyPr wrap="square" rtlCol="0">
            <a:spAutoFit/>
          </a:bodyPr>
          <a:lstStyle/>
          <a:p>
            <a:pPr algn="ctr"/>
            <a:r>
              <a:rPr lang="en-GB" b="1" dirty="0" smtClean="0">
                <a:solidFill>
                  <a:schemeClr val="accent1">
                    <a:lumMod val="50000"/>
                  </a:schemeClr>
                </a:solidFill>
                <a:latin typeface="+mn-lt"/>
              </a:rPr>
              <a:t>Working Papers</a:t>
            </a:r>
            <a:br>
              <a:rPr lang="en-GB" b="1" dirty="0" smtClean="0">
                <a:solidFill>
                  <a:schemeClr val="accent1">
                    <a:lumMod val="50000"/>
                  </a:schemeClr>
                </a:solidFill>
                <a:latin typeface="+mn-lt"/>
              </a:rPr>
            </a:br>
            <a:r>
              <a:rPr lang="en-GB" sz="1600" b="1" dirty="0" smtClean="0">
                <a:solidFill>
                  <a:schemeClr val="accent1">
                    <a:lumMod val="50000"/>
                  </a:schemeClr>
                </a:solidFill>
                <a:latin typeface="+mn-lt"/>
              </a:rPr>
              <a:t>(ongoing)</a:t>
            </a:r>
          </a:p>
        </p:txBody>
      </p:sp>
      <p:sp>
        <p:nvSpPr>
          <p:cNvPr id="42" name="Up Arrow 41"/>
          <p:cNvSpPr/>
          <p:nvPr/>
        </p:nvSpPr>
        <p:spPr bwMode="auto">
          <a:xfrm>
            <a:off x="4644008" y="4437112"/>
            <a:ext cx="144016" cy="1440160"/>
          </a:xfrm>
          <a:prstGeom prst="upArrow">
            <a:avLst/>
          </a:prstGeom>
          <a:solidFill>
            <a:schemeClr val="accent1">
              <a:lumMod val="5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Helvetica 65 Medium" pitchFamily="34" charset="0"/>
            </a:endParaRPr>
          </a:p>
        </p:txBody>
      </p:sp>
      <p:cxnSp>
        <p:nvCxnSpPr>
          <p:cNvPr id="43" name="Straight Connector 42"/>
          <p:cNvCxnSpPr/>
          <p:nvPr/>
        </p:nvCxnSpPr>
        <p:spPr bwMode="auto">
          <a:xfrm>
            <a:off x="4685536" y="5857840"/>
            <a:ext cx="3168000" cy="0"/>
          </a:xfrm>
          <a:prstGeom prst="line">
            <a:avLst/>
          </a:prstGeom>
          <a:solidFill>
            <a:schemeClr val="accent1"/>
          </a:solidFill>
          <a:ln w="50800" cap="flat" cmpd="sng" algn="ctr">
            <a:solidFill>
              <a:schemeClr val="accent1">
                <a:lumMod val="50000"/>
              </a:schemeClr>
            </a:solidFill>
            <a:prstDash val="solid"/>
            <a:miter lim="800000"/>
            <a:headEnd type="none" w="med" len="med"/>
            <a:tailEnd type="none" w="med" len="med"/>
          </a:ln>
          <a:effectLst/>
        </p:spPr>
      </p:cxnSp>
      <p:sp>
        <p:nvSpPr>
          <p:cNvPr id="27" name="TextBox 26"/>
          <p:cNvSpPr txBox="1"/>
          <p:nvPr/>
        </p:nvSpPr>
        <p:spPr>
          <a:xfrm>
            <a:off x="4890512" y="4941168"/>
            <a:ext cx="2808312" cy="769441"/>
          </a:xfrm>
          <a:prstGeom prst="rect">
            <a:avLst/>
          </a:prstGeom>
          <a:solidFill>
            <a:schemeClr val="bg1"/>
          </a:solidFill>
        </p:spPr>
        <p:txBody>
          <a:bodyPr wrap="square" rtlCol="0">
            <a:spAutoFit/>
          </a:bodyPr>
          <a:lstStyle/>
          <a:p>
            <a:pPr algn="ctr"/>
            <a:endParaRPr lang="en-GB" sz="1000" b="1" dirty="0" smtClean="0">
              <a:solidFill>
                <a:srgbClr val="C5260B"/>
              </a:solidFill>
              <a:latin typeface="+mn-lt"/>
            </a:endParaRPr>
          </a:p>
          <a:p>
            <a:pPr algn="ctr"/>
            <a:r>
              <a:rPr lang="en-GB" b="1" dirty="0" smtClean="0">
                <a:solidFill>
                  <a:srgbClr val="C5260B"/>
                </a:solidFill>
                <a:latin typeface="+mn-lt"/>
              </a:rPr>
              <a:t>Case Studies</a:t>
            </a:r>
            <a:br>
              <a:rPr lang="en-GB" b="1" dirty="0" smtClean="0">
                <a:solidFill>
                  <a:srgbClr val="C5260B"/>
                </a:solidFill>
                <a:latin typeface="+mn-lt"/>
              </a:rPr>
            </a:br>
            <a:r>
              <a:rPr lang="en-GB" sz="1600" b="1" dirty="0" smtClean="0">
                <a:solidFill>
                  <a:srgbClr val="C5260B"/>
                </a:solidFill>
                <a:latin typeface="+mn-lt"/>
              </a:rPr>
              <a:t>(ongoing)</a:t>
            </a:r>
          </a:p>
        </p:txBody>
      </p:sp>
      <p:sp>
        <p:nvSpPr>
          <p:cNvPr id="31" name="Up Arrow 30"/>
          <p:cNvSpPr/>
          <p:nvPr/>
        </p:nvSpPr>
        <p:spPr bwMode="auto">
          <a:xfrm>
            <a:off x="7236296" y="4437112"/>
            <a:ext cx="144016" cy="648072"/>
          </a:xfrm>
          <a:prstGeom prst="upArrow">
            <a:avLst/>
          </a:prstGeom>
          <a:solidFill>
            <a:srgbClr val="C0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Helvetica 65 Medium" pitchFamily="34" charset="0"/>
            </a:endParaRPr>
          </a:p>
        </p:txBody>
      </p:sp>
      <p:sp>
        <p:nvSpPr>
          <p:cNvPr id="32" name="Up Arrow 31"/>
          <p:cNvSpPr/>
          <p:nvPr/>
        </p:nvSpPr>
        <p:spPr bwMode="auto">
          <a:xfrm>
            <a:off x="6228184" y="4437112"/>
            <a:ext cx="144016" cy="648072"/>
          </a:xfrm>
          <a:prstGeom prst="upArrow">
            <a:avLst/>
          </a:prstGeom>
          <a:solidFill>
            <a:srgbClr val="C0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Helvetica 65 Medium" pitchFamily="34" charset="0"/>
            </a:endParaRPr>
          </a:p>
        </p:txBody>
      </p:sp>
      <p:sp>
        <p:nvSpPr>
          <p:cNvPr id="33" name="Up Arrow 32"/>
          <p:cNvSpPr/>
          <p:nvPr/>
        </p:nvSpPr>
        <p:spPr bwMode="auto">
          <a:xfrm>
            <a:off x="5220072" y="4437112"/>
            <a:ext cx="144016" cy="648072"/>
          </a:xfrm>
          <a:prstGeom prst="upArrow">
            <a:avLst/>
          </a:prstGeom>
          <a:solidFill>
            <a:srgbClr val="C0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Helvetica 65 Medium" pitchFamily="34" charset="0"/>
            </a:endParaRPr>
          </a:p>
        </p:txBody>
      </p:sp>
      <p:cxnSp>
        <p:nvCxnSpPr>
          <p:cNvPr id="35" name="Straight Connector 34"/>
          <p:cNvCxnSpPr/>
          <p:nvPr/>
        </p:nvCxnSpPr>
        <p:spPr bwMode="auto">
          <a:xfrm>
            <a:off x="5261600" y="5065752"/>
            <a:ext cx="2772000" cy="0"/>
          </a:xfrm>
          <a:prstGeom prst="line">
            <a:avLst/>
          </a:prstGeom>
          <a:solidFill>
            <a:schemeClr val="accent1"/>
          </a:solidFill>
          <a:ln w="50800" cap="flat" cmpd="sng" algn="ctr">
            <a:solidFill>
              <a:srgbClr val="C5260B"/>
            </a:solidFill>
            <a:prstDash val="solid"/>
            <a:miter lim="800000"/>
            <a:headEnd type="none" w="med" len="med"/>
            <a:tailEnd type="none" w="med" len="med"/>
          </a:ln>
          <a:effec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1000"/>
                                        <p:tgtEl>
                                          <p:spTgt spid="24"/>
                                        </p:tgtEl>
                                      </p:cBhvr>
                                    </p:animEffect>
                                  </p:childTnLst>
                                </p:cTn>
                              </p:par>
                            </p:childTnLst>
                          </p:cTn>
                        </p:par>
                        <p:par>
                          <p:cTn id="29" fill="hold">
                            <p:stCondLst>
                              <p:cond delay="3500"/>
                            </p:stCondLst>
                            <p:childTnLst>
                              <p:par>
                                <p:cTn id="30" presetID="10" presetClass="entr" presetSubtype="0"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1000"/>
                                        <p:tgtEl>
                                          <p:spTgt spid="2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1000"/>
                                        <p:tgtEl>
                                          <p:spTgt spid="30"/>
                                        </p:tgtEl>
                                      </p:cBhvr>
                                    </p:animEffect>
                                  </p:childTnLst>
                                </p:cTn>
                              </p:par>
                            </p:childTnLst>
                          </p:cTn>
                        </p:par>
                        <p:par>
                          <p:cTn id="43" fill="hold">
                            <p:stCondLst>
                              <p:cond delay="5500"/>
                            </p:stCondLst>
                            <p:childTnLst>
                              <p:par>
                                <p:cTn id="44" presetID="10" presetClass="entr" presetSubtype="0" fill="hold" grpId="0"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1000"/>
                                        <p:tgtEl>
                                          <p:spTgt spid="2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1000"/>
                                        <p:tgtEl>
                                          <p:spTgt spid="33"/>
                                        </p:tgtEl>
                                      </p:cBhvr>
                                    </p:animEffect>
                                  </p:childTnLst>
                                </p:cTn>
                              </p:par>
                              <p:par>
                                <p:cTn id="50" presetID="10" presetClass="entr" presetSubtype="0" fill="hold"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childTnLst>
                                </p:cTn>
                              </p:par>
                            </p:childTnLst>
                          </p:cTn>
                        </p:par>
                        <p:par>
                          <p:cTn id="53" fill="hold">
                            <p:stCondLst>
                              <p:cond delay="6500"/>
                            </p:stCondLst>
                            <p:childTnLst>
                              <p:par>
                                <p:cTn id="54" presetID="10" presetClass="entr" presetSubtype="0" fill="hold" grpId="0" nodeType="after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1000"/>
                                        <p:tgtEl>
                                          <p:spTgt spid="32"/>
                                        </p:tgtEl>
                                      </p:cBhvr>
                                    </p:animEffect>
                                  </p:childTnLst>
                                </p:cTn>
                              </p:par>
                            </p:childTnLst>
                          </p:cTn>
                        </p:par>
                        <p:par>
                          <p:cTn id="57" fill="hold">
                            <p:stCondLst>
                              <p:cond delay="7500"/>
                            </p:stCondLst>
                            <p:childTnLst>
                              <p:par>
                                <p:cTn id="58" presetID="10" presetClass="entr" presetSubtype="0"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1000"/>
                                        <p:tgtEl>
                                          <p:spTgt spid="31"/>
                                        </p:tgtEl>
                                      </p:cBhvr>
                                    </p:animEffect>
                                  </p:childTnLst>
                                </p:cTn>
                              </p:par>
                            </p:childTnLst>
                          </p:cTn>
                        </p:par>
                        <p:par>
                          <p:cTn id="61" fill="hold">
                            <p:stCondLst>
                              <p:cond delay="8500"/>
                            </p:stCondLst>
                            <p:childTnLst>
                              <p:par>
                                <p:cTn id="62" presetID="10" presetClass="entr" presetSubtype="0" fill="hold" grpId="0" nodeType="after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fade">
                                      <p:cBhvr>
                                        <p:cTn id="64" dur="1000"/>
                                        <p:tgtEl>
                                          <p:spTgt spid="37"/>
                                        </p:tgtEl>
                                      </p:cBhvr>
                                    </p:animEffect>
                                  </p:childTnLst>
                                </p:cTn>
                              </p:par>
                              <p:par>
                                <p:cTn id="65" presetID="10" presetClass="entr" presetSubtype="0" fill="hold" nodeType="with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8" grpId="0"/>
      <p:bldP spid="17" grpId="0"/>
      <p:bldP spid="20" grpId="0"/>
      <p:bldP spid="21" grpId="0"/>
      <p:bldP spid="18" grpId="0" animBg="1"/>
      <p:bldP spid="22" grpId="0" animBg="1"/>
      <p:bldP spid="24" grpId="0" animBg="1"/>
      <p:bldP spid="25" grpId="0" animBg="1"/>
      <p:bldP spid="30" grpId="0" animBg="1"/>
      <p:bldP spid="37" grpId="0"/>
      <p:bldP spid="42" grpId="0" animBg="1"/>
      <p:bldP spid="27" grpId="0" animBg="1"/>
      <p:bldP spid="31" grpId="0"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684213" y="1214438"/>
            <a:ext cx="7767637" cy="4110037"/>
          </a:xfrm>
        </p:spPr>
        <p:txBody>
          <a:bodyPr/>
          <a:lstStyle/>
          <a:p>
            <a:pPr algn="ctr">
              <a:buFont typeface="Webdings" pitchFamily="18" charset="2"/>
              <a:buNone/>
            </a:pPr>
            <a:endParaRPr lang="en-GB" b="1" i="1" dirty="0" smtClean="0"/>
          </a:p>
          <a:p>
            <a:pPr algn="ctr">
              <a:buFont typeface="Webdings" pitchFamily="18" charset="2"/>
              <a:buNone/>
            </a:pPr>
            <a:r>
              <a:rPr lang="en-GB" b="1" i="1" dirty="0" smtClean="0"/>
              <a:t>Thank you!</a:t>
            </a:r>
          </a:p>
          <a:p>
            <a:pPr algn="ctr">
              <a:buFont typeface="Webdings" pitchFamily="18" charset="2"/>
              <a:buNone/>
            </a:pPr>
            <a:endParaRPr lang="en-GB" b="1" i="1" dirty="0" smtClean="0"/>
          </a:p>
          <a:p>
            <a:pPr algn="ctr">
              <a:buFont typeface="Webdings" pitchFamily="18" charset="2"/>
              <a:buNone/>
            </a:pPr>
            <a:r>
              <a:rPr lang="en-GB" b="1" i="1" dirty="0" smtClean="0"/>
              <a:t>For more information:</a:t>
            </a:r>
          </a:p>
          <a:p>
            <a:pPr algn="ctr">
              <a:buFont typeface="Webdings" pitchFamily="18" charset="2"/>
              <a:buNone/>
            </a:pPr>
            <a:r>
              <a:rPr lang="en-GB" sz="2800" b="1" i="1" dirty="0" smtClean="0"/>
              <a:t>www.oecd.org/edu/ceri/gces</a:t>
            </a:r>
            <a:endParaRPr lang="en-US" sz="2800" b="1" i="1"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a:xfrm>
            <a:off x="468313" y="1600200"/>
            <a:ext cx="8218487" cy="5257800"/>
          </a:xfrm>
        </p:spPr>
        <p:txBody>
          <a:bodyPr/>
          <a:lstStyle/>
          <a:p>
            <a:pPr eaLnBrk="1" hangingPunct="1">
              <a:buFont typeface="Monotype Sorts"/>
              <a:buNone/>
            </a:pPr>
            <a:r>
              <a:rPr lang="en-GB" dirty="0" smtClean="0"/>
              <a:t>Methodological debate:</a:t>
            </a:r>
          </a:p>
          <a:p>
            <a:pPr lvl="1" eaLnBrk="1" hangingPunct="1">
              <a:buFont typeface="Monotype Sorts"/>
              <a:buNone/>
            </a:pPr>
            <a:r>
              <a:rPr lang="en-GB" dirty="0" smtClean="0"/>
              <a:t>Scientific ideal(s) </a:t>
            </a:r>
            <a:r>
              <a:rPr lang="en-GB" dirty="0" err="1" smtClean="0"/>
              <a:t>vs</a:t>
            </a:r>
            <a:r>
              <a:rPr lang="en-GB" dirty="0" smtClean="0"/>
              <a:t> best available </a:t>
            </a:r>
          </a:p>
          <a:p>
            <a:pPr lvl="1" eaLnBrk="1" hangingPunct="1">
              <a:buFont typeface="Monotype Sorts"/>
              <a:buNone/>
            </a:pPr>
            <a:r>
              <a:rPr lang="en-GB" dirty="0" smtClean="0"/>
              <a:t>Warfare, mutual invisibility or </a:t>
            </a:r>
            <a:r>
              <a:rPr lang="en-GB" dirty="0" err="1" smtClean="0"/>
              <a:t>complementarity</a:t>
            </a:r>
            <a:endParaRPr lang="en-GB" dirty="0" smtClean="0"/>
          </a:p>
          <a:p>
            <a:pPr eaLnBrk="1" hangingPunct="1">
              <a:buFont typeface="Monotype Sorts"/>
              <a:buNone/>
            </a:pPr>
            <a:r>
              <a:rPr lang="en-GB" dirty="0" smtClean="0"/>
              <a:t>Capacity building:</a:t>
            </a:r>
          </a:p>
          <a:p>
            <a:pPr lvl="1" eaLnBrk="1" hangingPunct="1"/>
            <a:r>
              <a:rPr lang="en-GB" dirty="0" smtClean="0"/>
              <a:t> </a:t>
            </a:r>
            <a:r>
              <a:rPr lang="en-GB" sz="2400" dirty="0" smtClean="0"/>
              <a:t>What forms of capacity are most in need of strengthening?</a:t>
            </a:r>
          </a:p>
          <a:p>
            <a:pPr lvl="1"/>
            <a:r>
              <a:rPr lang="en-GB" sz="2400" dirty="0" smtClean="0"/>
              <a:t>How and by whom should this be done?</a:t>
            </a:r>
            <a:endParaRPr lang="en-US" sz="2400" dirty="0" smtClean="0"/>
          </a:p>
        </p:txBody>
      </p:sp>
      <p:sp>
        <p:nvSpPr>
          <p:cNvPr id="14338" name="Rectangle 2"/>
          <p:cNvSpPr>
            <a:spLocks noGrp="1" noChangeArrowheads="1"/>
          </p:cNvSpPr>
          <p:nvPr>
            <p:ph type="title"/>
          </p:nvPr>
        </p:nvSpPr>
        <p:spPr/>
        <p:txBody>
          <a:bodyPr/>
          <a:lstStyle/>
          <a:p>
            <a:pPr eaLnBrk="1" hangingPunct="1"/>
            <a:r>
              <a:rPr lang="en-GB" smtClean="0"/>
              <a:t>Methodologies and epistemologies</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18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31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3600" dirty="0" smtClean="0"/>
              <a:t>Effective Multilevel Governance</a:t>
            </a:r>
            <a:br>
              <a:rPr lang="en-GB" sz="3600" dirty="0" smtClean="0"/>
            </a:br>
            <a:r>
              <a:rPr lang="en-GB" sz="3600" dirty="0" smtClean="0">
                <a:solidFill>
                  <a:srgbClr val="003399"/>
                </a:solidFill>
                <a:latin typeface="+mn-lt"/>
              </a:rPr>
              <a:t>London 25-26 March 2013</a:t>
            </a:r>
            <a:endParaRPr lang="en-US" sz="3600" dirty="0" smtClean="0">
              <a:solidFill>
                <a:srgbClr val="003399"/>
              </a:solidFill>
              <a:latin typeface="+mn-lt"/>
            </a:endParaRPr>
          </a:p>
        </p:txBody>
      </p:sp>
      <p:sp>
        <p:nvSpPr>
          <p:cNvPr id="3" name="Content Placeholder 2"/>
          <p:cNvSpPr>
            <a:spLocks noGrp="1"/>
          </p:cNvSpPr>
          <p:nvPr>
            <p:ph idx="1"/>
          </p:nvPr>
        </p:nvSpPr>
        <p:spPr>
          <a:xfrm>
            <a:off x="733777" y="1484784"/>
            <a:ext cx="8218487" cy="4926040"/>
          </a:xfrm>
        </p:spPr>
        <p:txBody>
          <a:bodyPr/>
          <a:lstStyle/>
          <a:p>
            <a:pPr lvl="0">
              <a:buNone/>
            </a:pPr>
            <a:r>
              <a:rPr lang="en-GB" sz="2800" b="1" dirty="0" smtClean="0"/>
              <a:t>Coordination and alignment</a:t>
            </a:r>
            <a:r>
              <a:rPr lang="en-GB" sz="2800" dirty="0" smtClean="0"/>
              <a:t>: </a:t>
            </a:r>
          </a:p>
          <a:p>
            <a:pPr lvl="1"/>
            <a:r>
              <a:rPr lang="en-GB" sz="2400" dirty="0" smtClean="0"/>
              <a:t>Is there an optimal division of labour among the different levels in the system that allows for maximum effectiveness while reducing overlap? </a:t>
            </a:r>
            <a:endParaRPr lang="en-US" sz="2400" dirty="0" smtClean="0"/>
          </a:p>
          <a:p>
            <a:pPr lvl="0">
              <a:buNone/>
            </a:pPr>
            <a:r>
              <a:rPr lang="en-GB" sz="2800" b="1" dirty="0" smtClean="0"/>
              <a:t>Trust and conflict</a:t>
            </a:r>
            <a:r>
              <a:rPr lang="en-GB" sz="2800" dirty="0" smtClean="0"/>
              <a:t>: </a:t>
            </a:r>
          </a:p>
          <a:p>
            <a:pPr lvl="1"/>
            <a:r>
              <a:rPr lang="en-GB" sz="2400" dirty="0" smtClean="0"/>
              <a:t>How can sufficient levels of trust be ensured for the central and local levels to work together? </a:t>
            </a:r>
          </a:p>
          <a:p>
            <a:pPr lvl="1"/>
            <a:r>
              <a:rPr lang="en-GB" sz="2400" dirty="0" smtClean="0"/>
              <a:t>What is the role of a middle tier? </a:t>
            </a:r>
          </a:p>
          <a:p>
            <a:pPr lvl="1"/>
            <a:r>
              <a:rPr lang="en-GB" sz="2400" dirty="0" smtClean="0"/>
              <a:t>And what is the best way to manage conflicts between the different levels?</a:t>
            </a:r>
            <a:endParaRPr lang="en-US" sz="2400" dirty="0" smtClean="0"/>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68313" y="1357313"/>
            <a:ext cx="8218487" cy="4760912"/>
          </a:xfrm>
        </p:spPr>
        <p:txBody>
          <a:bodyPr/>
          <a:lstStyle/>
          <a:p>
            <a:pPr eaLnBrk="1" hangingPunct="1"/>
            <a:r>
              <a:rPr lang="en-GB" i="1" smtClean="0"/>
              <a:t>Educational R&amp;D: Trends, Issues and Developments (1995)</a:t>
            </a:r>
          </a:p>
          <a:p>
            <a:pPr eaLnBrk="1" hangingPunct="1"/>
            <a:r>
              <a:rPr lang="en-GB" smtClean="0"/>
              <a:t>2002-6:  national reviews of educational R&amp;D: </a:t>
            </a:r>
          </a:p>
          <a:p>
            <a:pPr lvl="2" eaLnBrk="1" hangingPunct="1">
              <a:buFontTx/>
              <a:buNone/>
            </a:pPr>
            <a:r>
              <a:rPr lang="en-GB" smtClean="0"/>
              <a:t>NZ, England, Mexico, Denmark, Switzerland</a:t>
            </a:r>
          </a:p>
          <a:p>
            <a:pPr eaLnBrk="1" hangingPunct="1"/>
            <a:r>
              <a:rPr lang="en-GB" i="1" smtClean="0"/>
              <a:t>Evidence in Education: Linking Research and Policy (2007)</a:t>
            </a:r>
          </a:p>
        </p:txBody>
      </p:sp>
      <p:sp>
        <p:nvSpPr>
          <p:cNvPr id="5122" name="Rectangle 2"/>
          <p:cNvSpPr>
            <a:spLocks noGrp="1" noChangeArrowheads="1"/>
          </p:cNvSpPr>
          <p:nvPr>
            <p:ph type="title"/>
          </p:nvPr>
        </p:nvSpPr>
        <p:spPr/>
        <p:txBody>
          <a:bodyPr/>
          <a:lstStyle/>
          <a:p>
            <a:pPr eaLnBrk="1" hangingPunct="1"/>
            <a:r>
              <a:rPr lang="en-GB" smtClean="0"/>
              <a:t>Background</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eaLnBrk="1" hangingPunct="1">
              <a:buFontTx/>
              <a:buChar char="-"/>
            </a:pPr>
            <a:r>
              <a:rPr lang="en-GB" smtClean="0"/>
              <a:t>Low levels of investment in educational R&amp;D </a:t>
            </a:r>
          </a:p>
          <a:p>
            <a:pPr eaLnBrk="1" hangingPunct="1">
              <a:buFontTx/>
              <a:buChar char="-"/>
            </a:pPr>
            <a:r>
              <a:rPr lang="en-GB" smtClean="0"/>
              <a:t>Weak research-policy links</a:t>
            </a:r>
            <a:endParaRPr lang="en-US" smtClean="0"/>
          </a:p>
          <a:p>
            <a:pPr eaLnBrk="1" hangingPunct="1">
              <a:buFontTx/>
              <a:buChar char="-"/>
            </a:pPr>
            <a:r>
              <a:rPr lang="en-GB" smtClean="0"/>
              <a:t>Low system capacity</a:t>
            </a:r>
          </a:p>
          <a:p>
            <a:pPr lvl="1" eaLnBrk="1" hangingPunct="1">
              <a:buFontTx/>
              <a:buChar char="-"/>
            </a:pPr>
            <a:r>
              <a:rPr lang="en-GB" smtClean="0"/>
              <a:t>Methodology</a:t>
            </a:r>
          </a:p>
          <a:p>
            <a:pPr lvl="1" eaLnBrk="1" hangingPunct="1">
              <a:buFontTx/>
              <a:buChar char="-"/>
            </a:pPr>
            <a:r>
              <a:rPr lang="en-GB" smtClean="0"/>
              <a:t>Knowledge networks and brokerage</a:t>
            </a:r>
          </a:p>
          <a:p>
            <a:pPr lvl="1" eaLnBrk="1" hangingPunct="1">
              <a:buFontTx/>
              <a:buChar char="-"/>
            </a:pPr>
            <a:r>
              <a:rPr lang="en-GB" smtClean="0"/>
              <a:t>Scaling up and sustainability</a:t>
            </a:r>
          </a:p>
        </p:txBody>
      </p:sp>
      <p:sp>
        <p:nvSpPr>
          <p:cNvPr id="6146" name="Title 1"/>
          <p:cNvSpPr>
            <a:spLocks noGrp="1"/>
          </p:cNvSpPr>
          <p:nvPr>
            <p:ph type="title"/>
          </p:nvPr>
        </p:nvSpPr>
        <p:spPr/>
        <p:txBody>
          <a:bodyPr/>
          <a:lstStyle/>
          <a:p>
            <a:pPr eaLnBrk="1" hangingPunct="1"/>
            <a:r>
              <a:rPr lang="en-GB" smtClean="0"/>
              <a:t>General points</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115615" y="115888"/>
            <a:ext cx="7798197" cy="796925"/>
          </a:xfrm>
        </p:spPr>
        <p:txBody>
          <a:bodyPr/>
          <a:lstStyle/>
          <a:p>
            <a:r>
              <a:rPr lang="en-US" sz="2000" b="1" dirty="0" smtClean="0"/>
              <a:t>Government expenditure on ERD as a percentage of total (public and private, all levels) expenditure on education</a:t>
            </a:r>
            <a:endParaRPr lang="en-US" b="1" dirty="0" smtClean="0"/>
          </a:p>
        </p:txBody>
      </p:sp>
      <p:pic>
        <p:nvPicPr>
          <p:cNvPr id="7171" name="Chart 3"/>
          <p:cNvPicPr>
            <a:picLocks noChangeArrowheads="1"/>
          </p:cNvPicPr>
          <p:nvPr/>
        </p:nvPicPr>
        <p:blipFill>
          <a:blip r:embed="rId3" cstate="print"/>
          <a:srcRect b="-44"/>
          <a:stretch>
            <a:fillRect/>
          </a:stretch>
        </p:blipFill>
        <p:spPr bwMode="auto">
          <a:xfrm>
            <a:off x="971550" y="908050"/>
            <a:ext cx="7561263" cy="5394325"/>
          </a:xfrm>
          <a:prstGeom prst="rect">
            <a:avLst/>
          </a:prstGeom>
          <a:noFill/>
          <a:ln w="9525">
            <a:noFill/>
            <a:miter lim="800000"/>
            <a:headEnd/>
            <a:tailEnd/>
          </a:ln>
        </p:spPr>
      </p:pic>
      <p:sp>
        <p:nvSpPr>
          <p:cNvPr id="13" name="Rectangle 12"/>
          <p:cNvSpPr/>
          <p:nvPr/>
        </p:nvSpPr>
        <p:spPr>
          <a:xfrm>
            <a:off x="971550" y="6350000"/>
            <a:ext cx="7561263" cy="261938"/>
          </a:xfrm>
          <a:prstGeom prst="rect">
            <a:avLst/>
          </a:prstGeom>
        </p:spPr>
        <p:txBody>
          <a:bodyPr>
            <a:spAutoFit/>
          </a:bodyPr>
          <a:lstStyle/>
          <a:p>
            <a:pPr algn="l">
              <a:defRPr/>
            </a:pPr>
            <a:r>
              <a:rPr lang="en-GB" sz="1050" i="1" dirty="0"/>
              <a:t>Source</a:t>
            </a:r>
            <a:r>
              <a:rPr lang="en-GB" sz="1050" dirty="0"/>
              <a:t> : OECD, 2009. Data on ERD are for 2007. Data on expenditure on education are for 2006.</a:t>
            </a:r>
            <a:endParaRPr lang="en-US" sz="105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87624" y="115888"/>
            <a:ext cx="7797626" cy="1143000"/>
          </a:xfrm>
        </p:spPr>
        <p:txBody>
          <a:bodyPr/>
          <a:lstStyle/>
          <a:p>
            <a:r>
              <a:rPr lang="en-US" sz="2400" b="1" dirty="0" smtClean="0"/>
              <a:t>Government expenditure on ERD as a percentage of the public expenditure on R&amp;D</a:t>
            </a:r>
          </a:p>
        </p:txBody>
      </p:sp>
      <p:pic>
        <p:nvPicPr>
          <p:cNvPr id="8195" name="Picture 3"/>
          <p:cNvPicPr>
            <a:picLocks noChangeAspect="1" noChangeArrowheads="1"/>
          </p:cNvPicPr>
          <p:nvPr/>
        </p:nvPicPr>
        <p:blipFill>
          <a:blip r:embed="rId3" cstate="print"/>
          <a:srcRect/>
          <a:stretch>
            <a:fillRect/>
          </a:stretch>
        </p:blipFill>
        <p:spPr bwMode="auto">
          <a:xfrm>
            <a:off x="1042988" y="1125538"/>
            <a:ext cx="7418387" cy="5299075"/>
          </a:xfrm>
          <a:prstGeom prst="rect">
            <a:avLst/>
          </a:prstGeom>
          <a:noFill/>
          <a:ln w="9525">
            <a:noFill/>
            <a:miter lim="800000"/>
            <a:headEnd/>
            <a:tailEnd/>
          </a:ln>
        </p:spPr>
      </p:pic>
      <p:sp>
        <p:nvSpPr>
          <p:cNvPr id="8196" name="Rectangle 3"/>
          <p:cNvSpPr>
            <a:spLocks noChangeArrowheads="1"/>
          </p:cNvSpPr>
          <p:nvPr/>
        </p:nvSpPr>
        <p:spPr bwMode="auto">
          <a:xfrm>
            <a:off x="1042988" y="6457950"/>
            <a:ext cx="1714500" cy="276225"/>
          </a:xfrm>
          <a:prstGeom prst="rect">
            <a:avLst/>
          </a:prstGeom>
          <a:noFill/>
          <a:ln w="9525">
            <a:noFill/>
            <a:miter lim="800000"/>
            <a:headEnd/>
            <a:tailEnd/>
          </a:ln>
        </p:spPr>
        <p:txBody>
          <a:bodyPr wrap="none">
            <a:spAutoFit/>
          </a:bodyPr>
          <a:lstStyle/>
          <a:p>
            <a:pPr algn="l"/>
            <a:r>
              <a:rPr lang="en-GB" sz="1200" i="1"/>
              <a:t>Source</a:t>
            </a:r>
            <a:r>
              <a:rPr lang="en-GB" sz="1200"/>
              <a:t> : OECD, 2009.</a:t>
            </a:r>
            <a:endParaRPr lang="en-US"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pPr eaLnBrk="1" hangingPunct="1">
              <a:buFontTx/>
              <a:buChar char="-"/>
            </a:pPr>
            <a:r>
              <a:rPr lang="en-GB" smtClean="0"/>
              <a:t>Low levels of investment in educational R&amp;D </a:t>
            </a:r>
          </a:p>
          <a:p>
            <a:pPr eaLnBrk="1" hangingPunct="1">
              <a:buFontTx/>
              <a:buChar char="-"/>
            </a:pPr>
            <a:r>
              <a:rPr lang="en-GB" smtClean="0"/>
              <a:t>Weak research-policy links</a:t>
            </a:r>
            <a:endParaRPr lang="en-US" smtClean="0"/>
          </a:p>
          <a:p>
            <a:pPr eaLnBrk="1" hangingPunct="1">
              <a:buFontTx/>
              <a:buChar char="-"/>
            </a:pPr>
            <a:r>
              <a:rPr lang="en-GB" smtClean="0"/>
              <a:t>Low system capacity</a:t>
            </a:r>
          </a:p>
          <a:p>
            <a:pPr lvl="1" eaLnBrk="1" hangingPunct="1">
              <a:buFontTx/>
              <a:buChar char="-"/>
            </a:pPr>
            <a:r>
              <a:rPr lang="en-GB" smtClean="0"/>
              <a:t>Methodology</a:t>
            </a:r>
          </a:p>
          <a:p>
            <a:pPr lvl="1" eaLnBrk="1" hangingPunct="1">
              <a:buFontTx/>
              <a:buChar char="-"/>
            </a:pPr>
            <a:r>
              <a:rPr lang="en-GB" smtClean="0"/>
              <a:t>Knowledge networks and brokerage</a:t>
            </a:r>
          </a:p>
          <a:p>
            <a:pPr lvl="1" eaLnBrk="1" hangingPunct="1">
              <a:buFontTx/>
              <a:buChar char="-"/>
            </a:pPr>
            <a:r>
              <a:rPr lang="en-GB" smtClean="0"/>
              <a:t>Scaling up and sustainability</a:t>
            </a:r>
          </a:p>
        </p:txBody>
      </p:sp>
      <p:sp>
        <p:nvSpPr>
          <p:cNvPr id="12290" name="Title 1"/>
          <p:cNvSpPr>
            <a:spLocks noGrp="1"/>
          </p:cNvSpPr>
          <p:nvPr>
            <p:ph type="title"/>
          </p:nvPr>
        </p:nvSpPr>
        <p:spPr/>
        <p:txBody>
          <a:bodyPr/>
          <a:lstStyle/>
          <a:p>
            <a:pPr eaLnBrk="1" hangingPunct="1"/>
            <a:r>
              <a:rPr lang="en-GB" smtClean="0"/>
              <a:t>General points</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123">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9"/>
          <p:cNvSpPr>
            <a:spLocks noGrp="1" noChangeArrowheads="1"/>
          </p:cNvSpPr>
          <p:nvPr>
            <p:ph type="title"/>
          </p:nvPr>
        </p:nvSpPr>
        <p:spPr>
          <a:xfrm>
            <a:off x="1115616" y="274638"/>
            <a:ext cx="7571184" cy="868362"/>
          </a:xfrm>
        </p:spPr>
        <p:txBody>
          <a:bodyPr/>
          <a:lstStyle/>
          <a:p>
            <a:pPr eaLnBrk="1" hangingPunct="1"/>
            <a:r>
              <a:rPr lang="en-GB" sz="3200" b="1" dirty="0" smtClean="0"/>
              <a:t>Knowledge networks</a:t>
            </a:r>
            <a:endParaRPr lang="en-US" sz="3200" b="1" dirty="0" smtClean="0"/>
          </a:p>
        </p:txBody>
      </p:sp>
      <p:sp>
        <p:nvSpPr>
          <p:cNvPr id="13315" name="Rectangle 7"/>
          <p:cNvSpPr>
            <a:spLocks noChangeArrowheads="1"/>
          </p:cNvSpPr>
          <p:nvPr/>
        </p:nvSpPr>
        <p:spPr bwMode="auto">
          <a:xfrm>
            <a:off x="1706563" y="4206875"/>
            <a:ext cx="214312" cy="669925"/>
          </a:xfrm>
          <a:prstGeom prst="rect">
            <a:avLst/>
          </a:prstGeom>
          <a:noFill/>
          <a:ln w="12700" algn="ctr">
            <a:noFill/>
            <a:miter lim="800000"/>
            <a:headEnd/>
            <a:tailEnd/>
          </a:ln>
        </p:spPr>
        <p:txBody>
          <a:bodyPr wrap="none" lIns="90488" tIns="44450" rIns="90488" bIns="44450" anchor="ctr"/>
          <a:lstStyle/>
          <a:p>
            <a:endParaRPr lang="en-US"/>
          </a:p>
        </p:txBody>
      </p:sp>
      <p:sp>
        <p:nvSpPr>
          <p:cNvPr id="13316" name="AutoShape 8"/>
          <p:cNvSpPr>
            <a:spLocks noChangeArrowheads="1"/>
          </p:cNvSpPr>
          <p:nvPr/>
        </p:nvSpPr>
        <p:spPr bwMode="auto">
          <a:xfrm>
            <a:off x="3763963" y="4892675"/>
            <a:ext cx="88900" cy="88900"/>
          </a:xfrm>
          <a:prstGeom prst="leftRightArrow">
            <a:avLst>
              <a:gd name="adj1" fmla="val 50000"/>
              <a:gd name="adj2" fmla="val 20000"/>
            </a:avLst>
          </a:prstGeom>
          <a:noFill/>
          <a:ln w="12700" algn="ctr">
            <a:noFill/>
            <a:miter lim="800000"/>
            <a:headEnd/>
            <a:tailEnd/>
          </a:ln>
        </p:spPr>
        <p:txBody>
          <a:bodyPr wrap="none" lIns="90488" tIns="44450" rIns="90488" bIns="44450" anchor="ctr"/>
          <a:lstStyle/>
          <a:p>
            <a:endParaRPr lang="en-US"/>
          </a:p>
        </p:txBody>
      </p:sp>
      <p:sp>
        <p:nvSpPr>
          <p:cNvPr id="13317" name="Line 10"/>
          <p:cNvSpPr>
            <a:spLocks noChangeShapeType="1"/>
          </p:cNvSpPr>
          <p:nvPr/>
        </p:nvSpPr>
        <p:spPr bwMode="auto">
          <a:xfrm>
            <a:off x="3687763" y="4876800"/>
            <a:ext cx="473075" cy="0"/>
          </a:xfrm>
          <a:prstGeom prst="line">
            <a:avLst/>
          </a:prstGeom>
          <a:noFill/>
          <a:ln w="12700">
            <a:noFill/>
            <a:round/>
            <a:headEnd/>
            <a:tailEnd type="triangle" w="med" len="med"/>
          </a:ln>
        </p:spPr>
        <p:txBody>
          <a:bodyPr lIns="90488" tIns="44450" rIns="90488" bIns="44450"/>
          <a:lstStyle/>
          <a:p>
            <a:endParaRPr lang="en-US"/>
          </a:p>
        </p:txBody>
      </p:sp>
      <p:sp>
        <p:nvSpPr>
          <p:cNvPr id="13318" name="Line 11"/>
          <p:cNvSpPr>
            <a:spLocks noChangeShapeType="1"/>
          </p:cNvSpPr>
          <p:nvPr/>
        </p:nvSpPr>
        <p:spPr bwMode="auto">
          <a:xfrm>
            <a:off x="6126163" y="4892675"/>
            <a:ext cx="519112" cy="14288"/>
          </a:xfrm>
          <a:prstGeom prst="line">
            <a:avLst/>
          </a:prstGeom>
          <a:noFill/>
          <a:ln w="12700">
            <a:noFill/>
            <a:round/>
            <a:headEnd/>
            <a:tailEnd type="triangle" w="med" len="med"/>
          </a:ln>
        </p:spPr>
        <p:txBody>
          <a:bodyPr lIns="90488" tIns="44450" rIns="90488" bIns="44450"/>
          <a:lstStyle/>
          <a:p>
            <a:endParaRPr lang="en-US"/>
          </a:p>
        </p:txBody>
      </p:sp>
      <p:sp>
        <p:nvSpPr>
          <p:cNvPr id="13319" name="Line 12"/>
          <p:cNvSpPr>
            <a:spLocks noChangeShapeType="1"/>
          </p:cNvSpPr>
          <p:nvPr/>
        </p:nvSpPr>
        <p:spPr bwMode="auto">
          <a:xfrm flipV="1">
            <a:off x="6659563" y="4846638"/>
            <a:ext cx="0" cy="60325"/>
          </a:xfrm>
          <a:prstGeom prst="line">
            <a:avLst/>
          </a:prstGeom>
          <a:noFill/>
          <a:ln w="12700">
            <a:noFill/>
            <a:round/>
            <a:headEnd/>
            <a:tailEnd type="triangle" w="med" len="med"/>
          </a:ln>
        </p:spPr>
        <p:txBody>
          <a:bodyPr lIns="90488" tIns="44450" rIns="90488" bIns="44450"/>
          <a:lstStyle/>
          <a:p>
            <a:endParaRPr lang="en-US"/>
          </a:p>
        </p:txBody>
      </p:sp>
      <p:sp>
        <p:nvSpPr>
          <p:cNvPr id="13320" name="Line 13"/>
          <p:cNvSpPr>
            <a:spLocks noChangeShapeType="1"/>
          </p:cNvSpPr>
          <p:nvPr/>
        </p:nvSpPr>
        <p:spPr bwMode="auto">
          <a:xfrm flipH="1" flipV="1">
            <a:off x="6354763" y="4830763"/>
            <a:ext cx="30162" cy="152400"/>
          </a:xfrm>
          <a:prstGeom prst="line">
            <a:avLst/>
          </a:prstGeom>
          <a:noFill/>
          <a:ln w="12700">
            <a:noFill/>
            <a:round/>
            <a:headEnd/>
            <a:tailEnd type="triangle" w="med" len="med"/>
          </a:ln>
        </p:spPr>
        <p:txBody>
          <a:bodyPr lIns="90488" tIns="44450" rIns="90488" bIns="44450"/>
          <a:lstStyle/>
          <a:p>
            <a:endParaRPr lang="en-US"/>
          </a:p>
        </p:txBody>
      </p:sp>
      <p:sp>
        <p:nvSpPr>
          <p:cNvPr id="121876" name="Text Box 20"/>
          <p:cNvSpPr txBox="1">
            <a:spLocks noChangeArrowheads="1"/>
          </p:cNvSpPr>
          <p:nvPr/>
        </p:nvSpPr>
        <p:spPr bwMode="auto">
          <a:xfrm>
            <a:off x="457200" y="5643563"/>
            <a:ext cx="8434388" cy="1166812"/>
          </a:xfrm>
          <a:prstGeom prst="rect">
            <a:avLst/>
          </a:prstGeom>
          <a:noFill/>
          <a:ln w="12700" algn="ctr">
            <a:noFill/>
            <a:miter lim="800000"/>
            <a:headEnd/>
            <a:tailEnd/>
          </a:ln>
          <a:effectLst/>
        </p:spPr>
        <p:txBody>
          <a:bodyPr lIns="90488" tIns="44450" rIns="90488" bIns="44450">
            <a:spAutoFit/>
          </a:bodyPr>
          <a:lstStyle/>
          <a:p>
            <a:pPr marL="342900" indent="-342900">
              <a:spcBef>
                <a:spcPct val="50000"/>
              </a:spcBef>
              <a:defRPr/>
            </a:pPr>
            <a:r>
              <a:rPr lang="en-GB" sz="2800" dirty="0" smtClean="0">
                <a:solidFill>
                  <a:srgbClr val="0073CF"/>
                </a:solidFill>
                <a:latin typeface="+mn-lt"/>
                <a:cs typeface="+mn-cs"/>
              </a:rPr>
              <a:t>Capacity: strengths/weaknesses </a:t>
            </a:r>
            <a:r>
              <a:rPr lang="en-GB" sz="2800" dirty="0">
                <a:solidFill>
                  <a:srgbClr val="0073CF"/>
                </a:solidFill>
                <a:latin typeface="+mn-lt"/>
                <a:cs typeface="+mn-cs"/>
              </a:rPr>
              <a:t>of each link?</a:t>
            </a:r>
          </a:p>
          <a:p>
            <a:pPr marL="342900" indent="-342900">
              <a:spcBef>
                <a:spcPct val="50000"/>
              </a:spcBef>
              <a:defRPr/>
            </a:pPr>
            <a:r>
              <a:rPr lang="en-GB" sz="2800" dirty="0">
                <a:solidFill>
                  <a:srgbClr val="0073CF"/>
                </a:solidFill>
                <a:latin typeface="+mn-lt"/>
                <a:cs typeface="+mn-cs"/>
              </a:rPr>
              <a:t>Role of brokerage agencies?</a:t>
            </a:r>
          </a:p>
        </p:txBody>
      </p:sp>
      <p:grpSp>
        <p:nvGrpSpPr>
          <p:cNvPr id="13322" name="Group 21"/>
          <p:cNvGrpSpPr>
            <a:grpSpLocks/>
          </p:cNvGrpSpPr>
          <p:nvPr/>
        </p:nvGrpSpPr>
        <p:grpSpPr bwMode="auto">
          <a:xfrm>
            <a:off x="1143000" y="2214563"/>
            <a:ext cx="6643688" cy="2857500"/>
            <a:chOff x="1142976" y="1357298"/>
            <a:chExt cx="6643734" cy="2554545"/>
          </a:xfrm>
        </p:grpSpPr>
        <p:sp>
          <p:nvSpPr>
            <p:cNvPr id="13327" name="TextBox 19"/>
            <p:cNvSpPr txBox="1">
              <a:spLocks noChangeArrowheads="1"/>
            </p:cNvSpPr>
            <p:nvPr/>
          </p:nvSpPr>
          <p:spPr bwMode="auto">
            <a:xfrm>
              <a:off x="1142976" y="1357298"/>
              <a:ext cx="6643734" cy="2554545"/>
            </a:xfrm>
            <a:prstGeom prst="rect">
              <a:avLst/>
            </a:prstGeom>
            <a:noFill/>
            <a:ln w="9525">
              <a:noFill/>
              <a:miter lim="800000"/>
              <a:headEnd/>
              <a:tailEnd/>
            </a:ln>
          </p:spPr>
          <p:txBody>
            <a:bodyPr>
              <a:spAutoFit/>
            </a:bodyPr>
            <a:lstStyle/>
            <a:p>
              <a:pPr eaLnBrk="1" hangingPunct="1">
                <a:buFont typeface="Monotype Sorts"/>
                <a:buNone/>
              </a:pPr>
              <a:endParaRPr lang="en-GB" b="1">
                <a:solidFill>
                  <a:srgbClr val="FF9966"/>
                </a:solidFill>
              </a:endParaRPr>
            </a:p>
            <a:p>
              <a:pPr eaLnBrk="1" hangingPunct="1">
                <a:buFont typeface="Monotype Sorts"/>
                <a:buNone/>
              </a:pPr>
              <a:r>
                <a:rPr lang="en-GB" sz="2400" b="1"/>
                <a:t>  Policy-makers</a:t>
              </a:r>
              <a:r>
                <a:rPr lang="en-GB" b="1"/>
                <a:t>			</a:t>
              </a:r>
              <a:r>
                <a:rPr lang="en-GB" sz="2400" b="1"/>
                <a:t>Researchers</a:t>
              </a:r>
            </a:p>
            <a:p>
              <a:pPr eaLnBrk="1" hangingPunct="1">
                <a:buFont typeface="Monotype Sorts"/>
                <a:buNone/>
              </a:pPr>
              <a:endParaRPr lang="en-GB" sz="2400" b="1"/>
            </a:p>
            <a:p>
              <a:pPr eaLnBrk="1" hangingPunct="1">
                <a:buFont typeface="Monotype Sorts"/>
                <a:buNone/>
              </a:pPr>
              <a:endParaRPr lang="en-GB" sz="2400" b="1"/>
            </a:p>
            <a:p>
              <a:pPr eaLnBrk="1" hangingPunct="1">
                <a:buFont typeface="Monotype Sorts"/>
                <a:buNone/>
              </a:pPr>
              <a:r>
                <a:rPr lang="en-GB" sz="2400" b="1"/>
                <a:t>Practitioners</a:t>
              </a:r>
            </a:p>
            <a:p>
              <a:pPr eaLnBrk="1" hangingPunct="1">
                <a:buFont typeface="Monotype Sorts"/>
                <a:buNone/>
              </a:pPr>
              <a:endParaRPr lang="en-GB" sz="2400" b="1"/>
            </a:p>
            <a:p>
              <a:endParaRPr lang="en-US"/>
            </a:p>
          </p:txBody>
        </p:sp>
        <p:sp>
          <p:nvSpPr>
            <p:cNvPr id="13328" name="AutoShape 3"/>
            <p:cNvSpPr>
              <a:spLocks noChangeArrowheads="1"/>
            </p:cNvSpPr>
            <p:nvPr/>
          </p:nvSpPr>
          <p:spPr bwMode="auto">
            <a:xfrm>
              <a:off x="3829056" y="1740480"/>
              <a:ext cx="1314448" cy="319318"/>
            </a:xfrm>
            <a:prstGeom prst="leftRightArrow">
              <a:avLst>
                <a:gd name="adj1" fmla="val 50000"/>
                <a:gd name="adj2" fmla="val 62299"/>
              </a:avLst>
            </a:prstGeom>
            <a:solidFill>
              <a:schemeClr val="accent1"/>
            </a:solidFill>
            <a:ln w="12700">
              <a:solidFill>
                <a:schemeClr val="tx1"/>
              </a:solidFill>
              <a:miter lim="800000"/>
              <a:headEnd/>
              <a:tailEnd/>
            </a:ln>
          </p:spPr>
          <p:txBody>
            <a:bodyPr wrap="none" anchor="ctr"/>
            <a:lstStyle/>
            <a:p>
              <a:endParaRPr lang="en-US"/>
            </a:p>
          </p:txBody>
        </p:sp>
        <p:sp>
          <p:nvSpPr>
            <p:cNvPr id="13329" name="AutoShape 4"/>
            <p:cNvSpPr>
              <a:spLocks noChangeArrowheads="1"/>
            </p:cNvSpPr>
            <p:nvPr/>
          </p:nvSpPr>
          <p:spPr bwMode="auto">
            <a:xfrm>
              <a:off x="5786446" y="2251389"/>
              <a:ext cx="1071570" cy="638636"/>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2642 w 21600"/>
                <a:gd name="T25" fmla="*/ 13144 h 21600"/>
                <a:gd name="T26" fmla="*/ 17713 w 21600"/>
                <a:gd name="T27" fmla="*/ 1771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7136"/>
                  </a:lnTo>
                  <a:lnTo>
                    <a:pt x="13144" y="7136"/>
                  </a:lnTo>
                  <a:lnTo>
                    <a:pt x="13144" y="13144"/>
                  </a:lnTo>
                  <a:lnTo>
                    <a:pt x="7136" y="13144"/>
                  </a:lnTo>
                  <a:lnTo>
                    <a:pt x="7136" y="9257"/>
                  </a:lnTo>
                  <a:lnTo>
                    <a:pt x="0" y="15429"/>
                  </a:lnTo>
                  <a:lnTo>
                    <a:pt x="7136" y="21600"/>
                  </a:lnTo>
                  <a:lnTo>
                    <a:pt x="7136" y="17713"/>
                  </a:lnTo>
                  <a:lnTo>
                    <a:pt x="17713" y="17713"/>
                  </a:lnTo>
                  <a:lnTo>
                    <a:pt x="17713" y="7136"/>
                  </a:lnTo>
                  <a:lnTo>
                    <a:pt x="21600" y="7136"/>
                  </a:lnTo>
                  <a:close/>
                </a:path>
              </a:pathLst>
            </a:custGeom>
            <a:solidFill>
              <a:schemeClr val="accent1"/>
            </a:solidFill>
            <a:ln w="12700">
              <a:solidFill>
                <a:schemeClr val="tx1"/>
              </a:solidFill>
              <a:miter lim="800000"/>
              <a:headEnd/>
              <a:tailEnd/>
            </a:ln>
          </p:spPr>
          <p:txBody>
            <a:bodyPr wrap="none" anchor="ctr"/>
            <a:lstStyle/>
            <a:p>
              <a:endParaRPr lang="en-US"/>
            </a:p>
          </p:txBody>
        </p:sp>
        <p:sp>
          <p:nvSpPr>
            <p:cNvPr id="13330" name="AutoShape 4"/>
            <p:cNvSpPr>
              <a:spLocks noChangeArrowheads="1"/>
            </p:cNvSpPr>
            <p:nvPr/>
          </p:nvSpPr>
          <p:spPr bwMode="auto">
            <a:xfrm flipH="1">
              <a:off x="2000232" y="2315252"/>
              <a:ext cx="1071570" cy="588884"/>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2642 w 21600"/>
                <a:gd name="T25" fmla="*/ 13144 h 21600"/>
                <a:gd name="T26" fmla="*/ 17713 w 21600"/>
                <a:gd name="T27" fmla="*/ 1771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7136"/>
                  </a:lnTo>
                  <a:lnTo>
                    <a:pt x="13144" y="7136"/>
                  </a:lnTo>
                  <a:lnTo>
                    <a:pt x="13144" y="13144"/>
                  </a:lnTo>
                  <a:lnTo>
                    <a:pt x="7136" y="13144"/>
                  </a:lnTo>
                  <a:lnTo>
                    <a:pt x="7136" y="9257"/>
                  </a:lnTo>
                  <a:lnTo>
                    <a:pt x="0" y="15429"/>
                  </a:lnTo>
                  <a:lnTo>
                    <a:pt x="7136" y="21600"/>
                  </a:lnTo>
                  <a:lnTo>
                    <a:pt x="7136" y="17713"/>
                  </a:lnTo>
                  <a:lnTo>
                    <a:pt x="17713" y="17713"/>
                  </a:lnTo>
                  <a:lnTo>
                    <a:pt x="17713" y="7136"/>
                  </a:lnTo>
                  <a:lnTo>
                    <a:pt x="21600" y="7136"/>
                  </a:lnTo>
                  <a:close/>
                </a:path>
              </a:pathLst>
            </a:custGeom>
            <a:solidFill>
              <a:schemeClr val="accent1"/>
            </a:solidFill>
            <a:ln w="12700">
              <a:solidFill>
                <a:schemeClr val="tx1"/>
              </a:solidFill>
              <a:miter lim="800000"/>
              <a:headEnd/>
              <a:tailEnd/>
            </a:ln>
          </p:spPr>
          <p:txBody>
            <a:bodyPr wrap="none" anchor="ctr"/>
            <a:lstStyle/>
            <a:p>
              <a:endParaRPr lang="en-US"/>
            </a:p>
          </p:txBody>
        </p:sp>
      </p:grpSp>
      <p:sp>
        <p:nvSpPr>
          <p:cNvPr id="24" name="TextBox 23"/>
          <p:cNvSpPr txBox="1"/>
          <p:nvPr/>
        </p:nvSpPr>
        <p:spPr>
          <a:xfrm rot="20346553">
            <a:off x="818952" y="1761523"/>
            <a:ext cx="2071670" cy="52322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en-GB" sz="2800" b="1" dirty="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Media</a:t>
            </a:r>
            <a:endParaRPr 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lumMod val="75000"/>
                </a:schemeClr>
              </a:solidFill>
              <a:effectLst>
                <a:outerShdw blurRad="50800" dist="40000" dir="5400000" algn="tl" rotWithShape="0">
                  <a:srgbClr val="000000">
                    <a:shade val="5000"/>
                    <a:satMod val="120000"/>
                    <a:alpha val="33000"/>
                  </a:srgbClr>
                </a:outerShdw>
              </a:effectLst>
            </a:endParaRPr>
          </a:p>
        </p:txBody>
      </p:sp>
      <p:sp>
        <p:nvSpPr>
          <p:cNvPr id="25" name="TextBox 24"/>
          <p:cNvSpPr txBox="1"/>
          <p:nvPr/>
        </p:nvSpPr>
        <p:spPr>
          <a:xfrm rot="1337170">
            <a:off x="5764642" y="1668403"/>
            <a:ext cx="2071670" cy="52322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en-GB" sz="2800" b="1" dirty="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Leaders</a:t>
            </a:r>
            <a:endParaRPr 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lumMod val="75000"/>
                </a:schemeClr>
              </a:solidFill>
              <a:effectLst>
                <a:outerShdw blurRad="50800" dist="40000" dir="5400000" algn="tl" rotWithShape="0">
                  <a:srgbClr val="000000">
                    <a:shade val="5000"/>
                    <a:satMod val="120000"/>
                    <a:alpha val="33000"/>
                  </a:srgbClr>
                </a:outerShdw>
              </a:effectLst>
            </a:endParaRPr>
          </a:p>
        </p:txBody>
      </p:sp>
      <p:sp>
        <p:nvSpPr>
          <p:cNvPr id="26" name="TextBox 25"/>
          <p:cNvSpPr txBox="1"/>
          <p:nvPr/>
        </p:nvSpPr>
        <p:spPr>
          <a:xfrm rot="20999657">
            <a:off x="5647908" y="4302440"/>
            <a:ext cx="2071670" cy="954107"/>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en-GB" sz="2800" b="1" dirty="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School boards</a:t>
            </a:r>
            <a:endParaRPr 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lumMod val="75000"/>
                </a:schemeClr>
              </a:solidFill>
              <a:effectLst>
                <a:outerShdw blurRad="50800" dist="40000" dir="5400000" algn="tl" rotWithShape="0">
                  <a:srgbClr val="000000">
                    <a:shade val="5000"/>
                    <a:satMod val="120000"/>
                    <a:alpha val="33000"/>
                  </a:srgbClr>
                </a:outerShdw>
              </a:effectLst>
            </a:endParaRPr>
          </a:p>
        </p:txBody>
      </p:sp>
      <p:sp>
        <p:nvSpPr>
          <p:cNvPr id="27" name="TextBox 26"/>
          <p:cNvSpPr txBox="1"/>
          <p:nvPr/>
        </p:nvSpPr>
        <p:spPr>
          <a:xfrm rot="1358210">
            <a:off x="1092432" y="4456078"/>
            <a:ext cx="2071670" cy="52322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en-GB" sz="2800" b="1" dirty="0">
                <a:ln w="18000">
                  <a:solidFill>
                    <a:schemeClr val="accent2">
                      <a:satMod val="140000"/>
                    </a:schemeClr>
                  </a:solidFill>
                  <a:prstDash val="solid"/>
                  <a:miter lim="800000"/>
                </a:ln>
                <a:solidFill>
                  <a:schemeClr val="bg2">
                    <a:lumMod val="75000"/>
                  </a:schemeClr>
                </a:solidFill>
                <a:effectLst>
                  <a:outerShdw blurRad="25500" dist="23000" dir="7020000" algn="tl">
                    <a:srgbClr val="000000">
                      <a:alpha val="50000"/>
                    </a:srgbClr>
                  </a:outerShdw>
                </a:effectLst>
              </a:rPr>
              <a:t>Parents</a:t>
            </a:r>
            <a:endParaRPr 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lumMod val="75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ppt_x"/>
                                          </p:val>
                                        </p:tav>
                                        <p:tav tm="100000">
                                          <p:val>
                                            <p:strVal val="#ppt_x"/>
                                          </p:val>
                                        </p:tav>
                                      </p:tavLst>
                                    </p:anim>
                                    <p:anim calcmode="lin" valueType="num">
                                      <p:cBhvr additive="base">
                                        <p:cTn id="2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18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7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468313" y="1357313"/>
            <a:ext cx="8218487" cy="5214937"/>
          </a:xfrm>
        </p:spPr>
        <p:txBody>
          <a:bodyPr>
            <a:normAutofit/>
          </a:bodyPr>
          <a:lstStyle/>
          <a:p>
            <a:pPr eaLnBrk="1" hangingPunct="1">
              <a:buFont typeface="Monotype Sorts"/>
              <a:buNone/>
            </a:pPr>
            <a:r>
              <a:rPr lang="en-GB" dirty="0" smtClean="0"/>
              <a:t>Issues/functions:</a:t>
            </a:r>
          </a:p>
          <a:p>
            <a:pPr eaLnBrk="1" hangingPunct="1"/>
            <a:r>
              <a:rPr lang="en-GB" sz="2800" dirty="0" smtClean="0"/>
              <a:t>Dissemination:  publications, internet, presentations</a:t>
            </a:r>
          </a:p>
          <a:p>
            <a:pPr eaLnBrk="1" hangingPunct="1"/>
            <a:r>
              <a:rPr lang="en-GB" sz="2800" dirty="0" smtClean="0"/>
              <a:t>Promoting interactivity</a:t>
            </a:r>
          </a:p>
          <a:p>
            <a:pPr eaLnBrk="1" hangingPunct="1"/>
            <a:r>
              <a:rPr lang="en-GB" sz="2800" dirty="0" smtClean="0"/>
              <a:t>Legitimating rigour/quality</a:t>
            </a:r>
          </a:p>
          <a:p>
            <a:pPr eaLnBrk="1" hangingPunct="1"/>
            <a:r>
              <a:rPr lang="en-GB" sz="2800" dirty="0" smtClean="0"/>
              <a:t>Developing cooperation/trust</a:t>
            </a:r>
          </a:p>
          <a:p>
            <a:pPr eaLnBrk="1" hangingPunct="1">
              <a:buFont typeface="Monotype Sorts"/>
              <a:buNone/>
            </a:pPr>
            <a:r>
              <a:rPr lang="en-GB" dirty="0" smtClean="0"/>
              <a:t>Questions</a:t>
            </a:r>
            <a:endParaRPr lang="en-US" dirty="0" smtClean="0"/>
          </a:p>
          <a:p>
            <a:pPr lvl="1"/>
            <a:r>
              <a:rPr lang="en-GB" sz="2400" dirty="0" smtClean="0"/>
              <a:t>Which countries have educational brokerage agencies?</a:t>
            </a:r>
          </a:p>
          <a:p>
            <a:pPr lvl="1"/>
            <a:r>
              <a:rPr lang="en-GB" sz="2400" dirty="0" smtClean="0"/>
              <a:t>What are their achievements to date?</a:t>
            </a:r>
          </a:p>
          <a:p>
            <a:pPr eaLnBrk="1" hangingPunct="1">
              <a:buFont typeface="Monotype Sorts"/>
              <a:buNone/>
            </a:pPr>
            <a:endParaRPr lang="en-US" dirty="0" smtClean="0"/>
          </a:p>
        </p:txBody>
      </p:sp>
      <p:sp>
        <p:nvSpPr>
          <p:cNvPr id="15362" name="Rectangle 2"/>
          <p:cNvSpPr>
            <a:spLocks noGrp="1" noChangeArrowheads="1"/>
          </p:cNvSpPr>
          <p:nvPr>
            <p:ph type="title"/>
          </p:nvPr>
        </p:nvSpPr>
        <p:spPr/>
        <p:txBody>
          <a:bodyPr/>
          <a:lstStyle/>
          <a:p>
            <a:pPr eaLnBrk="1" hangingPunct="1"/>
            <a:r>
              <a:rPr lang="en-GB" dirty="0" smtClean="0"/>
              <a:t>Brokerage agencies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11">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4211">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42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5"/>
          <p:cNvSpPr txBox="1">
            <a:spLocks noChangeArrowheads="1"/>
          </p:cNvSpPr>
          <p:nvPr/>
        </p:nvSpPr>
        <p:spPr bwMode="auto">
          <a:xfrm>
            <a:off x="1187624" y="467961"/>
            <a:ext cx="7670626" cy="584775"/>
          </a:xfrm>
          <a:prstGeom prst="rect">
            <a:avLst/>
          </a:prstGeom>
          <a:noFill/>
          <a:ln w="9525">
            <a:noFill/>
            <a:miter lim="800000"/>
            <a:headEnd/>
            <a:tailEnd/>
          </a:ln>
        </p:spPr>
        <p:txBody>
          <a:bodyPr wrap="square">
            <a:spAutoFit/>
          </a:bodyPr>
          <a:lstStyle/>
          <a:p>
            <a:r>
              <a:rPr lang="en-GB" sz="3200" dirty="0">
                <a:latin typeface="+mj-lt"/>
                <a:ea typeface="+mj-ea"/>
                <a:cs typeface="+mj-cs"/>
              </a:rPr>
              <a:t>Use of knowledge base in policy making</a:t>
            </a:r>
            <a:endParaRPr lang="en-US" sz="3200" dirty="0">
              <a:latin typeface="+mj-lt"/>
              <a:ea typeface="+mj-ea"/>
              <a:cs typeface="+mj-cs"/>
            </a:endParaRPr>
          </a:p>
        </p:txBody>
      </p:sp>
      <p:cxnSp>
        <p:nvCxnSpPr>
          <p:cNvPr id="64" name="Straight Arrow Connector 63"/>
          <p:cNvCxnSpPr/>
          <p:nvPr/>
        </p:nvCxnSpPr>
        <p:spPr bwMode="auto">
          <a:xfrm rot="5400000">
            <a:off x="4102894" y="2817019"/>
            <a:ext cx="928687" cy="9525"/>
          </a:xfrm>
          <a:prstGeom prst="straightConnector1">
            <a:avLst/>
          </a:prstGeom>
          <a:solidFill>
            <a:schemeClr val="accent1"/>
          </a:solidFill>
          <a:ln w="38100" cap="flat" cmpd="sng" algn="ctr">
            <a:solidFill>
              <a:schemeClr val="bg1">
                <a:lumMod val="85000"/>
              </a:schemeClr>
            </a:solidFill>
            <a:prstDash val="sysDash"/>
            <a:miter lim="800000"/>
            <a:headEnd type="arrow"/>
            <a:tailEnd type="arrow"/>
          </a:ln>
          <a:effectLst/>
        </p:spPr>
      </p:cxnSp>
      <p:sp>
        <p:nvSpPr>
          <p:cNvPr id="5" name="Oval 4"/>
          <p:cNvSpPr/>
          <p:nvPr/>
        </p:nvSpPr>
        <p:spPr bwMode="auto">
          <a:xfrm>
            <a:off x="2000250" y="1928813"/>
            <a:ext cx="5000625" cy="3857625"/>
          </a:xfrm>
          <a:prstGeom prst="ellipse">
            <a:avLst/>
          </a:prstGeom>
          <a:noFill/>
          <a:ln w="44450" cap="flat" cmpd="dbl" algn="ctr">
            <a:solidFill>
              <a:schemeClr val="accent4">
                <a:lumMod val="75000"/>
                <a:lumOff val="25000"/>
              </a:schemeClr>
            </a:solidFill>
            <a:prstDash val="dashDot"/>
            <a:miter lim="800000"/>
            <a:headEnd type="none" w="med" len="med"/>
            <a:tailEnd type="none" w="med" len="med"/>
          </a:ln>
          <a:effectLst/>
        </p:spPr>
        <p:txBody>
          <a:bodyPr wrap="none"/>
          <a:lstStyle/>
          <a:p>
            <a:pPr>
              <a:defRPr/>
            </a:pPr>
            <a:endParaRPr lang="en-GB" dirty="0">
              <a:latin typeface="Helvetica 65 Medium" pitchFamily="34" charset="0"/>
              <a:ea typeface="ＭＳ Ｐゴシック" pitchFamily="16" charset="-128"/>
            </a:endParaRPr>
          </a:p>
        </p:txBody>
      </p:sp>
      <p:sp>
        <p:nvSpPr>
          <p:cNvPr id="4" name="Rounded Rectangle 3"/>
          <p:cNvSpPr/>
          <p:nvPr/>
        </p:nvSpPr>
        <p:spPr bwMode="auto">
          <a:xfrm>
            <a:off x="3714750" y="1571625"/>
            <a:ext cx="1785938" cy="782638"/>
          </a:xfrm>
          <a:prstGeom prst="roundRect">
            <a:avLst/>
          </a:prstGeom>
          <a:solidFill>
            <a:srgbClr val="F6DCA8"/>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p>
            <a:pPr>
              <a:defRPr/>
            </a:pPr>
            <a:r>
              <a:rPr lang="en-GB" dirty="0">
                <a:solidFill>
                  <a:schemeClr val="tx1"/>
                </a:solidFill>
                <a:latin typeface="Helvetica 65 Medium" pitchFamily="34" charset="0"/>
              </a:rPr>
              <a:t>Identification of needs</a:t>
            </a:r>
          </a:p>
        </p:txBody>
      </p:sp>
      <p:sp>
        <p:nvSpPr>
          <p:cNvPr id="6" name="Rounded Rectangle 5"/>
          <p:cNvSpPr/>
          <p:nvPr/>
        </p:nvSpPr>
        <p:spPr bwMode="auto">
          <a:xfrm>
            <a:off x="6286500" y="2860675"/>
            <a:ext cx="1785938" cy="782638"/>
          </a:xfrm>
          <a:prstGeom prst="roundRect">
            <a:avLst/>
          </a:prstGeom>
          <a:solidFill>
            <a:srgbClr val="F6DCA8"/>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p>
            <a:pPr>
              <a:defRPr/>
            </a:pPr>
            <a:r>
              <a:rPr lang="en-GB" dirty="0">
                <a:solidFill>
                  <a:schemeClr val="tx1"/>
                </a:solidFill>
                <a:latin typeface="Helvetica 65 Medium" pitchFamily="34" charset="0"/>
              </a:rPr>
              <a:t>Development of policy</a:t>
            </a:r>
          </a:p>
        </p:txBody>
      </p:sp>
      <p:sp>
        <p:nvSpPr>
          <p:cNvPr id="7" name="Rounded Rectangle 6"/>
          <p:cNvSpPr/>
          <p:nvPr/>
        </p:nvSpPr>
        <p:spPr bwMode="auto">
          <a:xfrm>
            <a:off x="3643313" y="5557838"/>
            <a:ext cx="2000250" cy="442912"/>
          </a:xfrm>
          <a:prstGeom prst="roundRect">
            <a:avLst/>
          </a:prstGeom>
          <a:solidFill>
            <a:srgbClr val="F6DCA8"/>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p>
            <a:pPr>
              <a:defRPr/>
            </a:pPr>
            <a:r>
              <a:rPr lang="en-GB" dirty="0">
                <a:solidFill>
                  <a:schemeClr val="tx1"/>
                </a:solidFill>
                <a:latin typeface="Helvetica 65 Medium" pitchFamily="34" charset="0"/>
              </a:rPr>
              <a:t>Implementation</a:t>
            </a:r>
          </a:p>
        </p:txBody>
      </p:sp>
      <p:sp>
        <p:nvSpPr>
          <p:cNvPr id="10" name="Rounded Rectangle 9"/>
          <p:cNvSpPr/>
          <p:nvPr/>
        </p:nvSpPr>
        <p:spPr bwMode="auto">
          <a:xfrm>
            <a:off x="928688" y="2860675"/>
            <a:ext cx="1785937" cy="782638"/>
          </a:xfrm>
          <a:prstGeom prst="roundRect">
            <a:avLst/>
          </a:prstGeom>
          <a:solidFill>
            <a:srgbClr val="F6DCA8"/>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p>
            <a:pPr>
              <a:defRPr/>
            </a:pPr>
            <a:r>
              <a:rPr lang="en-GB" dirty="0">
                <a:solidFill>
                  <a:schemeClr val="tx1"/>
                </a:solidFill>
                <a:latin typeface="Helvetica 65 Medium" pitchFamily="34" charset="0"/>
              </a:rPr>
              <a:t>Evaluation &amp; Monitoring</a:t>
            </a:r>
          </a:p>
        </p:txBody>
      </p:sp>
      <p:sp>
        <p:nvSpPr>
          <p:cNvPr id="14345" name="Hexagon 10"/>
          <p:cNvSpPr>
            <a:spLocks noChangeArrowheads="1"/>
          </p:cNvSpPr>
          <p:nvPr/>
        </p:nvSpPr>
        <p:spPr bwMode="auto">
          <a:xfrm>
            <a:off x="1571625" y="4429125"/>
            <a:ext cx="1717675" cy="508000"/>
          </a:xfrm>
          <a:prstGeom prst="hexagon">
            <a:avLst>
              <a:gd name="adj" fmla="val 25015"/>
              <a:gd name="vf" fmla="val 115470"/>
            </a:avLst>
          </a:prstGeom>
          <a:solidFill>
            <a:schemeClr val="tx2">
              <a:lumMod val="20000"/>
              <a:lumOff val="80000"/>
            </a:schemeClr>
          </a:solidFill>
          <a:ln w="9525" algn="ctr">
            <a:solidFill>
              <a:schemeClr val="tx1"/>
            </a:solidFill>
            <a:miter lim="800000"/>
            <a:headEnd/>
            <a:tailEnd/>
          </a:ln>
        </p:spPr>
        <p:txBody>
          <a:bodyPr wrap="none">
            <a:spAutoFit/>
          </a:bodyPr>
          <a:lstStyle/>
          <a:p>
            <a:r>
              <a:rPr lang="en-GB" dirty="0"/>
              <a:t>Outcomes</a:t>
            </a:r>
          </a:p>
        </p:txBody>
      </p:sp>
      <p:sp>
        <p:nvSpPr>
          <p:cNvPr id="14346" name="Hexagon 11"/>
          <p:cNvSpPr>
            <a:spLocks noChangeArrowheads="1"/>
          </p:cNvSpPr>
          <p:nvPr/>
        </p:nvSpPr>
        <p:spPr bwMode="auto">
          <a:xfrm>
            <a:off x="6072188" y="4408488"/>
            <a:ext cx="1428750" cy="520700"/>
          </a:xfrm>
          <a:prstGeom prst="hexagon">
            <a:avLst>
              <a:gd name="adj" fmla="val 24975"/>
              <a:gd name="vf" fmla="val 115470"/>
            </a:avLst>
          </a:prstGeom>
          <a:solidFill>
            <a:schemeClr val="tx2">
              <a:lumMod val="20000"/>
              <a:lumOff val="80000"/>
            </a:schemeClr>
          </a:solidFill>
          <a:ln w="9525" algn="ctr">
            <a:solidFill>
              <a:schemeClr val="tx1"/>
            </a:solidFill>
            <a:miter lim="800000"/>
            <a:headEnd/>
            <a:tailEnd/>
          </a:ln>
        </p:spPr>
        <p:txBody>
          <a:bodyPr>
            <a:spAutoFit/>
          </a:bodyPr>
          <a:lstStyle/>
          <a:p>
            <a:r>
              <a:rPr lang="en-GB" dirty="0"/>
              <a:t>Output</a:t>
            </a:r>
          </a:p>
        </p:txBody>
      </p:sp>
      <p:sp>
        <p:nvSpPr>
          <p:cNvPr id="13" name="Oval 12"/>
          <p:cNvSpPr/>
          <p:nvPr/>
        </p:nvSpPr>
        <p:spPr bwMode="auto">
          <a:xfrm>
            <a:off x="3429000" y="3286125"/>
            <a:ext cx="2143125" cy="1071563"/>
          </a:xfrm>
          <a:prstGeom prst="ellipse">
            <a:avLst/>
          </a:prstGeom>
          <a:solidFill>
            <a:schemeClr val="bg2">
              <a:lumMod val="20000"/>
              <a:lumOff val="80000"/>
            </a:schemeClr>
          </a:solidFill>
          <a:ln w="9525" cap="flat" cmpd="sng" algn="ctr">
            <a:solidFill>
              <a:schemeClr val="tx1"/>
            </a:solidFill>
            <a:prstDash val="solid"/>
            <a:miter lim="800000"/>
            <a:headEnd type="none" w="med" len="med"/>
            <a:tailEnd type="none" w="med" len="med"/>
          </a:ln>
          <a:effectLst/>
        </p:spPr>
        <p:txBody>
          <a:bodyPr wrap="none" anchor="ctr">
            <a:normAutofit/>
          </a:bodyPr>
          <a:lstStyle/>
          <a:p>
            <a:pPr>
              <a:defRPr/>
            </a:pPr>
            <a:r>
              <a:rPr lang="en-GB" dirty="0">
                <a:latin typeface="Helvetica 65 Medium" pitchFamily="34" charset="0"/>
                <a:ea typeface="ＭＳ Ｐゴシック" pitchFamily="16" charset="-128"/>
              </a:rPr>
              <a:t>Knowledge base</a:t>
            </a:r>
          </a:p>
        </p:txBody>
      </p:sp>
      <p:cxnSp>
        <p:nvCxnSpPr>
          <p:cNvPr id="17" name="Straight Arrow Connector 16"/>
          <p:cNvCxnSpPr>
            <a:stCxn id="10" idx="3"/>
          </p:cNvCxnSpPr>
          <p:nvPr/>
        </p:nvCxnSpPr>
        <p:spPr bwMode="auto">
          <a:xfrm>
            <a:off x="2714625" y="3251200"/>
            <a:ext cx="857250" cy="320675"/>
          </a:xfrm>
          <a:prstGeom prst="straightConnector1">
            <a:avLst/>
          </a:prstGeom>
          <a:solidFill>
            <a:schemeClr val="accent1"/>
          </a:solidFill>
          <a:ln w="38100" cap="flat" cmpd="sng" algn="ctr">
            <a:solidFill>
              <a:schemeClr val="bg1">
                <a:lumMod val="85000"/>
              </a:schemeClr>
            </a:solidFill>
            <a:prstDash val="sysDash"/>
            <a:miter lim="800000"/>
            <a:headEnd type="arrow"/>
            <a:tailEnd type="arrow"/>
          </a:ln>
          <a:effectLst/>
        </p:spPr>
      </p:cxnSp>
      <p:cxnSp>
        <p:nvCxnSpPr>
          <p:cNvPr id="21" name="Straight Arrow Connector 20"/>
          <p:cNvCxnSpPr/>
          <p:nvPr/>
        </p:nvCxnSpPr>
        <p:spPr bwMode="auto">
          <a:xfrm rot="5400000">
            <a:off x="3893344" y="4964907"/>
            <a:ext cx="1214437" cy="0"/>
          </a:xfrm>
          <a:prstGeom prst="straightConnector1">
            <a:avLst/>
          </a:prstGeom>
          <a:solidFill>
            <a:schemeClr val="accent1"/>
          </a:solidFill>
          <a:ln w="38100" cap="flat" cmpd="sng" algn="ctr">
            <a:solidFill>
              <a:schemeClr val="bg1">
                <a:lumMod val="85000"/>
              </a:schemeClr>
            </a:solidFill>
            <a:prstDash val="sysDash"/>
            <a:miter lim="800000"/>
            <a:headEnd type="arrow"/>
            <a:tailEnd type="arrow"/>
          </a:ln>
          <a:effectLst/>
        </p:spPr>
      </p:cxnSp>
      <p:cxnSp>
        <p:nvCxnSpPr>
          <p:cNvPr id="23" name="Straight Arrow Connector 22"/>
          <p:cNvCxnSpPr>
            <a:stCxn id="13" idx="7"/>
            <a:endCxn id="6" idx="1"/>
          </p:cNvCxnSpPr>
          <p:nvPr/>
        </p:nvCxnSpPr>
        <p:spPr bwMode="auto">
          <a:xfrm rot="5400000" flipH="1" flipV="1">
            <a:off x="5676900" y="2833688"/>
            <a:ext cx="190500" cy="1028700"/>
          </a:xfrm>
          <a:prstGeom prst="straightConnector1">
            <a:avLst/>
          </a:prstGeom>
          <a:solidFill>
            <a:schemeClr val="accent1"/>
          </a:solidFill>
          <a:ln w="38100" cap="flat" cmpd="sng" algn="ctr">
            <a:solidFill>
              <a:schemeClr val="bg1">
                <a:lumMod val="85000"/>
              </a:schemeClr>
            </a:solidFill>
            <a:prstDash val="sysDash"/>
            <a:miter lim="800000"/>
            <a:headEnd type="arrow"/>
            <a:tailEnd type="arrow"/>
          </a:ln>
          <a:effectLst/>
        </p:spPr>
      </p:cxnSp>
      <p:sp>
        <p:nvSpPr>
          <p:cNvPr id="50" name="Rectangle 49"/>
          <p:cNvSpPr/>
          <p:nvPr/>
        </p:nvSpPr>
        <p:spPr bwMode="auto">
          <a:xfrm>
            <a:off x="5537199" y="2930455"/>
            <a:ext cx="3643313" cy="3954929"/>
          </a:xfrm>
          <a:prstGeom prst="rect">
            <a:avLst/>
          </a:prstGeom>
          <a:solidFill>
            <a:schemeClr val="tx2">
              <a:lumMod val="20000"/>
              <a:lumOff val="80000"/>
            </a:schemeClr>
          </a:solidFill>
          <a:ln w="9525" cap="flat" cmpd="sng" algn="ctr">
            <a:solidFill>
              <a:schemeClr val="tx1"/>
            </a:solidFill>
            <a:prstDash val="solid"/>
            <a:miter lim="800000"/>
            <a:headEnd type="none" w="med" len="med"/>
            <a:tailEnd type="none" w="med" len="med"/>
          </a:ln>
          <a:effectLst/>
        </p:spPr>
        <p:txBody>
          <a:bodyPr anchor="ctr" anchorCtr="1">
            <a:spAutoFit/>
          </a:bodyPr>
          <a:lstStyle/>
          <a:p>
            <a:pPr>
              <a:defRPr/>
            </a:pPr>
            <a:r>
              <a:rPr lang="en-GB" sz="2200" b="1" dirty="0">
                <a:latin typeface="Helvetica 65 Medium" pitchFamily="34" charset="0"/>
                <a:ea typeface="ＭＳ Ｐゴシック" pitchFamily="16" charset="-128"/>
              </a:rPr>
              <a:t>Knowledge base</a:t>
            </a:r>
          </a:p>
          <a:p>
            <a:pPr>
              <a:spcBef>
                <a:spcPts val="1200"/>
              </a:spcBef>
              <a:defRPr/>
            </a:pPr>
            <a:r>
              <a:rPr lang="en-GB" dirty="0">
                <a:latin typeface="Helvetica 65 Medium" pitchFamily="34" charset="0"/>
                <a:ea typeface="ＭＳ Ｐゴシック" pitchFamily="16" charset="-128"/>
              </a:rPr>
              <a:t>What types of knowledge?</a:t>
            </a:r>
          </a:p>
          <a:p>
            <a:pPr marL="987425" indent="-365125" algn="l">
              <a:spcBef>
                <a:spcPts val="600"/>
              </a:spcBef>
              <a:spcAft>
                <a:spcPts val="600"/>
              </a:spcAft>
              <a:buFont typeface="Wingdings" pitchFamily="2" charset="2"/>
              <a:buChar char="à"/>
              <a:defRPr/>
            </a:pPr>
            <a:r>
              <a:rPr lang="en-GB" sz="1700" dirty="0">
                <a:latin typeface="Helvetica 65 Medium" pitchFamily="34" charset="0"/>
                <a:ea typeface="ＭＳ Ｐゴシック" pitchFamily="16" charset="-128"/>
                <a:sym typeface="Wingdings" pitchFamily="2" charset="2"/>
              </a:rPr>
              <a:t>Tacit knowledge</a:t>
            </a:r>
          </a:p>
          <a:p>
            <a:pPr marL="987425" indent="-365125" algn="l">
              <a:spcBef>
                <a:spcPts val="600"/>
              </a:spcBef>
              <a:spcAft>
                <a:spcPts val="600"/>
              </a:spcAft>
              <a:buFont typeface="Wingdings" pitchFamily="2" charset="2"/>
              <a:buChar char="à"/>
              <a:defRPr/>
            </a:pPr>
            <a:r>
              <a:rPr lang="en-GB" sz="1700" dirty="0">
                <a:latin typeface="Helvetica 65 Medium" pitchFamily="34" charset="0"/>
                <a:ea typeface="ＭＳ Ｐゴシック" pitchFamily="16" charset="-128"/>
                <a:sym typeface="Wingdings" pitchFamily="2" charset="2"/>
              </a:rPr>
              <a:t>Explicit knowledge</a:t>
            </a:r>
          </a:p>
          <a:p>
            <a:pPr>
              <a:spcBef>
                <a:spcPts val="600"/>
              </a:spcBef>
              <a:spcAft>
                <a:spcPts val="600"/>
              </a:spcAft>
              <a:defRPr/>
            </a:pPr>
            <a:r>
              <a:rPr lang="en-GB" dirty="0">
                <a:latin typeface="Helvetica 65 Medium" pitchFamily="34" charset="0"/>
                <a:ea typeface="ＭＳ Ｐゴシック" pitchFamily="16" charset="-128"/>
              </a:rPr>
              <a:t>What knowledge sources?</a:t>
            </a:r>
          </a:p>
          <a:p>
            <a:pPr lvl="1" algn="l">
              <a:spcBef>
                <a:spcPts val="600"/>
              </a:spcBef>
              <a:spcAft>
                <a:spcPts val="600"/>
              </a:spcAft>
              <a:buFont typeface="Wingdings" pitchFamily="2" charset="2"/>
              <a:buChar char="Ø"/>
              <a:defRPr/>
            </a:pPr>
            <a:r>
              <a:rPr lang="en-GB" dirty="0">
                <a:latin typeface="Helvetica 65 Medium" pitchFamily="34" charset="0"/>
                <a:ea typeface="ＭＳ Ｐゴシック" pitchFamily="16" charset="-128"/>
              </a:rPr>
              <a:t>E</a:t>
            </a:r>
            <a:r>
              <a:rPr lang="en-GB" dirty="0" smtClean="0">
                <a:latin typeface="Helvetica 65 Medium" pitchFamily="34" charset="0"/>
                <a:ea typeface="ＭＳ Ｐゴシック" pitchFamily="16" charset="-128"/>
              </a:rPr>
              <a:t>ducation research</a:t>
            </a:r>
            <a:endParaRPr lang="en-GB" dirty="0">
              <a:latin typeface="Helvetica 65 Medium" pitchFamily="34" charset="0"/>
              <a:ea typeface="ＭＳ Ｐゴシック" pitchFamily="16" charset="-128"/>
            </a:endParaRPr>
          </a:p>
          <a:p>
            <a:pPr lvl="1" algn="l">
              <a:spcBef>
                <a:spcPts val="600"/>
              </a:spcBef>
              <a:spcAft>
                <a:spcPts val="600"/>
              </a:spcAft>
              <a:buFont typeface="Wingdings" pitchFamily="2" charset="2"/>
              <a:buChar char="Ø"/>
              <a:defRPr/>
            </a:pPr>
            <a:r>
              <a:rPr lang="en-GB" dirty="0" smtClean="0">
                <a:latin typeface="Helvetica 65 Medium" pitchFamily="34" charset="0"/>
                <a:ea typeface="ＭＳ Ｐゴシック" pitchFamily="16" charset="-128"/>
              </a:rPr>
              <a:t>Indicators, evaluations</a:t>
            </a:r>
          </a:p>
          <a:p>
            <a:pPr lvl="1" algn="l">
              <a:spcBef>
                <a:spcPts val="600"/>
              </a:spcBef>
              <a:spcAft>
                <a:spcPts val="600"/>
              </a:spcAft>
              <a:buFont typeface="Wingdings" pitchFamily="2" charset="2"/>
              <a:buChar char="Ø"/>
              <a:defRPr/>
            </a:pPr>
            <a:r>
              <a:rPr lang="en-GB" dirty="0" smtClean="0">
                <a:latin typeface="Helvetica 65 Medium" pitchFamily="34" charset="0"/>
                <a:ea typeface="ＭＳ Ｐゴシック" pitchFamily="16" charset="-128"/>
              </a:rPr>
              <a:t>Professional </a:t>
            </a:r>
            <a:r>
              <a:rPr lang="en-GB" dirty="0">
                <a:latin typeface="Helvetica 65 Medium" pitchFamily="34" charset="0"/>
                <a:ea typeface="ＭＳ Ｐゴシック" pitchFamily="16" charset="-128"/>
              </a:rPr>
              <a:t>expertise</a:t>
            </a:r>
          </a:p>
          <a:p>
            <a:pPr lvl="1" algn="l">
              <a:spcBef>
                <a:spcPts val="600"/>
              </a:spcBef>
              <a:spcAft>
                <a:spcPts val="600"/>
              </a:spcAft>
              <a:buFont typeface="Wingdings" pitchFamily="2" charset="2"/>
              <a:buChar char="Ø"/>
              <a:defRPr/>
            </a:pPr>
            <a:r>
              <a:rPr lang="en-GB" dirty="0">
                <a:latin typeface="Helvetica 65 Medium" pitchFamily="34" charset="0"/>
                <a:ea typeface="ＭＳ Ｐゴシック" pitchFamily="16" charset="-128"/>
              </a:rPr>
              <a:t>Anecdotal </a:t>
            </a:r>
            <a:r>
              <a:rPr lang="en-GB" dirty="0" smtClean="0">
                <a:latin typeface="Helvetica 65 Medium" pitchFamily="34" charset="0"/>
                <a:ea typeface="ＭＳ Ｐゴシック" pitchFamily="16" charset="-128"/>
              </a:rPr>
              <a:t>evidence, etc</a:t>
            </a:r>
            <a:endParaRPr lang="en-GB" dirty="0">
              <a:latin typeface="Helvetica 65 Medium" pitchFamily="34" charset="0"/>
              <a:ea typeface="ＭＳ Ｐゴシック" pitchFamily="16"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dissolve">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xit" presetSubtype="12" fill="hold" grpId="1" nodeType="clickEffect">
                                  <p:stCondLst>
                                    <p:cond delay="0"/>
                                  </p:stCondLst>
                                  <p:childTnLst>
                                    <p:animEffect transition="out" filter="strips(downLeft)">
                                      <p:cBhvr>
                                        <p:cTn id="11" dur="500"/>
                                        <p:tgtEl>
                                          <p:spTgt spid="50"/>
                                        </p:tgtEl>
                                      </p:cBhvr>
                                    </p:animEffect>
                                    <p:set>
                                      <p:cBhvr>
                                        <p:cTn id="12" dur="1" fill="hold">
                                          <p:stCondLst>
                                            <p:cond delay="499"/>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ECD_White_EN">
  <a:themeElements>
    <a:clrScheme name="OECD_White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ECD_White_EN">
      <a:majorFont>
        <a:latin typeface="Helvetica"/>
        <a:ea typeface=""/>
        <a:cs typeface="Arial"/>
      </a:majorFont>
      <a:minorFont>
        <a:latin typeface="Georg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Helvetica 65 Medium"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Helvetica 65 Medium" pitchFamily="34" charset="0"/>
          </a:defRPr>
        </a:defPPr>
      </a:lstStyle>
    </a:lnDef>
  </a:objectDefaults>
  <a:extraClrSchemeLst>
    <a:extraClrScheme>
      <a:clrScheme name="OECD_White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ECD_White_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ECD_White_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ECD_White_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ECD_White_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ECD_White_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ECD_White_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ECD_White_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ECD_White_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ECD_White_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ECD_White_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ECD_White_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504FFCD351CE642BE9BA3ED069B5A12" ma:contentTypeVersion="2" ma:contentTypeDescription="Create a new document." ma:contentTypeScope="" ma:versionID="66d8900e497c90ab5c46206d10102e15">
  <xsd:schema xmlns:xsd="http://www.w3.org/2001/XMLSchema" xmlns:p="http://schemas.microsoft.com/office/2006/metadata/properties" xmlns:ns2="4d0ea812-5446-444f-9e9d-3925b700f26a" targetNamespace="http://schemas.microsoft.com/office/2006/metadata/properties" ma:root="true" ma:fieldsID="30485b5adeae3fac682922bac29ea47f" ns2:_="">
    <xsd:import namespace="4d0ea812-5446-444f-9e9d-3925b700f26a"/>
    <xsd:element name="properties">
      <xsd:complexType>
        <xsd:sequence>
          <xsd:element name="documentManagement">
            <xsd:complexType>
              <xsd:all>
                <xsd:element ref="ns2:Description0" minOccurs="0"/>
                <xsd:element ref="ns2:Category" minOccurs="0"/>
              </xsd:all>
            </xsd:complexType>
          </xsd:element>
        </xsd:sequence>
      </xsd:complexType>
    </xsd:element>
  </xsd:schema>
  <xsd:schema xmlns:xsd="http://www.w3.org/2001/XMLSchema" xmlns:dms="http://schemas.microsoft.com/office/2006/documentManagement/types" targetNamespace="4d0ea812-5446-444f-9e9d-3925b700f26a" elementFormDefault="qualified">
    <xsd:import namespace="http://schemas.microsoft.com/office/2006/documentManagement/types"/>
    <xsd:element name="Description0" ma:index="1" nillable="true" ma:displayName="Description" ma:internalName="Description0">
      <xsd:simpleType>
        <xsd:restriction base="dms:Text">
          <xsd:maxLength value="255"/>
        </xsd:restriction>
      </xsd:simpleType>
    </xsd:element>
    <xsd:element name="Category" ma:index="9" nillable="true" ma:displayName="Category" ma:internalName="Category">
      <xsd:complexType>
        <xsd:complexContent>
          <xsd:extension base="dms:MultiChoiceFillIn">
            <xsd:sequence>
              <xsd:element name="Value" maxOccurs="unbounded" minOccurs="0" nillable="true">
                <xsd:simpleType>
                  <xsd:union memberTypes="dms:Text">
                    <xsd:simpleType>
                      <xsd:restriction base="dms:Choice">
                        <xsd:enumeration value="Internet"/>
                        <xsd:enumeration value="Project planning"/>
                        <xsd:enumeration value="Document"/>
                        <xsd:enumeration value="Powerpoint"/>
                        <xsd:enumeration value="Miscellaneous"/>
                        <xsd:enumeration value="Rules &amp; Regulations"/>
                      </xsd:restriction>
                    </xsd:simpleType>
                  </xsd:un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ma:readOnly="tru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escription0 xmlns="4d0ea812-5446-444f-9e9d-3925b700f26a">CERI powerpoint template</Description0>
    <Category xmlns="4d0ea812-5446-444f-9e9d-3925b700f26a">
      <Value xmlns="4d0ea812-5446-444f-9e9d-3925b700f26a">Powerpoint</Value>
    </Category>
  </documentManagement>
</p:properties>
</file>

<file path=customXml/itemProps1.xml><?xml version="1.0" encoding="utf-8"?>
<ds:datastoreItem xmlns:ds="http://schemas.openxmlformats.org/officeDocument/2006/customXml" ds:itemID="{31FC0A6D-0ACC-49D0-BBC8-B311F0096F6C}">
  <ds:schemaRefs>
    <ds:schemaRef ds:uri="http://schemas.microsoft.com/sharepoint/v3/contenttype/forms"/>
  </ds:schemaRefs>
</ds:datastoreItem>
</file>

<file path=customXml/itemProps2.xml><?xml version="1.0" encoding="utf-8"?>
<ds:datastoreItem xmlns:ds="http://schemas.openxmlformats.org/officeDocument/2006/customXml" ds:itemID="{FEFC8044-A327-4139-B60B-0633067E96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0ea812-5446-444f-9e9d-3925b700f26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12425A1-F71E-4BC3-9063-753A0AA7EC62}">
  <ds:schemaRefs>
    <ds:schemaRef ds:uri="http://schemas.microsoft.com/office/2006/metadata/longProperties"/>
  </ds:schemaRefs>
</ds:datastoreItem>
</file>

<file path=customXml/itemProps4.xml><?xml version="1.0" encoding="utf-8"?>
<ds:datastoreItem xmlns:ds="http://schemas.openxmlformats.org/officeDocument/2006/customXml" ds:itemID="{6ECD2A1F-8DF0-4965-A01F-C2D7BCC84DC6}">
  <ds:schemaRefs>
    <ds:schemaRef ds:uri="http://purl.org/dc/elements/1.1/"/>
    <ds:schemaRef ds:uri="4d0ea812-5446-444f-9e9d-3925b700f26a"/>
    <ds:schemaRef ds:uri="http://purl.org/dc/term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1595</TotalTime>
  <Words>682</Words>
  <Application>Microsoft Office PowerPoint</Application>
  <PresentationFormat>On-screen Show (4:3)</PresentationFormat>
  <Paragraphs>133</Paragraphs>
  <Slides>15</Slides>
  <Notes>13</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OECD_White_EN</vt:lpstr>
      <vt:lpstr>OECD_English_white</vt:lpstr>
      <vt:lpstr>PowerPoint Presentation</vt:lpstr>
      <vt:lpstr>Background</vt:lpstr>
      <vt:lpstr>General points</vt:lpstr>
      <vt:lpstr>Government expenditure on ERD as a percentage of total (public and private, all levels) expenditure on education</vt:lpstr>
      <vt:lpstr>Government expenditure on ERD as a percentage of the public expenditure on R&amp;D</vt:lpstr>
      <vt:lpstr>General points</vt:lpstr>
      <vt:lpstr>Knowledge networks</vt:lpstr>
      <vt:lpstr>Brokerage agencies</vt:lpstr>
      <vt:lpstr>PowerPoint Presentation</vt:lpstr>
      <vt:lpstr>Governing Complex Education Systems</vt:lpstr>
      <vt:lpstr>Governance model</vt:lpstr>
      <vt:lpstr>GCES Outputs</vt:lpstr>
      <vt:lpstr>PowerPoint Presentation</vt:lpstr>
      <vt:lpstr>Methodologies and epistemologies</vt:lpstr>
      <vt:lpstr>Effective Multilevel Governance London 25-26 March 2013</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grandrieux_d</dc:creator>
  <cp:lastModifiedBy>ML</cp:lastModifiedBy>
  <cp:revision>155</cp:revision>
  <cp:lastPrinted>2002-06-04T13:46:34Z</cp:lastPrinted>
  <dcterms:created xsi:type="dcterms:W3CDTF">2007-04-16T06:58:52Z</dcterms:created>
  <dcterms:modified xsi:type="dcterms:W3CDTF">2012-12-20T10:26:12Z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ategory0">
    <vt:lpwstr>7</vt:lpwstr>
  </property>
  <property fmtid="{D5CDD505-2E9C-101B-9397-08002B2CF9AE}" pid="3" name="DateOfEvent">
    <vt:lpwstr>2006-06-27T00:00:00Z</vt:lpwstr>
  </property>
  <property fmtid="{D5CDD505-2E9C-101B-9397-08002B2CF9AE}" pid="4" name="Directorate">
    <vt:lpwstr>9</vt:lpwstr>
  </property>
  <property fmtid="{D5CDD505-2E9C-101B-9397-08002B2CF9AE}" pid="5" name="Event">
    <vt:lpwstr>3</vt:lpwstr>
  </property>
  <property fmtid="{D5CDD505-2E9C-101B-9397-08002B2CF9AE}" pid="6" name="Attendees 1">
    <vt:lpwstr/>
  </property>
  <property fmtid="{D5CDD505-2E9C-101B-9397-08002B2CF9AE}" pid="7" name="EventDate">
    <vt:lpwstr>2006-06-27T00:00:00Z</vt:lpwstr>
  </property>
  <property fmtid="{D5CDD505-2E9C-101B-9397-08002B2CF9AE}" pid="8" name="ContentType">
    <vt:lpwstr>Document</vt:lpwstr>
  </property>
</Properties>
</file>