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58" r:id="rId3"/>
    <p:sldId id="259" r:id="rId4"/>
    <p:sldId id="260" r:id="rId5"/>
    <p:sldId id="261" r:id="rId6"/>
    <p:sldId id="270" r:id="rId7"/>
    <p:sldId id="268" r:id="rId8"/>
    <p:sldId id="271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40000"/>
    <a:srgbClr val="8A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2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4BA3FE-886C-4DB0-B339-31A7A17E87F8}" type="datetimeFigureOut">
              <a:rPr lang="sl-SI" smtClean="0"/>
              <a:pPr/>
              <a:t>27.11.2012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2411C5-0080-4743-9B48-68770CD3EE0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ci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>
              <a:solidFill>
                <a:srgbClr val="A40000"/>
              </a:solidFill>
            </a:endParaRP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A40000"/>
                </a:solidFill>
              </a:rPr>
              <a:t>SUPPLY, DEMAND AND EXPENDITURE ON LONG TERM CARE IN EU</a:t>
            </a:r>
          </a:p>
          <a:p>
            <a:pPr algn="ctr"/>
            <a:endParaRPr lang="sl-SI" b="1" dirty="0" smtClean="0">
              <a:solidFill>
                <a:srgbClr val="7030A0"/>
              </a:solidFill>
            </a:endParaRPr>
          </a:p>
          <a:p>
            <a:pPr algn="ctr"/>
            <a:endParaRPr lang="sl-SI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l-SI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sl-SI" b="1" dirty="0" smtClean="0"/>
              <a:t>Dr. Valentina Prevolnik Rupel</a:t>
            </a:r>
          </a:p>
          <a:p>
            <a:pPr marL="0" indent="0" algn="ctr">
              <a:buNone/>
            </a:pPr>
            <a:r>
              <a:rPr lang="sl-SI" b="1" dirty="0" smtClean="0"/>
              <a:t>Institute </a:t>
            </a:r>
            <a:r>
              <a:rPr lang="sl-SI" b="1" dirty="0" err="1" smtClean="0"/>
              <a:t>for</a:t>
            </a:r>
            <a:r>
              <a:rPr lang="sl-SI" b="1" dirty="0" smtClean="0"/>
              <a:t> </a:t>
            </a:r>
            <a:r>
              <a:rPr lang="sl-SI" b="1" dirty="0" err="1" smtClean="0"/>
              <a:t>Economic</a:t>
            </a:r>
            <a:r>
              <a:rPr lang="sl-SI" b="1" dirty="0" smtClean="0"/>
              <a:t> </a:t>
            </a:r>
            <a:r>
              <a:rPr lang="sl-SI" b="1" dirty="0" err="1" smtClean="0"/>
              <a:t>Research</a:t>
            </a:r>
            <a:r>
              <a:rPr lang="sl-SI" b="1" dirty="0" smtClean="0"/>
              <a:t>, </a:t>
            </a:r>
            <a:r>
              <a:rPr lang="sl-SI" b="1" dirty="0" err="1" smtClean="0"/>
              <a:t>Slovenia</a:t>
            </a:r>
            <a:endParaRPr lang="sl-SI" b="1" dirty="0" smtClean="0"/>
          </a:p>
          <a:p>
            <a:pPr marL="0" indent="0" algn="ctr">
              <a:buNone/>
            </a:pPr>
            <a:endParaRPr lang="sl-SI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sl-SI" b="1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31623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32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2400" b="1" dirty="0" err="1" smtClean="0">
                <a:solidFill>
                  <a:schemeClr val="tx1"/>
                </a:solidFill>
              </a:rPr>
              <a:t>Future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expenditure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for</a:t>
            </a:r>
            <a:r>
              <a:rPr lang="sl-SI" sz="2400" b="1" dirty="0" smtClean="0">
                <a:solidFill>
                  <a:schemeClr val="tx1"/>
                </a:solidFill>
              </a:rPr>
              <a:t> LTC </a:t>
            </a:r>
            <a:r>
              <a:rPr lang="sl-SI" sz="2400" b="1" dirty="0" err="1" smtClean="0">
                <a:solidFill>
                  <a:schemeClr val="tx1"/>
                </a:solidFill>
              </a:rPr>
              <a:t>provision</a:t>
            </a:r>
            <a:r>
              <a:rPr lang="sl-SI" sz="2400" b="1" dirty="0" smtClean="0">
                <a:solidFill>
                  <a:schemeClr val="tx1"/>
                </a:solidFill>
              </a:rPr>
              <a:t>: </a:t>
            </a:r>
            <a:r>
              <a:rPr lang="sl-SI" sz="2400" b="1" dirty="0" err="1" smtClean="0">
                <a:solidFill>
                  <a:schemeClr val="tx1"/>
                </a:solidFill>
              </a:rPr>
              <a:t>the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various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scenarios</a:t>
            </a:r>
            <a:endParaRPr lang="sl-SI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29090746"/>
              </p:ext>
            </p:extLst>
          </p:nvPr>
        </p:nvGraphicFramePr>
        <p:xfrm>
          <a:off x="467546" y="1124743"/>
          <a:ext cx="8208909" cy="533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  <a:gridCol w="912101"/>
              </a:tblGrid>
              <a:tr h="58393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 err="1">
                          <a:effectLst/>
                        </a:rPr>
                        <a:t>Constant</a:t>
                      </a:r>
                      <a:r>
                        <a:rPr lang="sl-SI" sz="800" dirty="0">
                          <a:effectLst/>
                        </a:rPr>
                        <a:t> </a:t>
                      </a:r>
                      <a:r>
                        <a:rPr lang="sl-SI" sz="800" dirty="0" err="1">
                          <a:effectLst/>
                        </a:rPr>
                        <a:t>disability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 err="1">
                          <a:effectLst/>
                        </a:rPr>
                        <a:t>Demographic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>
                          <a:effectLst/>
                        </a:rPr>
                        <a:t>AWG reference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>
                          <a:effectLst/>
                        </a:rPr>
                        <a:t>Base </a:t>
                      </a:r>
                      <a:r>
                        <a:rPr lang="sl-SI" sz="800" dirty="0" err="1">
                          <a:effectLst/>
                        </a:rPr>
                        <a:t>case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 err="1">
                          <a:effectLst/>
                        </a:rPr>
                        <a:t>Risk</a:t>
                      </a:r>
                      <a:r>
                        <a:rPr lang="sl-SI" sz="800" dirty="0">
                          <a:effectLst/>
                        </a:rPr>
                        <a:t> </a:t>
                      </a:r>
                      <a:r>
                        <a:rPr lang="sl-SI" sz="800" dirty="0" err="1">
                          <a:effectLst/>
                        </a:rPr>
                        <a:t>scenario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>
                          <a:effectLst/>
                        </a:rPr>
                        <a:t>Cost </a:t>
                      </a:r>
                      <a:r>
                        <a:rPr lang="sl-SI" sz="800" dirty="0" err="1">
                          <a:effectLst/>
                        </a:rPr>
                        <a:t>convergence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>
                          <a:effectLst/>
                        </a:rPr>
                        <a:t>Shift to </a:t>
                      </a:r>
                      <a:r>
                        <a:rPr lang="sl-SI" sz="800" dirty="0" err="1">
                          <a:effectLst/>
                        </a:rPr>
                        <a:t>formalo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dirty="0" err="1">
                          <a:effectLst/>
                        </a:rPr>
                        <a:t>Coverage</a:t>
                      </a:r>
                      <a:r>
                        <a:rPr lang="sl-SI" sz="800" dirty="0">
                          <a:effectLst/>
                        </a:rPr>
                        <a:t> </a:t>
                      </a:r>
                      <a:r>
                        <a:rPr lang="sl-SI" sz="800" dirty="0" err="1">
                          <a:effectLst/>
                        </a:rPr>
                        <a:t>convergence</a:t>
                      </a:r>
                      <a:endParaRPr lang="sl-SI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BE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BG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CZ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DK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 dirty="0">
                          <a:effectLst/>
                        </a:rPr>
                        <a:t>3,0</a:t>
                      </a:r>
                      <a:endParaRPr lang="sl-SI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DE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EE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IE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EL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ES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FR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IT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CY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LV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LT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LU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HU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MT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NL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5,3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AT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PL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PT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RO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SI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SK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FI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SE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UK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0,9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NO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3,9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5,1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4,3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  <a:tr h="16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EU27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1,9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>
                          <a:effectLst/>
                        </a:rPr>
                        <a:t>2,6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900" dirty="0">
                          <a:effectLst/>
                        </a:rPr>
                        <a:t>3,2</a:t>
                      </a:r>
                      <a:endParaRPr lang="sl-SI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551" marR="315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71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5576" y="1916832"/>
            <a:ext cx="734481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53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800" dirty="0" err="1" smtClean="0"/>
              <a:t>Thank</a:t>
            </a:r>
            <a:r>
              <a:rPr lang="sl-SI" sz="4800" dirty="0" smtClean="0"/>
              <a:t> </a:t>
            </a:r>
            <a:r>
              <a:rPr lang="sl-SI" sz="4800" dirty="0" err="1" smtClean="0"/>
              <a:t>you</a:t>
            </a:r>
            <a:r>
              <a:rPr lang="sl-SI" sz="4800" dirty="0" smtClean="0"/>
              <a:t>!</a:t>
            </a:r>
          </a:p>
          <a:p>
            <a:pPr marL="0" indent="0" algn="ctr">
              <a:buNone/>
            </a:pPr>
            <a:endParaRPr lang="sl-SI" sz="4800" dirty="0"/>
          </a:p>
          <a:p>
            <a:pPr marL="0" indent="0" algn="ctr">
              <a:buNone/>
            </a:pPr>
            <a:r>
              <a:rPr lang="sl-SI" sz="4800" dirty="0" err="1" smtClean="0"/>
              <a:t>rupelv@ier.si</a:t>
            </a:r>
            <a:endParaRPr lang="sl-SI" sz="4800" dirty="0" smtClean="0"/>
          </a:p>
          <a:p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xmlns="" val="31830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76672"/>
            <a:ext cx="835292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2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74675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2019311" y="273768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err="1" smtClean="0"/>
              <a:t>Determinants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of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supply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of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long</a:t>
            </a:r>
            <a:r>
              <a:rPr lang="sl-SI" sz="2400" b="1" dirty="0" smtClean="0"/>
              <a:t> term </a:t>
            </a:r>
            <a:r>
              <a:rPr lang="sl-SI" sz="2400" b="1" dirty="0" err="1" smtClean="0"/>
              <a:t>care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services</a:t>
            </a:r>
            <a:r>
              <a:rPr lang="sl-SI" sz="2400" b="1" dirty="0" smtClean="0"/>
              <a:t> </a:t>
            </a:r>
            <a:endParaRPr lang="sl-SI" sz="24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649538" y="5589240"/>
            <a:ext cx="5924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 smtClean="0"/>
              <a:t>Source</a:t>
            </a:r>
            <a:r>
              <a:rPr lang="sl-SI" b="1" dirty="0" smtClean="0"/>
              <a:t>: </a:t>
            </a:r>
            <a:r>
              <a:rPr lang="sl-SI" b="1" dirty="0" err="1" smtClean="0"/>
              <a:t>The</a:t>
            </a:r>
            <a:r>
              <a:rPr lang="sl-SI" b="1" dirty="0" smtClean="0"/>
              <a:t> 2012 </a:t>
            </a:r>
            <a:r>
              <a:rPr lang="sl-SI" b="1" dirty="0" err="1" smtClean="0"/>
              <a:t>Ageing</a:t>
            </a:r>
            <a:r>
              <a:rPr lang="sl-SI" b="1" dirty="0" smtClean="0"/>
              <a:t> </a:t>
            </a:r>
            <a:r>
              <a:rPr lang="sl-SI" b="1" dirty="0" err="1" smtClean="0"/>
              <a:t>Report</a:t>
            </a:r>
            <a:r>
              <a:rPr lang="sl-SI" b="1" dirty="0" smtClean="0"/>
              <a:t>, </a:t>
            </a:r>
            <a:r>
              <a:rPr lang="sl-SI" b="1" dirty="0" err="1" smtClean="0"/>
              <a:t>European</a:t>
            </a:r>
            <a:r>
              <a:rPr lang="sl-SI" b="1" dirty="0" smtClean="0"/>
              <a:t> </a:t>
            </a:r>
            <a:r>
              <a:rPr lang="sl-SI" b="1" dirty="0" err="1" smtClean="0"/>
              <a:t>Economy</a:t>
            </a:r>
            <a:r>
              <a:rPr lang="sl-SI" b="1" dirty="0" smtClean="0"/>
              <a:t> 2, 2012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xmlns="" val="10115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34967"/>
            <a:ext cx="5746750" cy="1924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467544" y="3059191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000" dirty="0" smtClean="0"/>
          </a:p>
          <a:p>
            <a:pPr algn="just"/>
            <a:r>
              <a:rPr lang="en-US" dirty="0" smtClean="0"/>
              <a:t>Demography</a:t>
            </a:r>
            <a:r>
              <a:rPr lang="sl-SI" dirty="0" smtClean="0"/>
              <a:t> = </a:t>
            </a:r>
            <a:r>
              <a:rPr lang="en-US" dirty="0" smtClean="0"/>
              <a:t>ageing of the population </a:t>
            </a:r>
            <a:endParaRPr lang="sl-SI" dirty="0" smtClean="0"/>
          </a:p>
          <a:p>
            <a:pPr marL="457200" indent="-457200" algn="just">
              <a:buAutoNum type="arabicPeriod"/>
            </a:pPr>
            <a:r>
              <a:rPr lang="en-US" i="1" u="sng" dirty="0" smtClean="0"/>
              <a:t>ageing societies: </a:t>
            </a:r>
            <a:r>
              <a:rPr lang="en-US" dirty="0" smtClean="0"/>
              <a:t>progression of large birth cohorts, followed by smaller birth cohorts (fertility decline) and </a:t>
            </a:r>
            <a:endParaRPr lang="sl-SI" dirty="0" smtClean="0"/>
          </a:p>
          <a:p>
            <a:pPr algn="just"/>
            <a:r>
              <a:rPr lang="sl-SI" dirty="0" smtClean="0"/>
              <a:t>2.   </a:t>
            </a:r>
            <a:r>
              <a:rPr lang="en-US" i="1" u="sng" dirty="0" smtClean="0"/>
              <a:t>ageing individuals</a:t>
            </a:r>
            <a:r>
              <a:rPr lang="sl-SI" i="1" u="sng" dirty="0" smtClean="0"/>
              <a:t>:</a:t>
            </a:r>
            <a:r>
              <a:rPr lang="en-US" i="1" u="sng" dirty="0" smtClean="0"/>
              <a:t> </a:t>
            </a:r>
            <a:r>
              <a:rPr lang="en-US" dirty="0" smtClean="0"/>
              <a:t>life extension of elderly a</a:t>
            </a:r>
            <a:r>
              <a:rPr lang="sl-SI" dirty="0" smtClean="0"/>
              <a:t>t</a:t>
            </a:r>
            <a:r>
              <a:rPr lang="en-US" dirty="0" smtClean="0"/>
              <a:t> the high end of the life course </a:t>
            </a:r>
            <a:endParaRPr lang="sl-SI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Disability</a:t>
            </a:r>
            <a:r>
              <a:rPr lang="en-US" dirty="0" smtClean="0"/>
              <a:t>: a person's perception of his/her ability to perform activities associated with daily living (ADL)</a:t>
            </a:r>
            <a:endParaRPr lang="sl-SI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Dependency: </a:t>
            </a:r>
            <a:r>
              <a:rPr lang="en-US" dirty="0" smtClean="0"/>
              <a:t>different definitions across countries; inability to perform daily personal care tasks.</a:t>
            </a:r>
            <a:endParaRPr lang="en-US" dirty="0"/>
          </a:p>
        </p:txBody>
      </p:sp>
      <p:sp>
        <p:nvSpPr>
          <p:cNvPr id="2" name="Pravokotnik 1"/>
          <p:cNvSpPr/>
          <p:nvPr/>
        </p:nvSpPr>
        <p:spPr>
          <a:xfrm>
            <a:off x="6444208" y="2535971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Source: The 2012 Ageing Report, European Economy 2, 2012</a:t>
            </a:r>
          </a:p>
        </p:txBody>
      </p:sp>
      <p:sp>
        <p:nvSpPr>
          <p:cNvPr id="3" name="Pravokotnik 2"/>
          <p:cNvSpPr/>
          <p:nvPr/>
        </p:nvSpPr>
        <p:spPr>
          <a:xfrm>
            <a:off x="477633" y="2606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Determinants of </a:t>
            </a:r>
            <a:r>
              <a:rPr lang="sl-SI" sz="2400" b="1" dirty="0" err="1" smtClean="0"/>
              <a:t>demand</a:t>
            </a:r>
            <a:r>
              <a:rPr lang="en-US" sz="2400" b="1" dirty="0" smtClean="0"/>
              <a:t> </a:t>
            </a:r>
            <a:r>
              <a:rPr lang="en-US" sz="2400" b="1" dirty="0"/>
              <a:t>of long term care services </a:t>
            </a:r>
          </a:p>
        </p:txBody>
      </p:sp>
    </p:spTree>
    <p:extLst>
      <p:ext uri="{BB962C8B-B14F-4D97-AF65-F5344CB8AC3E}">
        <p14:creationId xmlns:p14="http://schemas.microsoft.com/office/powerpoint/2010/main" xmlns="" val="9386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330424" y="404664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/>
              <a:t>European project ANCIEN (Assessing Needs of Care in European Nations</a:t>
            </a:r>
            <a:r>
              <a:rPr lang="sl-SI" b="1" u="sng" dirty="0" smtClean="0"/>
              <a:t>)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G</a:t>
            </a:r>
            <a:r>
              <a:rPr lang="en-US" dirty="0" err="1" smtClean="0"/>
              <a:t>oal</a:t>
            </a:r>
            <a:r>
              <a:rPr lang="sl-SI" dirty="0" smtClean="0"/>
              <a:t>: </a:t>
            </a:r>
            <a:r>
              <a:rPr lang="en-US" dirty="0" smtClean="0"/>
              <a:t>to prepare a typology of LTC systems in Europe</a:t>
            </a:r>
            <a:endParaRPr lang="sl-SI" dirty="0" smtClean="0"/>
          </a:p>
          <a:p>
            <a:endParaRPr lang="sl-SI" dirty="0"/>
          </a:p>
          <a:p>
            <a:r>
              <a:rPr lang="sl-SI" b="1" dirty="0" smtClean="0"/>
              <a:t>T</a:t>
            </a:r>
            <a:r>
              <a:rPr lang="en-US" b="1" dirty="0" err="1" smtClean="0"/>
              <a:t>ypology</a:t>
            </a:r>
            <a:r>
              <a:rPr lang="en-US" b="1" dirty="0" smtClean="0"/>
              <a:t>  1</a:t>
            </a:r>
            <a:r>
              <a:rPr lang="sl-SI" b="1" dirty="0"/>
              <a:t> </a:t>
            </a:r>
            <a:r>
              <a:rPr lang="sl-SI" b="1" dirty="0" smtClean="0"/>
              <a:t>is </a:t>
            </a:r>
            <a:r>
              <a:rPr lang="en-US" b="1" dirty="0" smtClean="0"/>
              <a:t>based on system characteristics </a:t>
            </a:r>
            <a:endParaRPr lang="sl-SI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Organisational</a:t>
            </a:r>
            <a:r>
              <a:rPr lang="sl-SI" dirty="0" smtClean="0"/>
              <a:t> </a:t>
            </a:r>
            <a:r>
              <a:rPr lang="sl-SI" dirty="0" err="1" smtClean="0"/>
              <a:t>depth</a:t>
            </a:r>
            <a:r>
              <a:rPr lang="sl-SI" dirty="0" smtClean="0"/>
              <a:t>: </a:t>
            </a:r>
            <a:r>
              <a:rPr lang="sl-SI" dirty="0" err="1" smtClean="0"/>
              <a:t>means</a:t>
            </a:r>
            <a:r>
              <a:rPr lang="sl-SI" dirty="0" smtClean="0"/>
              <a:t>-</a:t>
            </a:r>
            <a:r>
              <a:rPr lang="sl-SI" dirty="0" err="1" smtClean="0"/>
              <a:t>tested</a:t>
            </a:r>
            <a:r>
              <a:rPr lang="sl-SI" dirty="0" smtClean="0"/>
              <a:t> </a:t>
            </a:r>
            <a:r>
              <a:rPr lang="sl-SI" dirty="0" err="1" smtClean="0"/>
              <a:t>access</a:t>
            </a:r>
            <a:r>
              <a:rPr lang="sl-SI" dirty="0" smtClean="0"/>
              <a:t>, </a:t>
            </a:r>
            <a:r>
              <a:rPr lang="sl-SI" dirty="0" err="1" smtClean="0"/>
              <a:t>entitlement</a:t>
            </a:r>
            <a:r>
              <a:rPr lang="sl-SI" dirty="0" smtClean="0"/>
              <a:t>, </a:t>
            </a:r>
            <a:r>
              <a:rPr lang="sl-SI" dirty="0" err="1" smtClean="0"/>
              <a:t>availability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cash</a:t>
            </a:r>
            <a:r>
              <a:rPr lang="sl-SI" dirty="0" smtClean="0"/>
              <a:t> </a:t>
            </a:r>
            <a:r>
              <a:rPr lang="sl-SI" dirty="0" err="1" smtClean="0"/>
              <a:t>benefits</a:t>
            </a:r>
            <a:r>
              <a:rPr lang="sl-SI" dirty="0" smtClean="0"/>
              <a:t>, </a:t>
            </a:r>
            <a:r>
              <a:rPr lang="sl-SI" dirty="0" err="1" smtClean="0"/>
              <a:t>choice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providers</a:t>
            </a:r>
            <a:r>
              <a:rPr lang="sl-SI" dirty="0" smtClean="0"/>
              <a:t>, </a:t>
            </a:r>
            <a:r>
              <a:rPr lang="sl-SI" dirty="0" err="1" smtClean="0"/>
              <a:t>quality</a:t>
            </a:r>
            <a:r>
              <a:rPr lang="sl-SI" dirty="0" smtClean="0"/>
              <a:t> </a:t>
            </a:r>
            <a:r>
              <a:rPr lang="sl-SI" dirty="0" err="1" smtClean="0"/>
              <a:t>assurance</a:t>
            </a:r>
            <a:r>
              <a:rPr lang="sl-SI" dirty="0" smtClean="0"/>
              <a:t>, </a:t>
            </a:r>
            <a:r>
              <a:rPr lang="sl-SI" dirty="0" err="1" smtClean="0"/>
              <a:t>integration</a:t>
            </a:r>
            <a:r>
              <a:rPr lang="sl-SI" dirty="0" smtClean="0"/>
              <a:t>/</a:t>
            </a:r>
            <a:r>
              <a:rPr lang="sl-SI" dirty="0" err="1" smtClean="0"/>
              <a:t>coordination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care</a:t>
            </a:r>
            <a:endParaRPr lang="sl-SI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Financial</a:t>
            </a:r>
            <a:r>
              <a:rPr lang="sl-SI" dirty="0" smtClean="0"/>
              <a:t> </a:t>
            </a:r>
            <a:r>
              <a:rPr lang="sl-SI" dirty="0" err="1" smtClean="0"/>
              <a:t>generosity</a:t>
            </a:r>
            <a:r>
              <a:rPr lang="sl-SI" dirty="0" smtClean="0"/>
              <a:t>: </a:t>
            </a:r>
            <a:r>
              <a:rPr lang="sl-SI" dirty="0" err="1" smtClean="0"/>
              <a:t>public</a:t>
            </a:r>
            <a:r>
              <a:rPr lang="sl-SI" dirty="0" smtClean="0"/>
              <a:t> </a:t>
            </a:r>
            <a:r>
              <a:rPr lang="sl-SI" dirty="0" err="1" smtClean="0"/>
              <a:t>expenditures</a:t>
            </a:r>
            <a:r>
              <a:rPr lang="sl-SI" dirty="0" smtClean="0"/>
              <a:t> as </a:t>
            </a:r>
            <a:r>
              <a:rPr lang="sl-SI" dirty="0" err="1" smtClean="0"/>
              <a:t>share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GDP</a:t>
            </a:r>
          </a:p>
          <a:p>
            <a:endParaRPr lang="sl-SI" dirty="0"/>
          </a:p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higher</a:t>
            </a:r>
            <a:r>
              <a:rPr lang="sl-SI" dirty="0" smtClean="0"/>
              <a:t> </a:t>
            </a:r>
            <a:r>
              <a:rPr lang="sl-SI" dirty="0" err="1" smtClean="0"/>
              <a:t>financial</a:t>
            </a:r>
            <a:r>
              <a:rPr lang="sl-SI" dirty="0" smtClean="0"/>
              <a:t> </a:t>
            </a:r>
            <a:r>
              <a:rPr lang="sl-SI" dirty="0" err="1" smtClean="0"/>
              <a:t>generosity</a:t>
            </a:r>
            <a:r>
              <a:rPr lang="sl-SI" dirty="0" smtClean="0"/>
              <a:t> – </a:t>
            </a:r>
            <a:r>
              <a:rPr lang="sl-SI" dirty="0" err="1" smtClean="0"/>
              <a:t>the</a:t>
            </a:r>
            <a:r>
              <a:rPr lang="sl-SI" dirty="0" smtClean="0"/>
              <a:t> more </a:t>
            </a:r>
            <a:r>
              <a:rPr lang="sl-SI" dirty="0" err="1" smtClean="0"/>
              <a:t>patient</a:t>
            </a:r>
            <a:r>
              <a:rPr lang="sl-SI" dirty="0" smtClean="0"/>
              <a:t> </a:t>
            </a:r>
            <a:r>
              <a:rPr lang="sl-SI" dirty="0" err="1" smtClean="0"/>
              <a:t>friendly</a:t>
            </a:r>
            <a:r>
              <a:rPr lang="sl-SI" dirty="0" smtClean="0"/>
              <a:t> is LTC </a:t>
            </a:r>
            <a:r>
              <a:rPr lang="sl-SI" dirty="0" err="1" smtClean="0"/>
              <a:t>system</a:t>
            </a:r>
            <a:endParaRPr lang="sl-SI" dirty="0" smtClean="0"/>
          </a:p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deeper</a:t>
            </a:r>
            <a:r>
              <a:rPr lang="sl-SI" dirty="0" smtClean="0"/>
              <a:t> </a:t>
            </a:r>
            <a:r>
              <a:rPr lang="sl-SI" dirty="0" err="1" smtClean="0"/>
              <a:t>organization</a:t>
            </a:r>
            <a:r>
              <a:rPr lang="sl-SI" dirty="0" smtClean="0"/>
              <a:t> </a:t>
            </a:r>
            <a:r>
              <a:rPr lang="sl-SI" dirty="0" err="1" smtClean="0"/>
              <a:t>depth</a:t>
            </a:r>
            <a:r>
              <a:rPr lang="sl-SI" dirty="0" smtClean="0"/>
              <a:t> – </a:t>
            </a:r>
            <a:r>
              <a:rPr lang="sl-SI" dirty="0" err="1" smtClean="0"/>
              <a:t>the</a:t>
            </a:r>
            <a:r>
              <a:rPr lang="sl-SI" dirty="0" smtClean="0"/>
              <a:t> more </a:t>
            </a:r>
            <a:r>
              <a:rPr lang="sl-SI" dirty="0" err="1" smtClean="0"/>
              <a:t>patient</a:t>
            </a:r>
            <a:r>
              <a:rPr lang="sl-SI" dirty="0" smtClean="0"/>
              <a:t> </a:t>
            </a:r>
            <a:r>
              <a:rPr lang="sl-SI" dirty="0" err="1" smtClean="0"/>
              <a:t>friendly</a:t>
            </a:r>
            <a:r>
              <a:rPr lang="sl-SI" dirty="0" smtClean="0"/>
              <a:t> is LTC </a:t>
            </a:r>
            <a:r>
              <a:rPr lang="sl-SI" dirty="0" err="1" smtClean="0"/>
              <a:t>system</a:t>
            </a: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en-US" b="1" dirty="0" smtClean="0"/>
              <a:t>Typology 2 </a:t>
            </a:r>
            <a:r>
              <a:rPr lang="sl-SI" b="1" dirty="0" smtClean="0"/>
              <a:t>is</a:t>
            </a:r>
            <a:r>
              <a:rPr lang="en-US" b="1" dirty="0" smtClean="0"/>
              <a:t> based on use and financing</a:t>
            </a:r>
            <a:endParaRPr lang="sl-SI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Public</a:t>
            </a:r>
            <a:r>
              <a:rPr lang="sl-SI" dirty="0" smtClean="0"/>
              <a:t> </a:t>
            </a:r>
            <a:r>
              <a:rPr lang="sl-SI" dirty="0" err="1" smtClean="0"/>
              <a:t>expenditure</a:t>
            </a:r>
            <a:r>
              <a:rPr lang="sl-SI" dirty="0" smtClean="0"/>
              <a:t> on LTC as a </a:t>
            </a:r>
            <a:r>
              <a:rPr lang="sl-SI" dirty="0" err="1" smtClean="0"/>
              <a:t>share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GDP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Private</a:t>
            </a:r>
            <a:r>
              <a:rPr lang="sl-SI" dirty="0" smtClean="0"/>
              <a:t> </a:t>
            </a:r>
            <a:r>
              <a:rPr lang="sl-SI" dirty="0" err="1" smtClean="0"/>
              <a:t>expenditure</a:t>
            </a:r>
            <a:r>
              <a:rPr lang="sl-SI" dirty="0" smtClean="0"/>
              <a:t> as a </a:t>
            </a:r>
            <a:r>
              <a:rPr lang="sl-SI" dirty="0" err="1" smtClean="0"/>
              <a:t>share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LTC </a:t>
            </a:r>
            <a:r>
              <a:rPr lang="sl-SI" dirty="0" err="1" smtClean="0"/>
              <a:t>spending</a:t>
            </a:r>
            <a:endParaRPr lang="sl-SI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Informal</a:t>
            </a:r>
            <a:r>
              <a:rPr lang="sl-SI" dirty="0" smtClean="0"/>
              <a:t> </a:t>
            </a:r>
            <a:r>
              <a:rPr lang="sl-SI" dirty="0" err="1" smtClean="0"/>
              <a:t>care</a:t>
            </a:r>
            <a:r>
              <a:rPr lang="sl-SI" dirty="0" smtClean="0"/>
              <a:t> </a:t>
            </a:r>
            <a:r>
              <a:rPr lang="sl-SI" dirty="0" err="1" smtClean="0"/>
              <a:t>recipients</a:t>
            </a:r>
            <a:r>
              <a:rPr lang="sl-SI" dirty="0" smtClean="0"/>
              <a:t> </a:t>
            </a:r>
            <a:r>
              <a:rPr lang="sl-SI" dirty="0" err="1" smtClean="0"/>
              <a:t>aged</a:t>
            </a:r>
            <a:r>
              <a:rPr lang="sl-SI" dirty="0" smtClean="0"/>
              <a:t> 65+ as a </a:t>
            </a:r>
            <a:r>
              <a:rPr lang="sl-SI" dirty="0" err="1" smtClean="0"/>
              <a:t>share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population</a:t>
            </a:r>
            <a:r>
              <a:rPr lang="sl-SI" dirty="0" smtClean="0"/>
              <a:t> </a:t>
            </a:r>
            <a:r>
              <a:rPr lang="sl-SI" dirty="0" err="1" smtClean="0"/>
              <a:t>aged</a:t>
            </a:r>
            <a:r>
              <a:rPr lang="sl-SI" dirty="0" smtClean="0"/>
              <a:t> 65+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Support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informal</a:t>
            </a:r>
            <a:r>
              <a:rPr lang="sl-SI" dirty="0" smtClean="0"/>
              <a:t> </a:t>
            </a:r>
            <a:r>
              <a:rPr lang="sl-SI" dirty="0" err="1" smtClean="0"/>
              <a:t>care</a:t>
            </a:r>
            <a:r>
              <a:rPr lang="sl-SI" dirty="0" smtClean="0"/>
              <a:t> </a:t>
            </a:r>
            <a:r>
              <a:rPr lang="sl-SI" dirty="0" err="1" smtClean="0"/>
              <a:t>givers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0855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sl-SI" sz="3200" b="1" dirty="0" err="1" smtClean="0">
                <a:solidFill>
                  <a:schemeClr val="tx1"/>
                </a:solidFill>
              </a:rPr>
              <a:t>Typology</a:t>
            </a:r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 err="1" smtClean="0">
                <a:solidFill>
                  <a:schemeClr val="tx1"/>
                </a:solidFill>
              </a:rPr>
              <a:t>of</a:t>
            </a:r>
            <a:r>
              <a:rPr lang="sl-SI" sz="3200" b="1" dirty="0" smtClean="0">
                <a:solidFill>
                  <a:schemeClr val="tx1"/>
                </a:solidFill>
              </a:rPr>
              <a:t> LTC </a:t>
            </a:r>
            <a:r>
              <a:rPr lang="sl-SI" sz="3200" b="1" dirty="0" err="1" smtClean="0">
                <a:solidFill>
                  <a:schemeClr val="tx1"/>
                </a:solidFill>
              </a:rPr>
              <a:t>systems</a:t>
            </a:r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 err="1" smtClean="0">
                <a:solidFill>
                  <a:schemeClr val="tx1"/>
                </a:solidFill>
              </a:rPr>
              <a:t>based</a:t>
            </a:r>
            <a:r>
              <a:rPr lang="sl-SI" sz="3200" b="1" dirty="0" smtClean="0">
                <a:solidFill>
                  <a:schemeClr val="tx1"/>
                </a:solidFill>
              </a:rPr>
              <a:t> on </a:t>
            </a:r>
            <a:r>
              <a:rPr lang="sl-SI" sz="3200" b="1" dirty="0" err="1" smtClean="0">
                <a:solidFill>
                  <a:schemeClr val="tx1"/>
                </a:solidFill>
              </a:rPr>
              <a:t>system</a:t>
            </a:r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 err="1" smtClean="0">
                <a:solidFill>
                  <a:schemeClr val="tx1"/>
                </a:solidFill>
              </a:rPr>
              <a:t>characteristics</a:t>
            </a:r>
            <a:endParaRPr lang="sl-SI" sz="3200" b="1" dirty="0">
              <a:solidFill>
                <a:schemeClr val="tx1"/>
              </a:solidFill>
            </a:endParaRPr>
          </a:p>
        </p:txBody>
      </p:sp>
      <p:pic>
        <p:nvPicPr>
          <p:cNvPr id="4" name="Ograda vsebin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7164" y="1527175"/>
            <a:ext cx="4813160" cy="4572000"/>
          </a:xfrm>
        </p:spPr>
      </p:pic>
      <p:sp>
        <p:nvSpPr>
          <p:cNvPr id="6" name="PoljeZBesedilom 5"/>
          <p:cNvSpPr txBox="1"/>
          <p:nvPr/>
        </p:nvSpPr>
        <p:spPr>
          <a:xfrm>
            <a:off x="971600" y="618082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Source: A typology of systems of LTC in Europe, results of WP1 of the ANCIEN </a:t>
            </a:r>
            <a:r>
              <a:rPr lang="en-US" sz="1200" b="1" dirty="0" smtClean="0"/>
              <a:t>project</a:t>
            </a:r>
            <a:endParaRPr lang="sl-SI" sz="1200" b="1" dirty="0" smtClean="0"/>
          </a:p>
          <a:p>
            <a:r>
              <a:rPr lang="en-US" sz="1200" b="1" dirty="0" smtClean="0"/>
              <a:t>www.ancien </a:t>
            </a:r>
            <a:r>
              <a:rPr lang="en-US" sz="1200" b="1" dirty="0"/>
              <a:t>– longtermcare.eu</a:t>
            </a:r>
          </a:p>
        </p:txBody>
      </p:sp>
    </p:spTree>
    <p:extLst>
      <p:ext uri="{BB962C8B-B14F-4D97-AF65-F5344CB8AC3E}">
        <p14:creationId xmlns:p14="http://schemas.microsoft.com/office/powerpoint/2010/main" xmlns="" val="17260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b="1" dirty="0" err="1" smtClean="0">
                <a:solidFill>
                  <a:schemeClr val="tx1"/>
                </a:solidFill>
              </a:rPr>
              <a:t>Typology</a:t>
            </a:r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</a:rPr>
              <a:t>of</a:t>
            </a:r>
            <a:r>
              <a:rPr lang="sl-SI" sz="2800" b="1" dirty="0" smtClean="0">
                <a:solidFill>
                  <a:schemeClr val="tx1"/>
                </a:solidFill>
              </a:rPr>
              <a:t> LTC </a:t>
            </a:r>
            <a:r>
              <a:rPr lang="sl-SI" sz="2800" b="1" dirty="0" err="1" smtClean="0">
                <a:solidFill>
                  <a:schemeClr val="tx1"/>
                </a:solidFill>
              </a:rPr>
              <a:t>systems</a:t>
            </a:r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</a:rPr>
              <a:t>based</a:t>
            </a:r>
            <a:r>
              <a:rPr lang="sl-SI" sz="2800" b="1" dirty="0" smtClean="0">
                <a:solidFill>
                  <a:schemeClr val="tx1"/>
                </a:solidFill>
              </a:rPr>
              <a:t> on </a:t>
            </a:r>
            <a:r>
              <a:rPr lang="sl-SI" sz="2800" b="1" dirty="0" err="1" smtClean="0">
                <a:solidFill>
                  <a:schemeClr val="tx1"/>
                </a:solidFill>
              </a:rPr>
              <a:t>use</a:t>
            </a:r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</a:rPr>
              <a:t>and</a:t>
            </a:r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b="1" dirty="0" err="1" smtClean="0">
                <a:solidFill>
                  <a:schemeClr val="tx1"/>
                </a:solidFill>
              </a:rPr>
              <a:t>financing</a:t>
            </a:r>
            <a:endParaRPr lang="sl-SI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84040672"/>
              </p:ext>
            </p:extLst>
          </p:nvPr>
        </p:nvGraphicFramePr>
        <p:xfrm>
          <a:off x="467544" y="1844825"/>
          <a:ext cx="8064895" cy="3317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7715"/>
                <a:gridCol w="2688590"/>
                <a:gridCol w="2688590"/>
              </a:tblGrid>
              <a:tr h="218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>
                          <a:effectLst/>
                        </a:rPr>
                        <a:t>Nature </a:t>
                      </a:r>
                      <a:r>
                        <a:rPr lang="sl-SI" sz="1100" dirty="0" err="1">
                          <a:effectLst/>
                        </a:rPr>
                        <a:t>of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the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system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Countries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Characteristics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solidFill>
                            <a:srgbClr val="FF0000"/>
                          </a:solidFill>
                          <a:effectLst/>
                        </a:rPr>
                        <a:t>Cluster</a:t>
                      </a: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 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effectLst/>
                        </a:rPr>
                        <a:t>Informal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care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oriented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low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private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financing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Belgium, Czech Republic, Germany, Slovakia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Low public spending, low private spending, high IC use, high IC support, cash benefits modest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solidFill>
                            <a:srgbClr val="FF0000"/>
                          </a:solidFill>
                          <a:effectLst/>
                        </a:rPr>
                        <a:t>Cluster</a:t>
                      </a: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 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effectLst/>
                        </a:rPr>
                        <a:t>Generous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accessible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and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formalised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Denmark, the Netherlands, Sweden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High public spending, low private spending, low IC use, high IC support, cash benefits high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solidFill>
                            <a:srgbClr val="FF0000"/>
                          </a:solidFill>
                          <a:effectLst/>
                        </a:rPr>
                        <a:t>Cluster</a:t>
                      </a: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 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effectLst/>
                        </a:rPr>
                        <a:t>Informal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care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oriented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high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private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financing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Austria, England, Finland, France, Spain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Medium public spending, high private spending, high IC use, high IC support, cash beenfits high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solidFill>
                            <a:srgbClr val="FF0000"/>
                          </a:solidFill>
                          <a:effectLst/>
                        </a:rPr>
                        <a:t>Cluster</a:t>
                      </a:r>
                      <a:r>
                        <a:rPr lang="sl-SI" sz="1100" dirty="0">
                          <a:solidFill>
                            <a:srgbClr val="FF0000"/>
                          </a:solidFill>
                          <a:effectLst/>
                        </a:rPr>
                        <a:t> 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effectLst/>
                        </a:rPr>
                        <a:t>High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private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financing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informal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care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seems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necessity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>
                          <a:effectLst/>
                        </a:rPr>
                        <a:t>Hungary, Italy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100" dirty="0" err="1">
                          <a:effectLst/>
                        </a:rPr>
                        <a:t>Low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public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spending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high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private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spending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high</a:t>
                      </a:r>
                      <a:r>
                        <a:rPr lang="sl-SI" sz="1100" dirty="0">
                          <a:effectLst/>
                        </a:rPr>
                        <a:t> IC </a:t>
                      </a:r>
                      <a:r>
                        <a:rPr lang="sl-SI" sz="1100" dirty="0" err="1">
                          <a:effectLst/>
                        </a:rPr>
                        <a:t>use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low</a:t>
                      </a:r>
                      <a:r>
                        <a:rPr lang="sl-SI" sz="1100" dirty="0">
                          <a:effectLst/>
                        </a:rPr>
                        <a:t> IC </a:t>
                      </a:r>
                      <a:r>
                        <a:rPr lang="sl-SI" sz="1100" dirty="0" err="1">
                          <a:effectLst/>
                        </a:rPr>
                        <a:t>support</a:t>
                      </a:r>
                      <a:r>
                        <a:rPr lang="sl-SI" sz="1100" dirty="0">
                          <a:effectLst/>
                        </a:rPr>
                        <a:t>, </a:t>
                      </a:r>
                      <a:r>
                        <a:rPr lang="sl-SI" sz="1100" dirty="0" err="1">
                          <a:effectLst/>
                        </a:rPr>
                        <a:t>cash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benefits</a:t>
                      </a:r>
                      <a:r>
                        <a:rPr lang="sl-SI" sz="1100" dirty="0">
                          <a:effectLst/>
                        </a:rPr>
                        <a:t> </a:t>
                      </a:r>
                      <a:r>
                        <a:rPr lang="sl-SI" sz="1100" dirty="0" err="1">
                          <a:effectLst/>
                        </a:rPr>
                        <a:t>medium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539552" y="522920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 smtClean="0"/>
              <a:t>Source</a:t>
            </a:r>
            <a:r>
              <a:rPr lang="sl-SI" sz="1200" b="1" dirty="0" smtClean="0"/>
              <a:t>: A </a:t>
            </a:r>
            <a:r>
              <a:rPr lang="sl-SI" sz="1200" b="1" dirty="0" err="1" smtClean="0"/>
              <a:t>typology</a:t>
            </a:r>
            <a:r>
              <a:rPr lang="sl-SI" sz="1200" b="1" dirty="0" smtClean="0"/>
              <a:t> </a:t>
            </a:r>
            <a:r>
              <a:rPr lang="sl-SI" sz="1200" b="1" dirty="0" err="1" smtClean="0"/>
              <a:t>of</a:t>
            </a:r>
            <a:r>
              <a:rPr lang="sl-SI" sz="1200" b="1" dirty="0" smtClean="0"/>
              <a:t> </a:t>
            </a:r>
            <a:r>
              <a:rPr lang="sl-SI" sz="1200" b="1" dirty="0" err="1" smtClean="0"/>
              <a:t>systems</a:t>
            </a:r>
            <a:r>
              <a:rPr lang="sl-SI" sz="1200" b="1" dirty="0" smtClean="0"/>
              <a:t> </a:t>
            </a:r>
            <a:r>
              <a:rPr lang="sl-SI" sz="1200" b="1" dirty="0" err="1" smtClean="0"/>
              <a:t>of</a:t>
            </a:r>
            <a:r>
              <a:rPr lang="sl-SI" sz="1200" b="1" dirty="0" smtClean="0"/>
              <a:t> LTC in </a:t>
            </a:r>
            <a:r>
              <a:rPr lang="sl-SI" sz="1200" b="1" dirty="0" err="1" smtClean="0"/>
              <a:t>Europe</a:t>
            </a:r>
            <a:r>
              <a:rPr lang="sl-SI" sz="1200" b="1" dirty="0" smtClean="0"/>
              <a:t>, </a:t>
            </a:r>
            <a:r>
              <a:rPr lang="sl-SI" sz="1200" b="1" dirty="0" err="1" smtClean="0"/>
              <a:t>results</a:t>
            </a:r>
            <a:r>
              <a:rPr lang="sl-SI" sz="1200" b="1" dirty="0" smtClean="0"/>
              <a:t> </a:t>
            </a:r>
            <a:r>
              <a:rPr lang="sl-SI" sz="1200" b="1" dirty="0" err="1" smtClean="0"/>
              <a:t>of</a:t>
            </a:r>
            <a:r>
              <a:rPr lang="sl-SI" sz="1200" b="1" dirty="0" smtClean="0"/>
              <a:t> WP1 </a:t>
            </a:r>
            <a:r>
              <a:rPr lang="sl-SI" sz="1200" b="1" dirty="0" err="1" smtClean="0"/>
              <a:t>of</a:t>
            </a:r>
            <a:r>
              <a:rPr lang="sl-SI" sz="1200" b="1" dirty="0" smtClean="0"/>
              <a:t> </a:t>
            </a:r>
            <a:r>
              <a:rPr lang="sl-SI" sz="1200" b="1" dirty="0" err="1" smtClean="0"/>
              <a:t>the</a:t>
            </a:r>
            <a:r>
              <a:rPr lang="sl-SI" sz="1200" b="1" dirty="0" smtClean="0"/>
              <a:t> ANCIEN </a:t>
            </a:r>
            <a:r>
              <a:rPr lang="sl-SI" sz="1200" b="1" dirty="0" err="1" smtClean="0"/>
              <a:t>project</a:t>
            </a:r>
            <a:endParaRPr lang="sl-SI" sz="1200" b="1" dirty="0" smtClean="0"/>
          </a:p>
          <a:p>
            <a:r>
              <a:rPr lang="sl-SI" sz="1200" b="1" u="sng" dirty="0" err="1" smtClean="0">
                <a:solidFill>
                  <a:srgbClr val="0000FF"/>
                </a:solidFill>
                <a:hlinkClick r:id="rId2"/>
              </a:rPr>
              <a:t>www.ancien</a:t>
            </a:r>
            <a:r>
              <a:rPr lang="sl-SI" sz="1200" b="1" u="sng" dirty="0" smtClean="0">
                <a:solidFill>
                  <a:srgbClr val="0000FF"/>
                </a:solidFill>
              </a:rPr>
              <a:t> – </a:t>
            </a:r>
            <a:r>
              <a:rPr lang="sl-SI" sz="1200" b="1" u="sng" dirty="0" err="1" smtClean="0">
                <a:solidFill>
                  <a:srgbClr val="0000FF"/>
                </a:solidFill>
              </a:rPr>
              <a:t>longtermcare.eu</a:t>
            </a:r>
            <a:endParaRPr lang="sl-SI" sz="12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5192" y="18864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tx1"/>
                </a:solidFill>
              </a:rPr>
              <a:t>European </a:t>
            </a:r>
            <a:r>
              <a:rPr lang="en-US" sz="2200" b="1" dirty="0" smtClean="0">
                <a:solidFill>
                  <a:schemeClr val="tx1"/>
                </a:solidFill>
              </a:rPr>
              <a:t>Commission</a:t>
            </a:r>
            <a:r>
              <a:rPr lang="sl-SI" sz="2200" b="1" dirty="0" smtClean="0">
                <a:solidFill>
                  <a:schemeClr val="tx1"/>
                </a:solidFill>
              </a:rPr>
              <a:t> - </a:t>
            </a:r>
            <a:r>
              <a:rPr lang="en-US" sz="2200" b="1" dirty="0" smtClean="0">
                <a:solidFill>
                  <a:schemeClr val="tx1"/>
                </a:solidFill>
              </a:rPr>
              <a:t> Working </a:t>
            </a:r>
            <a:r>
              <a:rPr lang="en-US" sz="2200" b="1" dirty="0">
                <a:solidFill>
                  <a:schemeClr val="tx1"/>
                </a:solidFill>
              </a:rPr>
              <a:t>Group on </a:t>
            </a:r>
            <a:r>
              <a:rPr lang="en-US" sz="2200" b="1" dirty="0" smtClean="0">
                <a:solidFill>
                  <a:schemeClr val="tx1"/>
                </a:solidFill>
              </a:rPr>
              <a:t>A</a:t>
            </a:r>
            <a:r>
              <a:rPr lang="sl-SI" sz="2200" b="1" dirty="0" smtClean="0">
                <a:solidFill>
                  <a:schemeClr val="tx1"/>
                </a:solidFill>
              </a:rPr>
              <a:t>g</a:t>
            </a:r>
            <a:r>
              <a:rPr lang="en-US" sz="2200" b="1" dirty="0" err="1" smtClean="0">
                <a:solidFill>
                  <a:schemeClr val="tx1"/>
                </a:solidFill>
              </a:rPr>
              <a:t>eing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Populations (</a:t>
            </a:r>
            <a:r>
              <a:rPr lang="en-US" sz="2200" b="1" dirty="0" smtClean="0">
                <a:solidFill>
                  <a:schemeClr val="tx1"/>
                </a:solidFill>
              </a:rPr>
              <a:t>AWG)</a:t>
            </a:r>
            <a:r>
              <a:rPr lang="sl-SI" sz="2000" b="1" dirty="0" smtClean="0">
                <a:solidFill>
                  <a:schemeClr val="tx1"/>
                </a:solidFill>
              </a:rPr>
              <a:t/>
            </a:r>
            <a:br>
              <a:rPr lang="sl-SI" sz="2000" b="1" dirty="0" smtClean="0">
                <a:solidFill>
                  <a:schemeClr val="tx1"/>
                </a:solidFill>
              </a:rPr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1400" b="1" dirty="0" smtClean="0"/>
              <a:t>9 </a:t>
            </a:r>
            <a:r>
              <a:rPr lang="sl-SI" sz="1400" b="1" dirty="0" err="1" smtClean="0"/>
              <a:t>scenarios</a:t>
            </a:r>
            <a:r>
              <a:rPr lang="sl-SI" sz="1400" b="1" dirty="0" smtClean="0"/>
              <a:t> </a:t>
            </a:r>
            <a:r>
              <a:rPr lang="sl-SI" sz="1400" b="1" dirty="0" err="1" smtClean="0"/>
              <a:t>of</a:t>
            </a:r>
            <a:r>
              <a:rPr lang="sl-SI" sz="1400" b="1" dirty="0" smtClean="0"/>
              <a:t> </a:t>
            </a:r>
            <a:r>
              <a:rPr lang="sl-SI" sz="1400" b="1" dirty="0" err="1" smtClean="0"/>
              <a:t>budgetary</a:t>
            </a:r>
            <a:r>
              <a:rPr lang="sl-SI" sz="1400" b="1" dirty="0" smtClean="0"/>
              <a:t> </a:t>
            </a:r>
            <a:r>
              <a:rPr lang="sl-SI" sz="1400" b="1" dirty="0" err="1" smtClean="0"/>
              <a:t>projections</a:t>
            </a:r>
            <a:r>
              <a:rPr lang="sl-SI" sz="1400" b="1" dirty="0" smtClean="0"/>
              <a:t> </a:t>
            </a:r>
            <a:r>
              <a:rPr lang="sl-SI" sz="1400" b="1" dirty="0" err="1" smtClean="0"/>
              <a:t>for</a:t>
            </a:r>
            <a:r>
              <a:rPr lang="sl-SI" sz="1400" b="1" dirty="0" smtClean="0"/>
              <a:t> 27 </a:t>
            </a:r>
            <a:r>
              <a:rPr lang="sl-SI" sz="1400" b="1" dirty="0" err="1" smtClean="0"/>
              <a:t>member</a:t>
            </a:r>
            <a:r>
              <a:rPr lang="sl-SI" sz="1400" b="1" dirty="0" smtClean="0"/>
              <a:t> </a:t>
            </a:r>
            <a:r>
              <a:rPr lang="sl-SI" sz="1400" b="1" dirty="0" err="1" smtClean="0"/>
              <a:t>states</a:t>
            </a:r>
            <a:endParaRPr lang="sl-SI" sz="1400" b="1" dirty="0"/>
          </a:p>
        </p:txBody>
      </p:sp>
      <p:pic>
        <p:nvPicPr>
          <p:cNvPr id="4" name="Ograda vsebin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625" y="2081452"/>
            <a:ext cx="8504238" cy="3463446"/>
          </a:xfrm>
        </p:spPr>
      </p:pic>
      <p:sp>
        <p:nvSpPr>
          <p:cNvPr id="6" name="Pravokotnik 5"/>
          <p:cNvSpPr/>
          <p:nvPr/>
        </p:nvSpPr>
        <p:spPr>
          <a:xfrm>
            <a:off x="467544" y="6021288"/>
            <a:ext cx="70567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The 2012 Ageing Report, European Economy 2, 2012</a:t>
            </a:r>
          </a:p>
        </p:txBody>
      </p:sp>
    </p:spTree>
    <p:extLst>
      <p:ext uri="{BB962C8B-B14F-4D97-AF65-F5344CB8AC3E}">
        <p14:creationId xmlns:p14="http://schemas.microsoft.com/office/powerpoint/2010/main" xmlns="" val="41387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9552" y="1527175"/>
            <a:ext cx="828092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07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</TotalTime>
  <Words>781</Words>
  <Application>Microsoft Office PowerPoint</Application>
  <PresentationFormat>Diaprojekcija na zaslonu (4:3)</PresentationFormat>
  <Paragraphs>350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Mestno</vt:lpstr>
      <vt:lpstr>Diapozitiv 1</vt:lpstr>
      <vt:lpstr>Diapozitiv 2</vt:lpstr>
      <vt:lpstr>Diapozitiv 3</vt:lpstr>
      <vt:lpstr>Diapozitiv 4</vt:lpstr>
      <vt:lpstr>Diapozitiv 5</vt:lpstr>
      <vt:lpstr>Typology of LTC systems based on system characteristics</vt:lpstr>
      <vt:lpstr> Typology of LTC systems based on use and financing</vt:lpstr>
      <vt:lpstr>European Commission -  Working Group on Ageing Populations (AWG)    9 scenarios of budgetary projections for 27 member states</vt:lpstr>
      <vt:lpstr>Diapozitiv 9</vt:lpstr>
      <vt:lpstr>Future expenditure for LTC provision: the various scenarios</vt:lpstr>
      <vt:lpstr>Diapozitiv 11</vt:lpstr>
      <vt:lpstr>Diapozitiv 12</vt:lpstr>
    </vt:vector>
  </TitlesOfParts>
  <Company>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Valentina Rupel</dc:creator>
  <cp:lastModifiedBy>Valentina Prevolnik-Rupel</cp:lastModifiedBy>
  <cp:revision>15</cp:revision>
  <dcterms:created xsi:type="dcterms:W3CDTF">2012-11-22T11:42:42Z</dcterms:created>
  <dcterms:modified xsi:type="dcterms:W3CDTF">2012-11-27T10:47:44Z</dcterms:modified>
</cp:coreProperties>
</file>