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1" r:id="rId6"/>
    <p:sldId id="279" r:id="rId7"/>
    <p:sldId id="262" r:id="rId8"/>
    <p:sldId id="263" r:id="rId9"/>
    <p:sldId id="260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4" r:id="rId19"/>
    <p:sldId id="275" r:id="rId20"/>
    <p:sldId id="277" r:id="rId21"/>
    <p:sldId id="276" r:id="rId22"/>
    <p:sldId id="273" r:id="rId23"/>
    <p:sldId id="272" r:id="rId24"/>
    <p:sldId id="281" r:id="rId25"/>
    <p:sldId id="280" r:id="rId26"/>
    <p:sldId id="278" r:id="rId27"/>
    <p:sldId id="282" r:id="rId28"/>
    <p:sldId id="284" r:id="rId29"/>
    <p:sldId id="285" r:id="rId30"/>
    <p:sldId id="286" r:id="rId31"/>
    <p:sldId id="287" r:id="rId32"/>
    <p:sldId id="288" r:id="rId33"/>
    <p:sldId id="289" r:id="rId34"/>
    <p:sldId id="300" r:id="rId35"/>
    <p:sldId id="291" r:id="rId36"/>
    <p:sldId id="283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37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4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AAD2F-D6A3-4512-B4F9-EBD24E386C34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7FB41-2B3B-4F0A-9231-F9DFCE17147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4620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07FB41-2B3B-4F0A-9231-F9DFCE171475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26009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A3BBB-52F5-4857-8B9C-952567BF95FD}" type="datetimeFigureOut">
              <a:rPr lang="en-US" smtClean="0"/>
              <a:pPr/>
              <a:t>12/6/2012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5C5B0-B8DB-4016-8EF3-42D47D3D4E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> </a:t>
            </a:r>
            <a:br>
              <a:rPr lang="en-US" sz="3200" dirty="0"/>
            </a:br>
            <a:r>
              <a:rPr lang="en-US" sz="3200" b="1" dirty="0" err="1"/>
              <a:t>Дуготрајна</a:t>
            </a:r>
            <a:r>
              <a:rPr lang="en-US" sz="3200" b="1" dirty="0"/>
              <a:t> </a:t>
            </a:r>
            <a:r>
              <a:rPr lang="en-US" sz="3200" b="1" dirty="0" err="1"/>
              <a:t>нега</a:t>
            </a:r>
            <a:r>
              <a:rPr lang="en-US" sz="3200" b="1" dirty="0"/>
              <a:t> у </a:t>
            </a:r>
            <a:r>
              <a:rPr lang="en-US" sz="3200" b="1" dirty="0" err="1"/>
              <a:t>Србији</a:t>
            </a:r>
            <a:r>
              <a:rPr lang="en-US" sz="3200" b="1" dirty="0"/>
              <a:t> - </a:t>
            </a:r>
            <a:r>
              <a:rPr lang="en-US" sz="3200" b="1" dirty="0" err="1"/>
              <a:t>перспектива</a:t>
            </a:r>
            <a:r>
              <a:rPr lang="en-US" sz="3200" b="1" dirty="0"/>
              <a:t> </a:t>
            </a:r>
            <a:r>
              <a:rPr lang="en-US" sz="3200" b="1" dirty="0" err="1"/>
              <a:t>здравственог</a:t>
            </a:r>
            <a:r>
              <a:rPr lang="en-US" sz="3200" b="1" dirty="0"/>
              <a:t> </a:t>
            </a:r>
            <a:r>
              <a:rPr lang="en-US" sz="3200" b="1" dirty="0" err="1"/>
              <a:t>сектора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i="1" dirty="0" err="1"/>
              <a:t>Гoрaн</a:t>
            </a:r>
            <a:r>
              <a:rPr lang="en-US" sz="3200" i="1" dirty="0"/>
              <a:t> </a:t>
            </a:r>
            <a:r>
              <a:rPr lang="en-US" sz="3200" i="1" dirty="0" err="1"/>
              <a:t>Шeвo</a:t>
            </a:r>
            <a:r>
              <a:rPr lang="en-US" sz="3200" i="1" dirty="0"/>
              <a:t>, </a:t>
            </a:r>
            <a:r>
              <a:rPr lang="en-US" sz="3200" i="1" dirty="0" err="1"/>
              <a:t>Градски</a:t>
            </a:r>
            <a:r>
              <a:rPr lang="en-US" sz="3200" i="1" dirty="0"/>
              <a:t> </a:t>
            </a:r>
            <a:r>
              <a:rPr lang="en-US" sz="3200" i="1" dirty="0" err="1"/>
              <a:t>завод</a:t>
            </a:r>
            <a:r>
              <a:rPr lang="en-US" sz="3200" i="1" dirty="0"/>
              <a:t> </a:t>
            </a:r>
            <a:r>
              <a:rPr lang="en-US" sz="3200" i="1" dirty="0" err="1"/>
              <a:t>за</a:t>
            </a:r>
            <a:r>
              <a:rPr lang="en-US" sz="3200" i="1" dirty="0"/>
              <a:t> </a:t>
            </a:r>
            <a:r>
              <a:rPr lang="en-US" sz="3200" i="1" dirty="0" err="1"/>
              <a:t>геронтологију</a:t>
            </a:r>
            <a:r>
              <a:rPr lang="en-US" sz="3200" i="1" dirty="0"/>
              <a:t> и </a:t>
            </a:r>
            <a:r>
              <a:rPr lang="en-US" sz="3200" i="1" dirty="0" err="1"/>
              <a:t>палијативно</a:t>
            </a:r>
            <a:r>
              <a:rPr lang="en-US" sz="3200" i="1" dirty="0"/>
              <a:t> </a:t>
            </a:r>
            <a:r>
              <a:rPr lang="en-US" sz="3200" i="1" dirty="0" err="1"/>
              <a:t>збрињавање</a:t>
            </a:r>
            <a:r>
              <a:rPr lang="en-US" sz="3200" i="1" dirty="0"/>
              <a:t>, </a:t>
            </a:r>
            <a:r>
              <a:rPr lang="en-US" sz="3200" i="1" dirty="0" err="1"/>
              <a:t>Београд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5" y="28575"/>
            <a:ext cx="91440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800" b="1" i="1" u="sng" dirty="0" smtClean="0"/>
              <a:t>Не рачунајући негу од стране </a:t>
            </a:r>
            <a:r>
              <a:rPr lang="sr-Cyrl-CS" sz="2800" b="1" i="1" u="sng" dirty="0" smtClean="0"/>
              <a:t>породице, </a:t>
            </a:r>
            <a:r>
              <a:rPr lang="sr-Cyrl-CS" sz="2800" b="1" i="1" u="sng" dirty="0" smtClean="0"/>
              <a:t>ДН у Србији </a:t>
            </a:r>
            <a:r>
              <a:rPr lang="sr-Cyrl-CS" sz="2800" b="1" i="1" u="sng" dirty="0" smtClean="0"/>
              <a:t>обухвата:</a:t>
            </a:r>
            <a:endParaRPr lang="sr-Cyrl-CS" sz="2800" b="1" i="1" u="sng" dirty="0" smtClean="0"/>
          </a:p>
          <a:p>
            <a:pPr algn="ctr"/>
            <a:endParaRPr lang="en-US" sz="2800" b="1" i="1" u="sng" dirty="0" smtClean="0"/>
          </a:p>
          <a:p>
            <a:pPr lvl="0">
              <a:buFont typeface="Wingdings" pitchFamily="2" charset="2"/>
              <a:buChar char="§"/>
            </a:pPr>
            <a:r>
              <a:rPr lang="sr-Cyrl-CS" sz="2800" b="1" dirty="0" smtClean="0"/>
              <a:t>Резиденцијалне установе</a:t>
            </a:r>
            <a:r>
              <a:rPr lang="en-US" sz="2800" b="1" dirty="0" smtClean="0"/>
              <a:t> </a:t>
            </a:r>
            <a:r>
              <a:rPr lang="en-US" sz="2800" dirty="0" smtClean="0"/>
              <a:t>– </a:t>
            </a:r>
            <a:r>
              <a:rPr lang="sr-Cyrl-CS" sz="2800" dirty="0" smtClean="0"/>
              <a:t>државни домови за старе</a:t>
            </a:r>
            <a:endParaRPr lang="en-US" sz="2800" dirty="0" smtClean="0"/>
          </a:p>
          <a:p>
            <a:pPr lvl="0">
              <a:buFont typeface="Wingdings" pitchFamily="2" charset="2"/>
              <a:buChar char="§"/>
            </a:pPr>
            <a:r>
              <a:rPr lang="sr-Cyrl-CS" sz="2800" b="1" dirty="0" smtClean="0"/>
              <a:t>Кућна нега</a:t>
            </a:r>
            <a:r>
              <a:rPr lang="en-US" sz="2800" b="1" dirty="0" smtClean="0"/>
              <a:t> </a:t>
            </a:r>
            <a:r>
              <a:rPr lang="en-US" sz="2800" dirty="0" smtClean="0"/>
              <a:t>(</a:t>
            </a:r>
            <a:r>
              <a:rPr lang="sr-Cyrl-CS" sz="2800" dirty="0" smtClean="0"/>
              <a:t>било да се пружа од стране социјалног или здравственог сектора</a:t>
            </a:r>
            <a:r>
              <a:rPr lang="en-US" sz="2800" dirty="0" smtClean="0"/>
              <a:t>)</a:t>
            </a:r>
          </a:p>
          <a:p>
            <a:pPr lvl="0">
              <a:buFont typeface="Wingdings" pitchFamily="2" charset="2"/>
              <a:buChar char="§"/>
            </a:pPr>
            <a:r>
              <a:rPr lang="sr-Cyrl-CS" sz="2800" b="1" dirty="0" smtClean="0"/>
              <a:t>Приватни домови за старе са </a:t>
            </a:r>
            <a:r>
              <a:rPr lang="sr-Cyrl-CS" sz="2800" b="1" dirty="0" smtClean="0"/>
              <a:t>дозволом за рад</a:t>
            </a:r>
            <a:endParaRPr lang="en-US" sz="2800" dirty="0" smtClean="0"/>
          </a:p>
          <a:p>
            <a:pPr lvl="0">
              <a:buFont typeface="Wingdings" pitchFamily="2" charset="2"/>
              <a:buChar char="§"/>
            </a:pPr>
            <a:r>
              <a:rPr lang="en-US" sz="2800" b="1" dirty="0" smtClean="0"/>
              <a:t>“</a:t>
            </a:r>
            <a:r>
              <a:rPr lang="sr-Cyrl-CS" sz="2800" b="1" dirty="0" smtClean="0"/>
              <a:t>Сива зона</a:t>
            </a:r>
            <a:r>
              <a:rPr lang="en-US" sz="2800" b="1" dirty="0" smtClean="0"/>
              <a:t>” </a:t>
            </a:r>
            <a:r>
              <a:rPr lang="en-US" sz="2800" dirty="0" smtClean="0"/>
              <a:t>(</a:t>
            </a:r>
            <a:r>
              <a:rPr lang="sr-Cyrl-CS" sz="2800" dirty="0" smtClean="0"/>
              <a:t>пансиони за боравак уз одређене облике неге</a:t>
            </a:r>
            <a:r>
              <a:rPr lang="en-US" sz="2800" dirty="0" smtClean="0"/>
              <a:t>, </a:t>
            </a:r>
            <a:r>
              <a:rPr lang="sr-Cyrl-CS" sz="2800" dirty="0" smtClean="0"/>
              <a:t>немају дозволу</a:t>
            </a:r>
            <a:r>
              <a:rPr lang="en-US" sz="2800" dirty="0" smtClean="0"/>
              <a:t>, </a:t>
            </a:r>
            <a:r>
              <a:rPr lang="sr-Cyrl-CS" sz="2800" dirty="0" smtClean="0"/>
              <a:t>различите “агенције” за кућну негу итд</a:t>
            </a:r>
            <a:r>
              <a:rPr lang="en-US" sz="2800" dirty="0" smtClean="0"/>
              <a:t>.) 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/>
              <a:t>“</a:t>
            </a:r>
            <a:r>
              <a:rPr lang="sr-Cyrl-CS" sz="2800" b="1" dirty="0" smtClean="0"/>
              <a:t>Продужени боравак у болници</a:t>
            </a:r>
            <a:r>
              <a:rPr lang="en-US" sz="2800" b="1" dirty="0" smtClean="0"/>
              <a:t> </a:t>
            </a:r>
            <a:r>
              <a:rPr lang="en-US" sz="2800" dirty="0"/>
              <a:t>– </a:t>
            </a:r>
            <a:r>
              <a:rPr lang="sr-Cyrl-CS" sz="2800" dirty="0" smtClean="0"/>
              <a:t> државне болнице, максимално до 30 дана</a:t>
            </a:r>
            <a:endParaRPr lang="en-US" sz="2800" dirty="0" smtClean="0"/>
          </a:p>
          <a:p>
            <a:pPr>
              <a:buFont typeface="Wingdings" pitchFamily="2" charset="2"/>
              <a:buChar char="§"/>
            </a:pPr>
            <a:r>
              <a:rPr lang="sr-Cyrl-CS" sz="2800" b="1" dirty="0" smtClean="0"/>
              <a:t>Цивилни сектор и локалне самоуправе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-1548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3600" b="1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Учесмоци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: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Arial" pitchFamily="34" charset="0"/>
              <a:cs typeface="Lohit Hindi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lang="en-US" altLang="zh-CN" sz="3600" dirty="0">
              <a:solidFill>
                <a:srgbClr val="00000A"/>
              </a:solidFill>
              <a:latin typeface="Calibri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sr-Cyrl-C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Здравствени</a:t>
            </a:r>
            <a:r>
              <a:rPr kumimoji="0" lang="sr-Cyrl-CS" altLang="zh-CN" sz="36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 сектор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Arial" pitchFamily="34" charset="0"/>
              <a:cs typeface="Lohit Hindi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sr-Cyrl-C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Социјални сектор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Arial" pitchFamily="34" charset="0"/>
              <a:cs typeface="Lohit Hindi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Arial" pitchFamily="34" charset="0"/>
              <a:cs typeface="Lohit Hindi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lang="sr-Cyrl-CS" altLang="zh-CN" sz="3600" dirty="0" smtClean="0">
                <a:solidFill>
                  <a:srgbClr val="00000A"/>
                </a:solidFill>
                <a:latin typeface="Calibri" pitchFamily="34" charset="0"/>
                <a:ea typeface="Arial" pitchFamily="34" charset="0"/>
                <a:cs typeface="Lohit Hindi" charset="0"/>
              </a:rPr>
              <a:t>Приватни сектор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Arial" pitchFamily="34" charset="0"/>
              <a:cs typeface="Lohit Hindi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sr-Cyrl-C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Цивилни сектор 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(</a:t>
            </a:r>
            <a:r>
              <a:rPr kumimoji="0" lang="sr-Cyrl-C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локалне самоуправе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, </a:t>
            </a:r>
            <a:r>
              <a:rPr kumimoji="0" lang="sr-Cyrl-C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волонтери,</a:t>
            </a:r>
            <a:r>
              <a:rPr kumimoji="0" lang="sr-Cyrl-CS" altLang="zh-CN" sz="36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 НВО</a:t>
            </a:r>
            <a:r>
              <a:rPr kumimoji="0" lang="en-US" altLang="zh-CN" sz="36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Arial" pitchFamily="34" charset="0"/>
                <a:cs typeface="Lohit Hindi" charset="0"/>
              </a:rPr>
              <a:t>)</a:t>
            </a:r>
            <a:endParaRPr kumimoji="0" lang="en-US" altLang="zh-CN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3600" b="1" i="0" u="sng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Здравствени сектор - ДН у </a:t>
            </a:r>
            <a:r>
              <a:rPr kumimoji="0" lang="sr-Cyrl-CS" altLang="zh-CN" sz="3600" b="1" i="0" u="sng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кући</a:t>
            </a:r>
            <a:endParaRPr kumimoji="0" lang="en-US" altLang="zh-CN" sz="3600" b="1" i="0" u="sng" strike="noStrike" cap="none" normalizeH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WenQuanYi Micro Hei" charset="0"/>
              <a:cs typeface="Lohit Hindi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3200" b="1" i="1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Заводи</a:t>
            </a:r>
            <a:r>
              <a:rPr kumimoji="0" lang="sr-Cyrl-CS" altLang="zh-CN" sz="3200" b="1" i="1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за геронтологију и палијативно збрињавање</a:t>
            </a:r>
            <a:endParaRPr kumimoji="0" lang="en-US" altLang="zh-CN" sz="3200" b="1" i="1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WenQuanYi Micro Hei" charset="0"/>
              <a:cs typeface="Lohit Hindi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zh-CN" sz="32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(</a:t>
            </a:r>
            <a:r>
              <a:rPr kumimoji="0" lang="sr-Cyrl-C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оснивају се ради збрињавања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популације 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старе 65 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и више година на територији где постоји мед. факултет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)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WenQuanYi Micro Hei" charset="0"/>
              <a:cs typeface="Lohit Hindi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sr-Cyrl-C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Заводи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(</a:t>
            </a:r>
            <a:r>
              <a:rPr kumimoji="0" lang="sr-Cyrl-C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осим завода за јавно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здравље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) </a:t>
            </a:r>
            <a:r>
              <a:rPr kumimoji="0" lang="sr-Cyrl-C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се формирају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или 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у циљу збрињавања 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одређене медицинске патологије 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од посебног значаја или у циљу збрињавања одређене вулнерабилне популационе групе, рецимо популације животне доби 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65 и више година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altLang="zh-CN" sz="2800" b="1" dirty="0" smtClean="0"/>
              <a:t>Градски завод за геронтологију и палијативно збрињавање, Београд</a:t>
            </a:r>
            <a:endParaRPr lang="zh-CN" altLang="en-US" sz="2800" b="1" dirty="0"/>
          </a:p>
          <a:p>
            <a:endParaRPr lang="en-US" altLang="zh-CN" sz="2800" dirty="0" smtClean="0"/>
          </a:p>
          <a:p>
            <a:pPr algn="just"/>
            <a:r>
              <a:rPr lang="sr-Cyrl-CS" altLang="zh-CN" sz="2800" dirty="0" smtClean="0"/>
              <a:t>Формиран </a:t>
            </a:r>
            <a:r>
              <a:rPr lang="en-US" altLang="zh-CN" sz="2800" dirty="0" smtClean="0"/>
              <a:t>1987 </a:t>
            </a:r>
            <a:r>
              <a:rPr lang="sr-Cyrl-CS" altLang="zh-CN" sz="2800" dirty="0" smtClean="0"/>
              <a:t>године </a:t>
            </a:r>
            <a:r>
              <a:rPr lang="sr-Cyrl-CS" altLang="zh-CN" sz="2800" dirty="0" smtClean="0"/>
              <a:t>путем “политичке” </a:t>
            </a:r>
            <a:r>
              <a:rPr lang="sr-Cyrl-CS" altLang="zh-CN" sz="2800" dirty="0" smtClean="0"/>
              <a:t>интеграције Завода за хроничне болести и геронтологију и Центра за негу</a:t>
            </a:r>
            <a:endParaRPr lang="zh-CN" altLang="en-US" sz="2800" dirty="0"/>
          </a:p>
          <a:p>
            <a:pPr algn="just"/>
            <a:endParaRPr lang="zh-CN" altLang="en-US" sz="2800" dirty="0"/>
          </a:p>
          <a:p>
            <a:pPr algn="just"/>
            <a:r>
              <a:rPr lang="sr-Cyrl-CS" altLang="zh-CN" sz="2800" dirty="0" smtClean="0"/>
              <a:t>Као везивно ткиво ове две прилично неспојиве установе формира се Служба за кућно лечење и негу, у коју улазе лекари, медицинске сестре и </a:t>
            </a:r>
            <a:r>
              <a:rPr lang="sr-Cyrl-CS" altLang="zh-CN" sz="2800" dirty="0" smtClean="0"/>
              <a:t>неговатељице</a:t>
            </a:r>
            <a:endParaRPr lang="en-US" altLang="zh-CN" sz="2800" dirty="0" smtClean="0"/>
          </a:p>
          <a:p>
            <a:pPr algn="just"/>
            <a:endParaRPr lang="zh-CN" altLang="en-US" sz="2800" dirty="0"/>
          </a:p>
          <a:p>
            <a:pPr algn="just"/>
            <a:r>
              <a:rPr lang="sr-Cyrl-CS" altLang="zh-CN" sz="2800" dirty="0" smtClean="0"/>
              <a:t>Упркос </a:t>
            </a:r>
            <a:r>
              <a:rPr lang="sr-Cyrl-CS" altLang="zh-CN" sz="2800" dirty="0" smtClean="0"/>
              <a:t>многобројних промена у претходном периоду, </a:t>
            </a:r>
            <a:r>
              <a:rPr lang="sr-Cyrl-CS" altLang="zh-CN" sz="2800" dirty="0" smtClean="0"/>
              <a:t>ова </a:t>
            </a:r>
            <a:r>
              <a:rPr lang="sr-Cyrl-CS" altLang="zh-CN" sz="2800" dirty="0" smtClean="0"/>
              <a:t>комбинација </a:t>
            </a:r>
            <a:r>
              <a:rPr lang="sr-Cyrl-CS" altLang="zh-CN" sz="2800" dirty="0" smtClean="0"/>
              <a:t>се показала </a:t>
            </a:r>
            <a:r>
              <a:rPr lang="sr-Cyrl-CS" altLang="zh-CN" sz="2800" dirty="0" smtClean="0"/>
              <a:t>функционална</a:t>
            </a:r>
            <a:r>
              <a:rPr lang="sr-Cyrl-CS" altLang="zh-CN" sz="2800" dirty="0" smtClean="0"/>
              <a:t>, </a:t>
            </a:r>
            <a:r>
              <a:rPr lang="sr-Cyrl-CS" altLang="zh-CN" sz="2800" dirty="0" smtClean="0"/>
              <a:t>и установа опстаје </a:t>
            </a:r>
            <a:r>
              <a:rPr lang="sr-Cyrl-CS" altLang="zh-CN" sz="2800" dirty="0" smtClean="0"/>
              <a:t>као здравствена </a:t>
            </a:r>
            <a:r>
              <a:rPr lang="sr-Cyrl-CS" altLang="zh-CN" sz="2800" dirty="0" smtClean="0"/>
              <a:t>организација, </a:t>
            </a:r>
            <a:r>
              <a:rPr lang="sr-Cyrl-CS" altLang="zh-CN" sz="2800" dirty="0" smtClean="0"/>
              <a:t>која се бави здравственом  заштитом и палијативним збрињавањем старих, претежно у кућним условима</a:t>
            </a:r>
            <a:endParaRPr lang="zh-CN" altLang="en-US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altLang="zh-CN" sz="2800" b="1" dirty="0" smtClean="0"/>
              <a:t>Од </a:t>
            </a:r>
            <a:r>
              <a:rPr lang="en-US" altLang="zh-CN" sz="2800" b="1" dirty="0" smtClean="0"/>
              <a:t>2005 </a:t>
            </a:r>
            <a:r>
              <a:rPr lang="en-US" altLang="zh-CN" sz="2800" b="1" dirty="0"/>
              <a:t>–</a:t>
            </a:r>
            <a:r>
              <a:rPr lang="zh-CN" altLang="en-US" sz="2800" b="1" dirty="0"/>
              <a:t> </a:t>
            </a:r>
            <a:r>
              <a:rPr lang="sr-Cyrl-CS" altLang="zh-CN" sz="2800" b="1" dirty="0" smtClean="0"/>
              <a:t>на примарном нивоу заштите</a:t>
            </a:r>
            <a:endParaRPr lang="zh-CN" altLang="en-US" sz="2800" b="1" dirty="0"/>
          </a:p>
          <a:p>
            <a:endParaRPr lang="en-US" altLang="zh-CN" sz="2800" dirty="0" smtClean="0"/>
          </a:p>
          <a:p>
            <a:r>
              <a:rPr lang="sr-Cyrl-CS" altLang="zh-CN" sz="2800" u="sng" dirty="0" smtClean="0"/>
              <a:t>Оснивач</a:t>
            </a:r>
            <a:r>
              <a:rPr lang="en-US" altLang="zh-CN" sz="2800" dirty="0" smtClean="0"/>
              <a:t>: </a:t>
            </a:r>
            <a:r>
              <a:rPr lang="sr-Cyrl-CS" altLang="zh-CN" sz="2800" dirty="0" smtClean="0"/>
              <a:t>Град Београд</a:t>
            </a:r>
            <a:endParaRPr lang="zh-CN" altLang="en-US" sz="2800" dirty="0"/>
          </a:p>
          <a:p>
            <a:r>
              <a:rPr lang="sr-Cyrl-CS" altLang="zh-CN" sz="2800" u="sng" dirty="0" smtClean="0"/>
              <a:t>Финасирање:</a:t>
            </a:r>
            <a:r>
              <a:rPr lang="sr-Cyrl-CS" altLang="zh-CN" sz="2800" dirty="0" smtClean="0"/>
              <a:t> РЗЗО</a:t>
            </a:r>
            <a:endParaRPr lang="zh-CN" altLang="en-US" sz="2800" dirty="0"/>
          </a:p>
          <a:p>
            <a:endParaRPr lang="en-US" altLang="zh-CN" sz="2800" dirty="0" smtClean="0"/>
          </a:p>
          <a:p>
            <a:pPr algn="ctr"/>
            <a:r>
              <a:rPr lang="sr-Cyrl-CS" altLang="zh-CN" sz="2800" b="1" dirty="0" smtClean="0"/>
              <a:t>Одобрено запослених </a:t>
            </a:r>
            <a:r>
              <a:rPr lang="en-US" altLang="zh-CN" sz="2800" b="1" dirty="0" smtClean="0"/>
              <a:t>–</a:t>
            </a:r>
            <a:r>
              <a:rPr lang="sr-Cyrl-CS" altLang="zh-CN" sz="2800" b="1" dirty="0" smtClean="0"/>
              <a:t> укупно</a:t>
            </a:r>
            <a:r>
              <a:rPr lang="en-US" altLang="zh-CN" sz="2800" b="1" dirty="0" smtClean="0"/>
              <a:t> 346</a:t>
            </a:r>
          </a:p>
          <a:p>
            <a:pPr algn="ctr"/>
            <a:endParaRPr lang="zh-CN" altLang="en-US" sz="2800" dirty="0"/>
          </a:p>
          <a:p>
            <a:r>
              <a:rPr lang="en-US" altLang="zh-CN" sz="2800" dirty="0" smtClean="0"/>
              <a:t>- </a:t>
            </a:r>
            <a:r>
              <a:rPr lang="sr-Cyrl-CS" altLang="zh-CN" sz="2800" u="sng" dirty="0" smtClean="0"/>
              <a:t>лекара</a:t>
            </a:r>
            <a:r>
              <a:rPr lang="en-US" altLang="zh-CN" sz="2800" u="sng" dirty="0" smtClean="0"/>
              <a:t>:</a:t>
            </a:r>
            <a:r>
              <a:rPr lang="en-US" altLang="zh-CN" sz="2800" dirty="0" smtClean="0"/>
              <a:t> 32 (</a:t>
            </a:r>
            <a:r>
              <a:rPr lang="sr-Cyrl-CS" altLang="zh-CN" sz="2800" dirty="0" smtClean="0"/>
              <a:t>укључујући једног стоматолога, сви специјалисти осим два</a:t>
            </a:r>
            <a:r>
              <a:rPr lang="en-US" altLang="zh-CN" sz="2800" dirty="0" smtClean="0"/>
              <a:t>)</a:t>
            </a:r>
            <a:endParaRPr lang="zh-CN" altLang="en-US" sz="2800" dirty="0"/>
          </a:p>
          <a:p>
            <a:r>
              <a:rPr lang="en-US" altLang="zh-CN" sz="2800" dirty="0" smtClean="0"/>
              <a:t>- </a:t>
            </a:r>
            <a:r>
              <a:rPr lang="sr-Cyrl-CS" altLang="zh-CN" sz="2800" u="sng" dirty="0" smtClean="0"/>
              <a:t>МС и ВМС</a:t>
            </a:r>
            <a:r>
              <a:rPr lang="en-US" altLang="zh-CN" sz="2800" u="sng" dirty="0" smtClean="0"/>
              <a:t>:</a:t>
            </a:r>
            <a:r>
              <a:rPr lang="en-US" altLang="zh-CN" sz="2800" dirty="0" smtClean="0"/>
              <a:t> </a:t>
            </a:r>
            <a:r>
              <a:rPr lang="en-US" altLang="zh-CN" sz="2800" dirty="0"/>
              <a:t>279</a:t>
            </a:r>
            <a:endParaRPr lang="zh-CN" altLang="en-US" sz="2800" dirty="0"/>
          </a:p>
          <a:p>
            <a:r>
              <a:rPr lang="en-US" altLang="zh-CN" sz="2800" dirty="0" smtClean="0"/>
              <a:t>- </a:t>
            </a:r>
            <a:r>
              <a:rPr lang="sr-Cyrl-CS" altLang="zh-CN" sz="2800" u="sng" dirty="0" smtClean="0"/>
              <a:t>Здравствени сарадници</a:t>
            </a:r>
            <a:r>
              <a:rPr lang="en-US" altLang="zh-CN" sz="2800" dirty="0" smtClean="0"/>
              <a:t>: </a:t>
            </a:r>
            <a:r>
              <a:rPr lang="en-US" altLang="zh-CN" sz="2800" dirty="0"/>
              <a:t>10</a:t>
            </a:r>
            <a:endParaRPr lang="zh-CN" altLang="en-US" sz="2800" dirty="0"/>
          </a:p>
          <a:p>
            <a:pPr>
              <a:buFontTx/>
              <a:buChar char="-"/>
            </a:pPr>
            <a:r>
              <a:rPr lang="en-US" altLang="zh-CN" sz="2800" dirty="0" smtClean="0"/>
              <a:t> </a:t>
            </a:r>
            <a:r>
              <a:rPr lang="sr-Cyrl-CS" altLang="zh-CN" sz="2800" u="sng" dirty="0" smtClean="0"/>
              <a:t>администрација и одржавање</a:t>
            </a:r>
            <a:r>
              <a:rPr lang="en-US" altLang="zh-CN" sz="2800" u="sng" dirty="0" smtClean="0"/>
              <a:t>:</a:t>
            </a:r>
            <a:r>
              <a:rPr lang="en-US" altLang="zh-CN" sz="2800" dirty="0" smtClean="0"/>
              <a:t> 25</a:t>
            </a:r>
          </a:p>
          <a:p>
            <a:pPr>
              <a:buFontTx/>
              <a:buChar char="-"/>
            </a:pPr>
            <a:endParaRPr lang="en-US" altLang="zh-CN" sz="2400" dirty="0"/>
          </a:p>
          <a:p>
            <a:r>
              <a:rPr lang="en-US" altLang="zh-CN" sz="2400" i="1" dirty="0" smtClean="0"/>
              <a:t>(3 </a:t>
            </a:r>
            <a:r>
              <a:rPr lang="sr-Cyrl-CS" altLang="zh-CN" sz="2400" i="1" dirty="0" smtClean="0"/>
              <a:t>Др сци мед</a:t>
            </a:r>
            <a:r>
              <a:rPr lang="en-US" altLang="zh-CN" sz="2400" i="1" dirty="0" smtClean="0"/>
              <a:t>,  </a:t>
            </a:r>
            <a:r>
              <a:rPr lang="en-US" altLang="zh-CN" sz="2400" i="1" dirty="0"/>
              <a:t>10 </a:t>
            </a:r>
            <a:r>
              <a:rPr lang="sr-Cyrl-CS" altLang="zh-CN" sz="2400" i="1" dirty="0" smtClean="0"/>
              <a:t>магистраа</a:t>
            </a:r>
            <a:r>
              <a:rPr lang="en-US" altLang="zh-CN" sz="2400" i="1" dirty="0" smtClean="0"/>
              <a:t>, </a:t>
            </a:r>
            <a:r>
              <a:rPr lang="en-US" altLang="zh-CN" sz="2400" i="1" dirty="0"/>
              <a:t>6 </a:t>
            </a:r>
            <a:r>
              <a:rPr lang="sr-Cyrl-CS" altLang="zh-CN" sz="2400" i="1" dirty="0" smtClean="0"/>
              <a:t>примаријуса</a:t>
            </a:r>
            <a:r>
              <a:rPr lang="en-US" altLang="zh-CN" sz="2400" i="1" dirty="0" smtClean="0"/>
              <a:t>, </a:t>
            </a:r>
            <a:r>
              <a:rPr lang="en-US" altLang="zh-CN" sz="2400" i="1" dirty="0"/>
              <a:t>2 </a:t>
            </a:r>
            <a:r>
              <a:rPr lang="sr-Cyrl-CS" altLang="zh-CN" sz="2400" i="1" dirty="0" smtClean="0"/>
              <a:t>субспецијалиста</a:t>
            </a:r>
            <a:r>
              <a:rPr lang="en-US" altLang="zh-CN" sz="2400" i="1" dirty="0" smtClean="0"/>
              <a:t>)</a:t>
            </a:r>
            <a:endParaRPr lang="zh-CN" altLang="en-US" sz="2400" i="1" dirty="0"/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295400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3600" b="1" dirty="0" smtClean="0"/>
              <a:t>ОРГАНИЗАЦИЈА</a:t>
            </a:r>
            <a:r>
              <a:rPr lang="en-US" sz="3600" b="1" dirty="0" smtClean="0"/>
              <a:t>:</a:t>
            </a:r>
          </a:p>
          <a:p>
            <a:pPr algn="ctr"/>
            <a:endParaRPr lang="en-US" sz="3600" b="1" dirty="0" smtClean="0"/>
          </a:p>
          <a:p>
            <a:pPr algn="ctr"/>
            <a:endParaRPr lang="en-US" sz="3600" b="1" dirty="0" smtClean="0"/>
          </a:p>
          <a:p>
            <a:pPr>
              <a:spcAft>
                <a:spcPts val="1200"/>
              </a:spcAft>
            </a:pPr>
            <a:r>
              <a:rPr lang="en-US" sz="3600" dirty="0" smtClean="0"/>
              <a:t>- </a:t>
            </a:r>
            <a:r>
              <a:rPr lang="sr-Cyrl-CS" sz="3600" dirty="0" smtClean="0"/>
              <a:t>Служба за кућно лечење и палијативно збрињавање</a:t>
            </a:r>
            <a:endParaRPr lang="en-US" sz="3600" dirty="0"/>
          </a:p>
          <a:p>
            <a:pPr>
              <a:spcAft>
                <a:spcPts val="1200"/>
              </a:spcAft>
            </a:pPr>
            <a:r>
              <a:rPr lang="en-US" sz="3600" dirty="0" smtClean="0"/>
              <a:t>- </a:t>
            </a:r>
            <a:r>
              <a:rPr lang="sr-Cyrl-CS" sz="3600" dirty="0" smtClean="0"/>
              <a:t>Специјалистичко-консултативна </a:t>
            </a:r>
            <a:r>
              <a:rPr lang="sr-Cyrl-CS" sz="3600" dirty="0" smtClean="0"/>
              <a:t>служба</a:t>
            </a:r>
            <a:endParaRPr lang="en-US" sz="3600" dirty="0"/>
          </a:p>
          <a:p>
            <a:pPr>
              <a:spcAft>
                <a:spcPts val="1200"/>
              </a:spcAft>
            </a:pPr>
            <a:r>
              <a:rPr lang="en-US" sz="3600" dirty="0" smtClean="0"/>
              <a:t>- </a:t>
            </a:r>
            <a:r>
              <a:rPr lang="sr-Cyrl-CS" sz="3600" dirty="0" smtClean="0"/>
              <a:t>Служба за административно правне и техничке послове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609600"/>
            <a:ext cx="9144000" cy="4124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sr-Cyrl-CS" sz="3600" b="1" dirty="0" smtClean="0"/>
              <a:t>Служба за кућно лечење и палијативно збрињавање</a:t>
            </a:r>
            <a:endParaRPr kumimoji="0" lang="en-US" altLang="zh-CN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18 </a:t>
            </a:r>
            <a:r>
              <a:rPr kumimoji="0" lang="sr-Cyrl-CS" altLang="zh-CN" sz="3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тимова лекар + МС</a:t>
            </a:r>
            <a:r>
              <a:rPr kumimoji="0" lang="en-US" altLang="zh-CN" sz="3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(</a:t>
            </a:r>
            <a:r>
              <a:rPr kumimoji="0" lang="sr-Cyrl-C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покривају</a:t>
            </a:r>
            <a:r>
              <a:rPr kumimoji="0" lang="sr-Cyrl-CS" altLang="zh-CN" sz="32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територије 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10</a:t>
            </a:r>
            <a:r>
              <a:rPr kumimoji="0" lang="en-US" altLang="zh-CN" sz="32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sr-Cyrl-C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градских општина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)</a:t>
            </a: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457200" algn="l"/>
              </a:tabLst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2 </a:t>
            </a:r>
            <a:r>
              <a:rPr kumimoji="0" lang="sr-Cyrl-CS" altLang="zh-CN" sz="3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тима за процену</a:t>
            </a: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: </a:t>
            </a:r>
            <a:r>
              <a:rPr kumimoji="0" lang="sr-Cyrl-C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лекар, МС, социјални радник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WenQuanYi Micro Hei" charset="0"/>
              <a:cs typeface="Lohit Hindi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457200" algn="l"/>
              </a:tabLst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222 </a:t>
            </a:r>
            <a:r>
              <a:rPr kumimoji="0" lang="sr-Cyrl-CS" altLang="zh-CN" sz="3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сестара</a:t>
            </a:r>
            <a:r>
              <a:rPr kumimoji="0" lang="sr-Cyrl-C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које раде искључиво</a:t>
            </a:r>
            <a:r>
              <a:rPr kumimoji="0" lang="sr-Cyrl-CS" altLang="zh-CN" sz="32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sr-Cyrl-CS" altLang="zh-CN" sz="3200" b="0" i="0" u="sng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на терену</a:t>
            </a:r>
            <a:endParaRPr kumimoji="0" lang="en-US" altLang="zh-CN" sz="3200" b="0" i="0" u="sng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WenQuanYi Micro Hei" charset="0"/>
              <a:cs typeface="Lohit Hindi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ts val="1200"/>
              </a:spcAft>
              <a:buFontTx/>
              <a:buChar char="-"/>
              <a:tabLst>
                <a:tab pos="457200" algn="l"/>
              </a:tabLst>
            </a:pPr>
            <a:r>
              <a:rPr kumimoji="0" lang="en-US" altLang="zh-CN" sz="32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1 </a:t>
            </a:r>
            <a:r>
              <a:rPr kumimoji="0" lang="sr-Cyrl-CS" altLang="zh-CN" sz="32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мобилна стоматолошка екипа</a:t>
            </a:r>
            <a:endParaRPr kumimoji="0" lang="en-US" altLang="zh-CN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990600"/>
            <a:ext cx="822960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ctr">
              <a:spcAft>
                <a:spcPts val="1200"/>
              </a:spcAft>
            </a:pPr>
            <a:r>
              <a:rPr lang="sr-Cyrl-CS" sz="3200" b="1" dirty="0" smtClean="0"/>
              <a:t>Специјалистичко консултативна служба</a:t>
            </a:r>
            <a:endParaRPr lang="en-US" sz="3200" b="1" dirty="0" smtClean="0"/>
          </a:p>
          <a:p>
            <a:endParaRPr lang="zh-CN" altLang="en-US" sz="3000" b="1" dirty="0"/>
          </a:p>
          <a:p>
            <a:r>
              <a:rPr lang="en-US" altLang="zh-CN" sz="3000" dirty="0" smtClean="0"/>
              <a:t>- </a:t>
            </a:r>
            <a:r>
              <a:rPr lang="sr-Cyrl-CS" altLang="zh-CN" sz="3000" u="sng" dirty="0" smtClean="0"/>
              <a:t>Одељење за интерну медицину</a:t>
            </a:r>
            <a:r>
              <a:rPr lang="en-US" altLang="zh-CN" sz="3000" u="sng" dirty="0" smtClean="0"/>
              <a:t> </a:t>
            </a:r>
            <a:r>
              <a:rPr lang="en-US" altLang="zh-CN" sz="3000" dirty="0" smtClean="0"/>
              <a:t>(</a:t>
            </a:r>
            <a:r>
              <a:rPr lang="sr-Cyrl-CS" altLang="zh-CN" sz="3000" dirty="0" smtClean="0"/>
              <a:t>са одсеком за ултразвучну и холтер дијагностику</a:t>
            </a:r>
            <a:r>
              <a:rPr lang="en-US" altLang="zh-CN" sz="3000" dirty="0" smtClean="0"/>
              <a:t>)</a:t>
            </a:r>
            <a:endParaRPr lang="zh-CN" altLang="en-US" sz="3000" dirty="0"/>
          </a:p>
          <a:p>
            <a:r>
              <a:rPr lang="en-US" altLang="zh-CN" sz="3000" dirty="0" smtClean="0"/>
              <a:t>- </a:t>
            </a:r>
            <a:r>
              <a:rPr lang="sr-Cyrl-CS" altLang="zh-CN" sz="3000" u="sng" dirty="0" smtClean="0"/>
              <a:t>Одељење за унапређење менталног здравља </a:t>
            </a:r>
            <a:r>
              <a:rPr lang="en-US" altLang="zh-CN" sz="3000" dirty="0" smtClean="0"/>
              <a:t>(3 </a:t>
            </a:r>
            <a:r>
              <a:rPr lang="sr-Cyrl-CS" altLang="zh-CN" sz="3000" dirty="0" smtClean="0"/>
              <a:t>психијатра/неуропсихијатра</a:t>
            </a:r>
            <a:r>
              <a:rPr lang="en-US" altLang="zh-CN" sz="3000" dirty="0" smtClean="0"/>
              <a:t>, </a:t>
            </a:r>
            <a:r>
              <a:rPr lang="sr-Cyrl-CS" altLang="zh-CN" sz="3000" dirty="0" smtClean="0"/>
              <a:t>клиничи фармаколог у одсеку за бол</a:t>
            </a:r>
            <a:r>
              <a:rPr lang="en-US" altLang="zh-CN" sz="3000" dirty="0" smtClean="0"/>
              <a:t>)</a:t>
            </a:r>
            <a:endParaRPr lang="zh-CN" altLang="en-US" sz="3000" dirty="0"/>
          </a:p>
          <a:p>
            <a:r>
              <a:rPr lang="en-US" altLang="zh-CN" sz="3000" dirty="0" smtClean="0"/>
              <a:t>- </a:t>
            </a:r>
            <a:r>
              <a:rPr lang="sr-Cyrl-CS" altLang="zh-CN" sz="3000" u="sng" dirty="0" smtClean="0"/>
              <a:t>Одељење за физикалну рехабилитацију</a:t>
            </a:r>
            <a:endParaRPr lang="zh-CN" altLang="en-US" sz="3000" u="sng" dirty="0"/>
          </a:p>
          <a:p>
            <a:r>
              <a:rPr lang="en-US" altLang="zh-CN" sz="3000" dirty="0" smtClean="0"/>
              <a:t>- </a:t>
            </a:r>
            <a:r>
              <a:rPr lang="sr-Cyrl-CS" altLang="zh-CN" sz="3000" u="sng" dirty="0" smtClean="0"/>
              <a:t>Одељење за унапређење геријатријске заштите </a:t>
            </a:r>
            <a:r>
              <a:rPr lang="en-US" altLang="zh-CN" sz="3000" dirty="0" smtClean="0"/>
              <a:t>(</a:t>
            </a:r>
            <a:r>
              <a:rPr lang="sr-Cyrl-CS" altLang="zh-CN" sz="3000" dirty="0" smtClean="0"/>
              <a:t>социјална медицина и епидемиологија</a:t>
            </a:r>
            <a:r>
              <a:rPr lang="en-US" altLang="zh-CN" sz="3000" dirty="0" smtClean="0"/>
              <a:t>)</a:t>
            </a:r>
            <a:endParaRPr lang="zh-CN" altLang="en-US" sz="3000" dirty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14400"/>
            <a:ext cx="8229600" cy="1143000"/>
          </a:xfrm>
        </p:spPr>
        <p:txBody>
          <a:bodyPr>
            <a:normAutofit/>
          </a:bodyPr>
          <a:lstStyle/>
          <a:p>
            <a:r>
              <a:rPr lang="sr-Cyrl-CS" u="sng" dirty="0" smtClean="0"/>
              <a:t>Број збрињаваних пацијената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97180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CS" sz="4000" dirty="0" smtClean="0"/>
              <a:t>Сваког дана се услуге у кући обезбеђују за </a:t>
            </a:r>
            <a:r>
              <a:rPr lang="en-US" sz="4000" dirty="0" smtClean="0"/>
              <a:t>1,500 </a:t>
            </a:r>
            <a:r>
              <a:rPr lang="sr-Cyrl-CS" sz="4000" dirty="0" smtClean="0"/>
              <a:t>пацијената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dirty="0" smtClean="0"/>
              <a:t>Наши пацијенти</a:t>
            </a:r>
            <a:r>
              <a:rPr lang="en-US" dirty="0" smtClean="0"/>
              <a:t>?</a:t>
            </a:r>
            <a:br>
              <a:rPr lang="en-US" dirty="0" smtClean="0"/>
            </a:br>
            <a:r>
              <a:rPr lang="sr-Cyrl-CS" dirty="0" smtClean="0"/>
              <a:t>Према добним групама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07574524"/>
              </p:ext>
            </p:extLst>
          </p:nvPr>
        </p:nvGraphicFramePr>
        <p:xfrm>
          <a:off x="838200" y="2514600"/>
          <a:ext cx="73914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8280"/>
                <a:gridCol w="1478280"/>
                <a:gridCol w="1478280"/>
                <a:gridCol w="1478280"/>
                <a:gridCol w="1478280"/>
              </a:tblGrid>
              <a:tr h="647700"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&lt;70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70-79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80-89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 </a:t>
                      </a:r>
                      <a:r>
                        <a:rPr lang="sr-Cyrl-C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и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+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4.8%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26.4%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55.2%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13.7%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Ж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4.3%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25.3%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52.8%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17.6%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7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25.6%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53.4%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16.6%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514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sr-Cyrl-CS" sz="6700" b="1" i="1" dirty="0" smtClean="0"/>
              <a:t>Дефиниције</a:t>
            </a:r>
            <a:r>
              <a:rPr lang="en-US" sz="6700" b="1" i="1" dirty="0" smtClean="0"/>
              <a:t/>
            </a:r>
            <a:br>
              <a:rPr lang="en-US" sz="6700" b="1" i="1" dirty="0" smtClean="0"/>
            </a:br>
            <a:r>
              <a:rPr lang="sr-Cyrl-CS" b="1" i="1" dirty="0" smtClean="0"/>
              <a:t>коришћене у овој презентацији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33400" y="762000"/>
            <a:ext cx="838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3200" dirty="0" smtClean="0"/>
              <a:t>Пацијенти</a:t>
            </a:r>
            <a:endParaRPr lang="en-US" sz="3200" dirty="0" smtClean="0"/>
          </a:p>
          <a:p>
            <a:pPr algn="ctr"/>
            <a:r>
              <a:rPr lang="sr-Cyrl-CS" sz="3200" dirty="0" smtClean="0"/>
              <a:t>према категорији</a:t>
            </a:r>
            <a:endParaRPr lang="en-US" sz="32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endParaRPr lang="en-US" sz="3200" dirty="0" smtClean="0"/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200" u="sng" dirty="0" smtClean="0"/>
              <a:t>- I   </a:t>
            </a:r>
            <a:r>
              <a:rPr lang="sr-Cyrl-CS" sz="3200" u="sng" dirty="0" smtClean="0"/>
              <a:t>категорија</a:t>
            </a:r>
            <a:r>
              <a:rPr lang="en-US" sz="3200" u="sng" dirty="0" smtClean="0"/>
              <a:t> </a:t>
            </a:r>
            <a:r>
              <a:rPr lang="en-US" sz="3200" dirty="0" smtClean="0"/>
              <a:t>(</a:t>
            </a:r>
            <a:r>
              <a:rPr lang="sr-Cyrl-CS" sz="3200" dirty="0" smtClean="0"/>
              <a:t>непокретни и инконтинентни</a:t>
            </a:r>
            <a:r>
              <a:rPr lang="en-US" sz="3200" dirty="0" smtClean="0"/>
              <a:t>)	65.4%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200" u="sng" dirty="0" smtClean="0"/>
              <a:t>- II </a:t>
            </a:r>
            <a:r>
              <a:rPr lang="sr-Cyrl-CS" sz="3200" u="sng" dirty="0" smtClean="0"/>
              <a:t>категорија</a:t>
            </a:r>
            <a:r>
              <a:rPr lang="en-US" sz="3200" u="sng" dirty="0" smtClean="0"/>
              <a:t> </a:t>
            </a:r>
            <a:r>
              <a:rPr lang="en-US" sz="3200" dirty="0" smtClean="0"/>
              <a:t>(</a:t>
            </a:r>
            <a:r>
              <a:rPr lang="sr-Cyrl-CS" sz="3200" dirty="0" smtClean="0"/>
              <a:t>непокретни, континентни</a:t>
            </a:r>
            <a:r>
              <a:rPr lang="en-US" sz="3200" dirty="0" smtClean="0"/>
              <a:t>) 		  8.9%</a:t>
            </a:r>
          </a:p>
          <a:p>
            <a:pPr>
              <a:spcBef>
                <a:spcPts val="600"/>
              </a:spcBef>
              <a:spcAft>
                <a:spcPts val="1200"/>
              </a:spcAft>
            </a:pPr>
            <a:r>
              <a:rPr lang="en-US" sz="3200" u="sng" dirty="0" smtClean="0"/>
              <a:t>- III </a:t>
            </a:r>
            <a:r>
              <a:rPr lang="sr-Cyrl-CS" sz="3200" u="sng" dirty="0" smtClean="0"/>
              <a:t>категорија</a:t>
            </a:r>
            <a:r>
              <a:rPr lang="en-US" sz="3200" u="sng" dirty="0" smtClean="0"/>
              <a:t> </a:t>
            </a:r>
            <a:r>
              <a:rPr lang="en-US" sz="3200" dirty="0" smtClean="0"/>
              <a:t>(</a:t>
            </a:r>
            <a:r>
              <a:rPr lang="sr-Cyrl-CS" sz="3200" dirty="0" smtClean="0"/>
              <a:t>ограничено покретни</a:t>
            </a:r>
            <a:r>
              <a:rPr lang="en-US" sz="3200" dirty="0" smtClean="0"/>
              <a:t>)		23.7%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3200" dirty="0" smtClean="0"/>
              <a:t>Морталитет </a:t>
            </a:r>
            <a:r>
              <a:rPr lang="en-US" sz="3200" dirty="0" smtClean="0"/>
              <a:t>- 14.6% </a:t>
            </a:r>
            <a:br>
              <a:rPr lang="en-US" sz="3200" dirty="0" smtClean="0"/>
            </a:br>
            <a:r>
              <a:rPr lang="en-US" sz="3200" dirty="0" smtClean="0"/>
              <a:t>1.1.2011 -31.12.2011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2133600"/>
          <a:ext cx="6096000" cy="4128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Укупно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Мушко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r-Cyrl-C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Женско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&lt; 59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60 - 64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r-Cyrl-C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65 - 69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70 - 74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75 - 79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80 - 84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85 - 89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29%</a:t>
                      </a:r>
                    </a:p>
                  </a:txBody>
                  <a:tcPr marL="9525" marR="9525" marT="9525" marB="0" anchor="b"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sr-Cyrl-C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90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=</a:t>
                      </a:r>
                      <a:endParaRPr lang="sr-Cyrl-C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22%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25%</a:t>
                      </a:r>
                    </a:p>
                  </a:txBody>
                  <a:tcPr marL="9525" marR="9525" marT="9525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5386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100%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899"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Које услуге ДН пружа Завод</a:t>
            </a:r>
            <a:r>
              <a:rPr lang="en-US" b="1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altLang="zh-CN" sz="2800" b="1" dirty="0" smtClean="0"/>
              <a:t>Индикације за пријем</a:t>
            </a:r>
            <a:r>
              <a:rPr lang="en-US" altLang="zh-CN" sz="2800" b="1" dirty="0" smtClean="0"/>
              <a:t>:</a:t>
            </a:r>
          </a:p>
          <a:p>
            <a:pPr algn="ctr"/>
            <a:endParaRPr lang="zh-CN" altLang="en-US" sz="2800" b="1" dirty="0"/>
          </a:p>
          <a:p>
            <a:r>
              <a:rPr lang="en-US" altLang="zh-CN" sz="2800" dirty="0" smtClean="0"/>
              <a:t>- </a:t>
            </a:r>
            <a:r>
              <a:rPr lang="sr-Cyrl-CS" altLang="zh-CN" sz="2800" u="sng" dirty="0" smtClean="0"/>
              <a:t>Палијативно збрињавање</a:t>
            </a:r>
            <a:endParaRPr lang="zh-CN" altLang="en-US" sz="2800" u="sng" dirty="0"/>
          </a:p>
          <a:p>
            <a:r>
              <a:rPr lang="en-US" altLang="zh-CN" sz="2800" dirty="0" smtClean="0"/>
              <a:t>- </a:t>
            </a:r>
            <a:r>
              <a:rPr lang="sr-Cyrl-CS" altLang="zh-CN" sz="2800" u="sng" dirty="0" smtClean="0"/>
              <a:t>Парентерална терапија </a:t>
            </a:r>
            <a:r>
              <a:rPr lang="en-US" altLang="zh-CN" sz="2800" dirty="0" smtClean="0"/>
              <a:t>–</a:t>
            </a:r>
            <a:r>
              <a:rPr lang="zh-CN" altLang="en-US" sz="2800" dirty="0" smtClean="0"/>
              <a:t> </a:t>
            </a:r>
            <a:r>
              <a:rPr lang="sr-Cyrl-CS" altLang="zh-CN" sz="2800" dirty="0" smtClean="0"/>
              <a:t>непокретни пацијенти</a:t>
            </a:r>
            <a:endParaRPr lang="zh-CN" altLang="en-US" sz="2800" dirty="0"/>
          </a:p>
          <a:p>
            <a:r>
              <a:rPr lang="en-US" altLang="zh-CN" sz="2800" dirty="0" smtClean="0"/>
              <a:t>- </a:t>
            </a:r>
            <a:r>
              <a:rPr lang="sr-Cyrl-CS" altLang="zh-CN" sz="2800" u="sng" dirty="0" smtClean="0"/>
              <a:t>Пост акутна стања</a:t>
            </a:r>
            <a:r>
              <a:rPr lang="en-US" altLang="zh-CN" sz="2800" u="sng" dirty="0" smtClean="0"/>
              <a:t> </a:t>
            </a:r>
            <a:r>
              <a:rPr lang="en-US" altLang="zh-CN" sz="2800" dirty="0" smtClean="0"/>
              <a:t>(</a:t>
            </a:r>
            <a:r>
              <a:rPr lang="sr-Cyrl-CS" altLang="zh-CN" sz="2800" dirty="0" smtClean="0"/>
              <a:t>после отпуста из болнице, на бази болничког упута</a:t>
            </a:r>
            <a:r>
              <a:rPr lang="en-US" altLang="zh-CN" sz="2800" dirty="0" smtClean="0"/>
              <a:t>)</a:t>
            </a:r>
            <a:endParaRPr lang="zh-CN" altLang="en-US" sz="2800" dirty="0"/>
          </a:p>
          <a:p>
            <a:r>
              <a:rPr lang="en-US" altLang="zh-CN" sz="2800" dirty="0" smtClean="0"/>
              <a:t>- </a:t>
            </a:r>
            <a:r>
              <a:rPr lang="sr-Cyrl-CS" altLang="zh-CN" sz="2800" u="sng" dirty="0" smtClean="0"/>
              <a:t>Рехабилитација у кућним условима</a:t>
            </a:r>
            <a:r>
              <a:rPr lang="en-US" altLang="zh-CN" sz="2800" u="sng" dirty="0" smtClean="0"/>
              <a:t> </a:t>
            </a:r>
            <a:r>
              <a:rPr lang="sr-Cyrl-CS" altLang="zh-CN" sz="2800" dirty="0" smtClean="0"/>
              <a:t> непокретни пацијенти</a:t>
            </a:r>
            <a:r>
              <a:rPr lang="en-US" altLang="zh-CN" sz="2800" dirty="0" smtClean="0"/>
              <a:t> (</a:t>
            </a:r>
            <a:r>
              <a:rPr lang="sr-Cyrl-CS" altLang="zh-CN" sz="2800" dirty="0" smtClean="0"/>
              <a:t>прелом кука</a:t>
            </a:r>
            <a:r>
              <a:rPr lang="en-US" altLang="zh-CN" sz="2800" dirty="0" smtClean="0"/>
              <a:t>, </a:t>
            </a:r>
            <a:r>
              <a:rPr lang="sr-Cyrl-CS" altLang="zh-CN" sz="2800" dirty="0" smtClean="0"/>
              <a:t>након </a:t>
            </a:r>
            <a:r>
              <a:rPr lang="en-US" altLang="zh-CN" sz="2800" dirty="0" smtClean="0"/>
              <a:t>CVI</a:t>
            </a:r>
            <a:r>
              <a:rPr lang="en-US" altLang="zh-CN" sz="2800" dirty="0"/>
              <a:t>)</a:t>
            </a:r>
            <a:endParaRPr lang="zh-CN" altLang="en-US" sz="2800" dirty="0"/>
          </a:p>
          <a:p>
            <a:r>
              <a:rPr lang="en-US" altLang="zh-CN" sz="2800" dirty="0" smtClean="0"/>
              <a:t>- </a:t>
            </a:r>
            <a:r>
              <a:rPr lang="sr-Cyrl-CS" altLang="zh-CN" sz="2800" u="sng" dirty="0" smtClean="0"/>
              <a:t>Поремећаји менталног здравља</a:t>
            </a:r>
            <a:r>
              <a:rPr lang="en-US" altLang="zh-CN" sz="2800" u="sng" dirty="0" smtClean="0"/>
              <a:t> </a:t>
            </a:r>
            <a:r>
              <a:rPr lang="en-US" altLang="zh-CN" sz="2800" dirty="0"/>
              <a:t>–</a:t>
            </a:r>
            <a:r>
              <a:rPr lang="zh-CN" altLang="en-US" sz="2800" dirty="0"/>
              <a:t> </a:t>
            </a:r>
            <a:r>
              <a:rPr lang="sr-Cyrl-CS" altLang="zh-CN" sz="2800" dirty="0" smtClean="0"/>
              <a:t>код </a:t>
            </a:r>
            <a:r>
              <a:rPr lang="sr-Cyrl-CS" altLang="zh-CN" sz="2800" dirty="0" smtClean="0"/>
              <a:t>особа код којих </a:t>
            </a:r>
            <a:r>
              <a:rPr lang="sr-Cyrl-CS" altLang="zh-CN" sz="2800" dirty="0" smtClean="0"/>
              <a:t>постоји потреба за континуираних здравственим надзором, а </a:t>
            </a:r>
            <a:r>
              <a:rPr lang="sr-Cyrl-CS" altLang="zh-CN" sz="2800" dirty="0" smtClean="0"/>
              <a:t>које </a:t>
            </a:r>
            <a:r>
              <a:rPr lang="sr-Cyrl-CS" altLang="zh-CN" sz="2800" dirty="0" smtClean="0"/>
              <a:t>су </a:t>
            </a:r>
            <a:r>
              <a:rPr lang="sr-Cyrl-CS" altLang="zh-CN" sz="2800" dirty="0" smtClean="0"/>
              <a:t>непокретне </a:t>
            </a:r>
            <a:r>
              <a:rPr lang="sr-Cyrl-CS" altLang="zh-CN" sz="2800" dirty="0" smtClean="0"/>
              <a:t>или са озбиљним функционалним ограничењима</a:t>
            </a:r>
            <a:endParaRPr lang="en-US" altLang="zh-CN" sz="2800" dirty="0" smtClean="0"/>
          </a:p>
          <a:p>
            <a:r>
              <a:rPr lang="en-US" altLang="zh-CN" sz="2800" dirty="0" smtClean="0"/>
              <a:t>- </a:t>
            </a:r>
            <a:r>
              <a:rPr lang="sr-Cyrl-CS" altLang="zh-CN" sz="2800" dirty="0" smtClean="0"/>
              <a:t>Када је оправдана и медицински неопходна примена медицинских процедура код лица која су непокретна или чије кретање захтева помоћ другог лица (</a:t>
            </a:r>
            <a:r>
              <a:rPr lang="sr-Cyrl-CS" altLang="zh-CN" sz="2800" u="sng" dirty="0" smtClean="0"/>
              <a:t>здравствени надзор</a:t>
            </a:r>
            <a:r>
              <a:rPr lang="sr-Cyrl-CS" altLang="zh-CN" sz="2800" dirty="0" smtClean="0"/>
              <a:t>)</a:t>
            </a:r>
            <a:endParaRPr lang="en-US" altLang="zh-CN" sz="2800" u="sng" dirty="0" smtClean="0"/>
          </a:p>
          <a:p>
            <a:endParaRPr lang="zh-CN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2133600"/>
            <a:ext cx="8839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3600" dirty="0" smtClean="0"/>
              <a:t>- </a:t>
            </a:r>
            <a:r>
              <a:rPr lang="sr-Cyrl-CS" altLang="zh-CN" sz="3600" u="sng" dirty="0" smtClean="0"/>
              <a:t>Потреба за стоматолошким услугама</a:t>
            </a:r>
            <a:r>
              <a:rPr lang="en-US" altLang="zh-CN" sz="3600" u="sng" dirty="0" smtClean="0"/>
              <a:t>  </a:t>
            </a:r>
            <a:r>
              <a:rPr lang="en-US" altLang="zh-CN" sz="3600" dirty="0"/>
              <a:t>- </a:t>
            </a:r>
            <a:r>
              <a:rPr lang="sr-Cyrl-CS" altLang="zh-CN" sz="3600" dirty="0" smtClean="0"/>
              <a:t>често код високоризичних пацијената</a:t>
            </a:r>
            <a:r>
              <a:rPr lang="en-US" altLang="zh-CN" sz="3600" dirty="0" smtClean="0"/>
              <a:t> </a:t>
            </a:r>
            <a:r>
              <a:rPr lang="en-US" altLang="zh-CN" sz="3600" dirty="0"/>
              <a:t>–</a:t>
            </a:r>
            <a:r>
              <a:rPr lang="zh-CN" altLang="en-US" sz="3600" dirty="0"/>
              <a:t> </a:t>
            </a:r>
            <a:r>
              <a:rPr lang="sr-Cyrl-CS" altLang="zh-CN" sz="3600" dirty="0" smtClean="0"/>
              <a:t>нпр. примена антикоагулантне терапије – који су непокретни</a:t>
            </a:r>
            <a:endParaRPr lang="zh-CN" altLang="en-US" sz="36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04800" y="2133600"/>
            <a:ext cx="8305800" cy="2308324"/>
          </a:xfrm>
          <a:prstGeom prst="line">
            <a:avLst/>
          </a:prstGeom>
          <a:ln w="38100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457200" y="2133601"/>
            <a:ext cx="8382000" cy="251459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2400" y="685800"/>
            <a:ext cx="87254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sz="2400" dirty="0" smtClean="0"/>
              <a:t>На жалост</a:t>
            </a:r>
            <a:r>
              <a:rPr lang="sr-Cyrl-CS" sz="2400" dirty="0" smtClean="0"/>
              <a:t>, не постоји законски оквир за примену ове индикације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990600" y="5410200"/>
            <a:ext cx="7844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CS" u="sng" dirty="0" smtClean="0"/>
              <a:t>Иако смо једина установа ове врсте која поседује мобилни стоматолошки тим</a:t>
            </a:r>
            <a:endParaRPr lang="en-US" u="sng" dirty="0"/>
          </a:p>
        </p:txBody>
      </p:sp>
    </p:spTree>
    <p:extLst>
      <p:ext uri="{BB962C8B-B14F-4D97-AF65-F5344CB8AC3E}">
        <p14:creationId xmlns="" xmlns:p14="http://schemas.microsoft.com/office/powerpoint/2010/main" val="370407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143000"/>
            <a:ext cx="8686800" cy="3200400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ОТПУСТ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sr-Cyrl-CS" b="1" dirty="0" smtClean="0"/>
              <a:t>Када престаје потреба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sr-Cyrl-CS" b="1" dirty="0" smtClean="0"/>
              <a:t>У чему је проблем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72690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4335" y="228600"/>
            <a:ext cx="9144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28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/>
                <a:cs typeface="Lohit Hindi"/>
              </a:rPr>
              <a:t>Пријем </a:t>
            </a:r>
            <a:r>
              <a:rPr kumimoji="0" lang="sr-Cyrl-C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/>
                <a:cs typeface="Lohit Hindi"/>
              </a:rPr>
              <a:t>се обавља преко Службе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/>
                <a:cs typeface="Lohit Hindi"/>
              </a:rPr>
              <a:t> за кућно лечење и палијативно збрињавање</a:t>
            </a:r>
            <a:r>
              <a:rPr kumimoji="0" lang="sr-Cyrl-C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/>
                <a:cs typeface="Lohit Hindi"/>
              </a:rPr>
              <a:t> од стране тимова за процену</a:t>
            </a:r>
            <a:endParaRPr kumimoji="0" lang="en-US" altLang="zh-CN" sz="2800" b="0" i="0" u="none" strike="noStrike" cap="none" normalizeH="0" baseline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  <a:ea typeface="WenQuanYi Micro Hei"/>
              <a:cs typeface="Lohit Hindi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2800" b="1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/>
                <a:cs typeface="Lohit Hindi"/>
              </a:rPr>
              <a:t>Кућна посета 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/>
                <a:cs typeface="Lohit Hindi"/>
              </a:rPr>
              <a:t>– </a:t>
            </a:r>
            <a:r>
              <a:rPr kumimoji="0" lang="sr-Cyrl-C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/>
                <a:cs typeface="Lohit Hindi"/>
              </a:rPr>
              <a:t>шта је то</a:t>
            </a:r>
            <a:r>
              <a:rPr kumimoji="0" lang="en-U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/>
                <a:cs typeface="Lohit Hindi"/>
              </a:rPr>
              <a:t>?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lang="sr-Cyrl-CS" altLang="zh-CN" sz="2800" dirty="0" smtClean="0">
                <a:solidFill>
                  <a:srgbClr val="00000A"/>
                </a:solidFill>
                <a:latin typeface="Calibri" pitchFamily="34" charset="0"/>
              </a:rPr>
              <a:t>Посете тимова</a:t>
            </a:r>
            <a:r>
              <a:rPr lang="en-US" altLang="zh-CN" sz="2800" dirty="0" smtClean="0">
                <a:solidFill>
                  <a:srgbClr val="00000A"/>
                </a:solidFill>
                <a:latin typeface="Calibri" pitchFamily="34" charset="0"/>
              </a:rPr>
              <a:t>: </a:t>
            </a:r>
            <a:r>
              <a:rPr lang="sr-Cyrl-CS" altLang="zh-CN" sz="2800" dirty="0" smtClean="0">
                <a:solidFill>
                  <a:srgbClr val="00000A"/>
                </a:solidFill>
                <a:latin typeface="Calibri" pitchFamily="34" charset="0"/>
              </a:rPr>
              <a:t>доктор + сестра, или</a:t>
            </a:r>
            <a:endParaRPr lang="en-US" altLang="zh-CN" sz="2800" dirty="0" smtClean="0">
              <a:solidFill>
                <a:srgbClr val="00000A"/>
              </a:solidFill>
              <a:latin typeface="Calibri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>
                <a:tab pos="457200" algn="l"/>
              </a:tabLst>
            </a:pPr>
            <a:r>
              <a:rPr kumimoji="0" lang="sr-Cyrl-CS" altLang="zh-CN" sz="28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</a:rPr>
              <a:t>Независне посете МС</a:t>
            </a:r>
            <a:endParaRPr kumimoji="0" lang="en-US" altLang="zh-CN" sz="2800" b="0" i="0" u="none" strike="noStrike" cap="none" normalizeH="0" dirty="0" smtClean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</a:rPr>
              <a:t>Кућне посете које укључују посету лекара углавном се добро уклапају у постојећи правни оквир нашег здравственог система</a:t>
            </a:r>
            <a:r>
              <a:rPr kumimoji="0" lang="en-U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</a:rPr>
              <a:t>.</a:t>
            </a:r>
            <a:r>
              <a:rPr kumimoji="0" lang="sr-Cyrl-CS" altLang="zh-CN" sz="28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</a:rPr>
              <a:t> </a:t>
            </a:r>
            <a:r>
              <a:rPr lang="sr-Cyrl-CS" altLang="zh-CN" sz="2800" baseline="0" dirty="0" smtClean="0">
                <a:solidFill>
                  <a:srgbClr val="00000A"/>
                </a:solidFill>
                <a:latin typeface="Calibri" pitchFamily="34" charset="0"/>
              </a:rPr>
              <a:t>Могуће модификације</a:t>
            </a:r>
            <a:r>
              <a:rPr lang="sr-Cyrl-CS" altLang="zh-CN" sz="2800" dirty="0" smtClean="0">
                <a:solidFill>
                  <a:srgbClr val="00000A"/>
                </a:solidFill>
                <a:latin typeface="Calibri" pitchFamily="34" charset="0"/>
              </a:rPr>
              <a:t> (рецимо укључивање стоматолошких услуга као индикације за пријем</a:t>
            </a:r>
            <a:r>
              <a:rPr lang="en-US" altLang="zh-CN" sz="2800" dirty="0" smtClean="0">
                <a:solidFill>
                  <a:srgbClr val="00000A"/>
                </a:solidFill>
                <a:latin typeface="Calibri" pitchFamily="34" charset="0"/>
              </a:rPr>
              <a:t>)</a:t>
            </a: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altLang="zh-CN" sz="2800" b="0" i="0" u="none" strike="noStrike" cap="none" normalizeH="0" baseline="0" dirty="0">
              <a:ln>
                <a:noFill/>
              </a:ln>
              <a:solidFill>
                <a:srgbClr val="00000A"/>
              </a:solidFill>
              <a:effectLst/>
              <a:latin typeface="Calibri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sr-Cyrl-CS" altLang="zh-CN" sz="2800" u="sng" dirty="0" smtClean="0">
                <a:solidFill>
                  <a:srgbClr val="00000A"/>
                </a:solidFill>
                <a:latin typeface="Calibri" pitchFamily="34" charset="0"/>
              </a:rPr>
              <a:t>Проблем може настати код </a:t>
            </a:r>
            <a:r>
              <a:rPr lang="sr-Cyrl-CS" altLang="zh-CN" sz="2800" u="sng" dirty="0" smtClean="0">
                <a:solidFill>
                  <a:srgbClr val="00000A"/>
                </a:solidFill>
                <a:latin typeface="Calibri" pitchFamily="34" charset="0"/>
              </a:rPr>
              <a:t>посета које обављају сестре које раде искључиво на терену и то онда када једини разлог посете није апликација терапије</a:t>
            </a:r>
            <a:r>
              <a:rPr lang="en-US" altLang="zh-CN" sz="2800" u="sng" dirty="0" smtClean="0">
                <a:solidFill>
                  <a:srgbClr val="00000A"/>
                </a:solidFill>
                <a:latin typeface="Calibri" pitchFamily="34" charset="0"/>
              </a:rPr>
              <a:t>! </a:t>
            </a:r>
            <a:r>
              <a:rPr lang="sr-Cyrl-CS" altLang="zh-CN" sz="2800" u="sng" dirty="0" smtClean="0">
                <a:solidFill>
                  <a:srgbClr val="00000A"/>
                </a:solidFill>
                <a:latin typeface="Calibri" pitchFamily="34" charset="0"/>
              </a:rPr>
              <a:t>Ове посете могу укључивати </a:t>
            </a:r>
            <a:r>
              <a:rPr lang="sr-Cyrl-CS" altLang="zh-CN" sz="2800" u="sng" dirty="0" smtClean="0">
                <a:solidFill>
                  <a:srgbClr val="00000A"/>
                </a:solidFill>
                <a:latin typeface="Calibri" pitchFamily="34" charset="0"/>
              </a:rPr>
              <a:t>и неке </a:t>
            </a:r>
            <a:r>
              <a:rPr lang="sr-Cyrl-CS" altLang="zh-CN" sz="2800" u="sng" dirty="0" smtClean="0">
                <a:solidFill>
                  <a:srgbClr val="00000A"/>
                </a:solidFill>
                <a:latin typeface="Calibri" pitchFamily="34" charset="0"/>
              </a:rPr>
              <a:t>облике “персоналне неге”</a:t>
            </a:r>
            <a:r>
              <a:rPr lang="en-US" altLang="zh-CN" sz="2800" u="sng" dirty="0" smtClean="0">
                <a:solidFill>
                  <a:srgbClr val="00000A"/>
                </a:solidFill>
                <a:latin typeface="Calibri" pitchFamily="34" charset="0"/>
              </a:rPr>
              <a:t>!!! </a:t>
            </a:r>
            <a:endParaRPr kumimoji="0" lang="en-US" altLang="zh-CN" sz="28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b="1" dirty="0" smtClean="0"/>
              <a:t>ЗДРАВСТВЕНА НЕГА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152400" y="1859340"/>
            <a:ext cx="88392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3200" b="1" dirty="0" smtClean="0"/>
              <a:t>Дефиниција РЗЗО</a:t>
            </a:r>
            <a:r>
              <a:rPr lang="en-US" sz="3200" b="1" dirty="0" smtClean="0"/>
              <a:t>:</a:t>
            </a:r>
          </a:p>
          <a:p>
            <a:endParaRPr lang="en-US" sz="3200" dirty="0" smtClean="0"/>
          </a:p>
          <a:p>
            <a:r>
              <a:rPr lang="sr-Cyrl-CS" sz="3200" i="1" dirty="0" smtClean="0"/>
              <a:t>Тип</a:t>
            </a:r>
            <a:r>
              <a:rPr lang="en-US" sz="3200" i="1" dirty="0" smtClean="0"/>
              <a:t>: </a:t>
            </a:r>
            <a:r>
              <a:rPr lang="sr-Cyrl-CS" sz="3200" i="1" dirty="0" smtClean="0"/>
              <a:t>здравствена нега у кући</a:t>
            </a:r>
            <a:endParaRPr lang="en-US" sz="3200" i="1" dirty="0" smtClean="0"/>
          </a:p>
          <a:p>
            <a:endParaRPr lang="en-US" sz="3200" dirty="0" smtClean="0"/>
          </a:p>
          <a:p>
            <a:r>
              <a:rPr lang="sr-Cyrl-CS" sz="3200" dirty="0" smtClean="0"/>
              <a:t>Здравствена нега непокретних пацијената као део кућног лечења</a:t>
            </a:r>
            <a:r>
              <a:rPr lang="en-US" sz="3200" dirty="0" smtClean="0"/>
              <a:t>;  </a:t>
            </a:r>
            <a:r>
              <a:rPr lang="sr-Cyrl-CS" sz="3200" dirty="0" smtClean="0"/>
              <a:t>укључује и превенцију и лечење декубиталних рана и палијативну негу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sr-Cyrl-CS" altLang="zh-CN" sz="3200" dirty="0" smtClean="0">
                <a:solidFill>
                  <a:srgbClr val="00000A"/>
                </a:solidFill>
                <a:latin typeface="Calibri" pitchFamily="34" charset="0"/>
                <a:ea typeface="WenQuanYi Micro Hei"/>
                <a:cs typeface="Lohit Hindi"/>
              </a:rPr>
              <a:t>Пријем на кућно лечење представља улаз за отпочињање здравствене неге</a:t>
            </a:r>
            <a:endParaRPr lang="en-US" altLang="zh-CN" sz="3200" dirty="0">
              <a:latin typeface="Arial" pitchFamily="34" charset="0"/>
            </a:endParaRPr>
          </a:p>
          <a:p>
            <a:endParaRPr lang="en-US" sz="3200" dirty="0"/>
          </a:p>
          <a:p>
            <a:r>
              <a:rPr lang="en-US" sz="24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3552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0782" y="13855"/>
            <a:ext cx="9144000" cy="7355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4000" b="1" dirty="0" smtClean="0"/>
              <a:t>ВАЖНО</a:t>
            </a:r>
            <a:r>
              <a:rPr lang="en-US" sz="4000" b="1" dirty="0" smtClean="0"/>
              <a:t>:</a:t>
            </a:r>
          </a:p>
          <a:p>
            <a:endParaRPr lang="en-US" sz="4000" dirty="0"/>
          </a:p>
          <a:p>
            <a:pPr marL="571500" indent="-571500">
              <a:buFontTx/>
              <a:buChar char="-"/>
            </a:pPr>
            <a:r>
              <a:rPr lang="sr-Cyrl-CS" sz="4000" dirty="0" smtClean="0"/>
              <a:t>Услуге лечења не могу бити пружене пацијенту који није хигијенски збринут </a:t>
            </a:r>
            <a:r>
              <a:rPr lang="en-US" sz="4000" dirty="0" smtClean="0"/>
              <a:t>(</a:t>
            </a:r>
            <a:r>
              <a:rPr lang="sr-Cyrl-CS" sz="4000" dirty="0" smtClean="0"/>
              <a:t>окупан, пресвучен итд.</a:t>
            </a:r>
            <a:r>
              <a:rPr lang="en-US" sz="4000" dirty="0" smtClean="0"/>
              <a:t>)</a:t>
            </a:r>
          </a:p>
          <a:p>
            <a:pPr marL="571500" indent="-571500">
              <a:buFontTx/>
              <a:buChar char="-"/>
            </a:pPr>
            <a:r>
              <a:rPr lang="sr-Cyrl-CS" sz="4000" dirty="0" smtClean="0"/>
              <a:t>У нашем систему, било здравственом било социјалном, не постоји услуга “персоналне неге”</a:t>
            </a:r>
          </a:p>
          <a:p>
            <a:pPr marL="571500" indent="-571500">
              <a:buFontTx/>
              <a:buChar char="-"/>
            </a:pPr>
            <a:endParaRPr lang="en-US" sz="2800" dirty="0" smtClean="0"/>
          </a:p>
          <a:p>
            <a:r>
              <a:rPr lang="sr-Cyrl-CS" sz="2800" dirty="0" smtClean="0"/>
              <a:t>Геронтодомаћице по правилу не пружају персоналну негу</a:t>
            </a:r>
            <a:r>
              <a:rPr lang="en-US" sz="2800" dirty="0" smtClean="0"/>
              <a:t>!</a:t>
            </a:r>
          </a:p>
          <a:p>
            <a:r>
              <a:rPr lang="sr-Cyrl-CS" sz="2800" dirty="0" smtClean="0"/>
              <a:t>У одређеним локалним самоуправама почиње да се јавља персонанална нега као плаћена услуга</a:t>
            </a:r>
            <a:r>
              <a:rPr lang="en-US" sz="2800" dirty="0" smtClean="0"/>
              <a:t>!</a:t>
            </a:r>
          </a:p>
          <a:p>
            <a:pPr marL="571500" indent="-571500">
              <a:buFontTx/>
              <a:buChar char="-"/>
            </a:pP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35208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6126162"/>
          </a:xfrm>
        </p:spPr>
        <p:txBody>
          <a:bodyPr>
            <a:normAutofit/>
          </a:bodyPr>
          <a:lstStyle/>
          <a:p>
            <a:r>
              <a:rPr lang="sr-Cyrl-CS" b="1" dirty="0" smtClean="0"/>
              <a:t>Шта радити</a:t>
            </a:r>
            <a:r>
              <a:rPr lang="en-US" b="1" dirty="0" smtClean="0"/>
              <a:t>?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sr-Cyrl-CS" b="1" dirty="0" smtClean="0"/>
              <a:t>Пружати </a:t>
            </a:r>
            <a:r>
              <a:rPr lang="sr-Cyrl-CS" b="1" dirty="0" smtClean="0"/>
              <a:t>или </a:t>
            </a:r>
            <a:r>
              <a:rPr lang="sr-Cyrl-CS" b="1" dirty="0" smtClean="0"/>
              <a:t>не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167379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6324600"/>
          </a:xfrm>
        </p:spPr>
        <p:txBody>
          <a:bodyPr>
            <a:noAutofit/>
          </a:bodyPr>
          <a:lstStyle/>
          <a:p>
            <a:r>
              <a:rPr lang="en-US" sz="2400" b="1" i="1" dirty="0"/>
              <a:t>Observatory Venice Summer School on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i="1" dirty="0"/>
              <a:t>“The Ageing Crisis: A health Systems Response”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b="1" i="1" dirty="0"/>
              <a:t>July 24th to July 29th,2011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800" i="1" dirty="0"/>
              <a:t>Colombo, F., et al. (2011), Help Wanted?: Providing and Paying for Long-Term Care, OECD Health Policy Studies,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i="1" dirty="0"/>
              <a:t>OECD Publishing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 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r>
              <a:rPr lang="en-US" sz="2000" i="1" dirty="0"/>
              <a:t>http://dx.doi.org/10.1787/9789264097759-en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This work is published on the OECD </a:t>
            </a:r>
            <a:r>
              <a:rPr lang="en-US" sz="2000" i="1" dirty="0" err="1"/>
              <a:t>iLibrary</a:t>
            </a:r>
            <a:r>
              <a:rPr lang="en-US" sz="2000" i="1" dirty="0"/>
              <a:t>, which gathers all OECD books, periodicals and statistical databases</a:t>
            </a:r>
            <a:r>
              <a:rPr lang="en-US" sz="2400" i="1" dirty="0"/>
              <a:t>.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3200" b="1" i="1" u="sng" dirty="0" smtClean="0"/>
              <a:t>Законска регулатива:</a:t>
            </a:r>
            <a:endParaRPr lang="en-US" sz="3200" b="1" i="1" u="sng" dirty="0" smtClean="0"/>
          </a:p>
          <a:p>
            <a:r>
              <a:rPr lang="sr-Cyrl-CS" sz="3200" b="1" i="1" u="sng" dirty="0" smtClean="0"/>
              <a:t>Закон о здравственом осигурању </a:t>
            </a:r>
            <a:r>
              <a:rPr lang="en-US" sz="3200" b="1" i="1" u="sng" dirty="0" smtClean="0"/>
              <a:t>– </a:t>
            </a:r>
            <a:r>
              <a:rPr lang="sr-Cyrl-CS" sz="3200" b="1" i="1" u="sng" dirty="0" smtClean="0"/>
              <a:t>члан </a:t>
            </a:r>
            <a:r>
              <a:rPr lang="en-US" sz="3200" b="1" i="1" u="sng" dirty="0" smtClean="0"/>
              <a:t>61 </a:t>
            </a:r>
            <a:r>
              <a:rPr lang="sr-Cyrl-CS" sz="3200" b="1" i="1" u="sng" dirty="0" smtClean="0"/>
              <a:t>став </a:t>
            </a:r>
            <a:r>
              <a:rPr lang="en-US" sz="3200" b="1" i="1" u="sng" dirty="0" smtClean="0"/>
              <a:t>2</a:t>
            </a:r>
            <a:endParaRPr lang="en-US" sz="3200" dirty="0"/>
          </a:p>
          <a:p>
            <a:pPr algn="just"/>
            <a:r>
              <a:rPr lang="en-US" sz="2800" dirty="0" err="1" smtClean="0"/>
              <a:t>осигураним</a:t>
            </a:r>
            <a:r>
              <a:rPr lang="en-US" sz="2800" dirty="0" smtClean="0"/>
              <a:t> </a:t>
            </a:r>
            <a:r>
              <a:rPr lang="en-US" sz="2800" dirty="0" err="1" smtClean="0"/>
              <a:t>лицима</a:t>
            </a:r>
            <a:r>
              <a:rPr lang="en-US" sz="2800" dirty="0" smtClean="0"/>
              <a:t> у </a:t>
            </a:r>
            <a:r>
              <a:rPr lang="en-US" sz="2800" dirty="0" err="1" smtClean="0"/>
              <a:t>оквиру</a:t>
            </a:r>
            <a:r>
              <a:rPr lang="en-US" sz="2800" dirty="0" smtClean="0"/>
              <a:t> </a:t>
            </a:r>
            <a:r>
              <a:rPr lang="en-US" sz="2800" dirty="0" err="1" smtClean="0"/>
              <a:t>обавезног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здравстног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осиг</a:t>
            </a:r>
            <a:r>
              <a:rPr lang="sr-Cyrl-CS" sz="2800" dirty="0" smtClean="0"/>
              <a:t>у</a:t>
            </a:r>
            <a:r>
              <a:rPr lang="en-US" sz="2800" dirty="0" err="1" smtClean="0"/>
              <a:t>рања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не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обезбе</a:t>
            </a:r>
            <a:r>
              <a:rPr lang="sr-Cyrl-CS" sz="2800" u="sng" dirty="0" smtClean="0"/>
              <a:t>ђ</a:t>
            </a:r>
            <a:r>
              <a:rPr lang="en-US" sz="2800" u="sng" dirty="0" err="1" smtClean="0"/>
              <a:t>ује</a:t>
            </a:r>
            <a:r>
              <a:rPr lang="en-US" sz="2800" u="sng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sr-Cyrl-CS" sz="2800" dirty="0" smtClean="0"/>
              <a:t>здравствена </a:t>
            </a:r>
            <a:r>
              <a:rPr lang="sr-Cyrl-CS" sz="2800" dirty="0" smtClean="0"/>
              <a:t>заштита </a:t>
            </a:r>
            <a:r>
              <a:rPr lang="en-US" sz="2800" dirty="0" err="1" smtClean="0"/>
              <a:t>која</a:t>
            </a:r>
            <a:r>
              <a:rPr lang="en-US" sz="2800" dirty="0" smtClean="0"/>
              <a:t> </a:t>
            </a:r>
            <a:r>
              <a:rPr lang="en-US" sz="2800" dirty="0" err="1" smtClean="0"/>
              <a:t>обухвата</a:t>
            </a:r>
            <a:r>
              <a:rPr lang="en-US" sz="2800" dirty="0" smtClean="0"/>
              <a:t>......</a:t>
            </a:r>
            <a:endParaRPr lang="sr-Cyrl-CS" sz="2800" dirty="0" smtClean="0"/>
          </a:p>
          <a:p>
            <a:pPr algn="just"/>
            <a:r>
              <a:rPr lang="en-US" sz="2800" dirty="0" err="1" smtClean="0"/>
              <a:t>дуготрајна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нега</a:t>
            </a:r>
            <a:r>
              <a:rPr lang="en-US" sz="2800" dirty="0" smtClean="0"/>
              <a:t> и </a:t>
            </a:r>
            <a:r>
              <a:rPr lang="en-US" sz="2800" dirty="0" err="1" smtClean="0"/>
              <a:t>ку</a:t>
            </a:r>
            <a:r>
              <a:rPr lang="sr-Cyrl-CS" sz="2800" dirty="0" smtClean="0"/>
              <a:t>ћ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нега</a:t>
            </a:r>
            <a:r>
              <a:rPr lang="en-US" sz="2800" dirty="0" smtClean="0"/>
              <a:t>,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и </a:t>
            </a:r>
            <a:r>
              <a:rPr lang="en-US" sz="2800" dirty="0" err="1" smtClean="0"/>
              <a:t>нега</a:t>
            </a:r>
            <a:r>
              <a:rPr lang="en-US" sz="2800" dirty="0" smtClean="0"/>
              <a:t> у </a:t>
            </a:r>
            <a:r>
              <a:rPr lang="en-US" sz="2800" dirty="0" err="1" smtClean="0"/>
              <a:t>здравстеној</a:t>
            </a:r>
            <a:r>
              <a:rPr lang="en-US" sz="2800" dirty="0" smtClean="0"/>
              <a:t> </a:t>
            </a:r>
            <a:r>
              <a:rPr lang="en-US" sz="2800" dirty="0" err="1" smtClean="0"/>
              <a:t>установи</a:t>
            </a:r>
            <a:r>
              <a:rPr lang="en-US" sz="2800" dirty="0" smtClean="0"/>
              <a:t> и </a:t>
            </a:r>
            <a:r>
              <a:rPr lang="en-US" sz="2800" dirty="0" err="1" smtClean="0"/>
              <a:t>установи</a:t>
            </a:r>
            <a:r>
              <a:rPr lang="en-US" sz="2800" dirty="0" smtClean="0"/>
              <a:t> </a:t>
            </a:r>
            <a:r>
              <a:rPr lang="en-US" sz="2800" dirty="0" err="1" smtClean="0"/>
              <a:t>социјалне</a:t>
            </a:r>
            <a:r>
              <a:rPr lang="en-US" sz="2800" dirty="0" smtClean="0"/>
              <a:t> </a:t>
            </a:r>
            <a:r>
              <a:rPr lang="en-US" sz="2800" dirty="0" err="1" smtClean="0"/>
              <a:t>застите</a:t>
            </a:r>
            <a:r>
              <a:rPr lang="en-US" sz="2800" dirty="0" smtClean="0"/>
              <a:t> </a:t>
            </a:r>
            <a:r>
              <a:rPr lang="en-US" sz="2800" dirty="0" err="1" smtClean="0"/>
              <a:t>која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превасходно</a:t>
            </a:r>
            <a:r>
              <a:rPr lang="en-US" sz="2800" dirty="0" smtClean="0"/>
              <a:t> </a:t>
            </a:r>
            <a:r>
              <a:rPr lang="en-US" sz="2800" dirty="0" err="1" smtClean="0"/>
              <a:t>пру</a:t>
            </a:r>
            <a:r>
              <a:rPr lang="sr-Cyrl-CS" sz="2800" dirty="0" smtClean="0"/>
              <a:t>ж</a:t>
            </a:r>
            <a:r>
              <a:rPr lang="en-US" sz="2800" dirty="0" smtClean="0"/>
              <a:t>а с </a:t>
            </a:r>
            <a:r>
              <a:rPr lang="en-US" sz="2800" dirty="0" err="1" smtClean="0"/>
              <a:t>циљем</a:t>
            </a:r>
            <a:r>
              <a:rPr lang="en-US" sz="2800" dirty="0" smtClean="0"/>
              <a:t> </a:t>
            </a:r>
            <a:r>
              <a:rPr lang="en-US" sz="2800" u="sng" dirty="0" err="1" smtClean="0"/>
              <a:t>уоби</a:t>
            </a:r>
            <a:r>
              <a:rPr lang="sr-Cyrl-CS" sz="2800" u="sng" dirty="0" smtClean="0"/>
              <a:t>ч</a:t>
            </a:r>
            <a:r>
              <a:rPr lang="en-US" sz="2800" u="sng" dirty="0" err="1" smtClean="0"/>
              <a:t>ајне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ли</a:t>
            </a:r>
            <a:r>
              <a:rPr lang="sr-Cyrl-CS" sz="2800" u="sng" dirty="0" smtClean="0"/>
              <a:t>ч</a:t>
            </a:r>
            <a:r>
              <a:rPr lang="en-US" sz="2800" u="sng" dirty="0" err="1" smtClean="0"/>
              <a:t>не</a:t>
            </a:r>
            <a:r>
              <a:rPr lang="en-US" sz="2800" u="sng" dirty="0" smtClean="0"/>
              <a:t> </a:t>
            </a:r>
            <a:r>
              <a:rPr lang="en-US" sz="2800" u="sng" dirty="0" err="1" smtClean="0"/>
              <a:t>неге</a:t>
            </a:r>
            <a:r>
              <a:rPr lang="en-US" sz="2800" u="sng" dirty="0" smtClean="0"/>
              <a:t> </a:t>
            </a:r>
            <a:r>
              <a:rPr lang="en-US" sz="2800" dirty="0" smtClean="0"/>
              <a:t>и </a:t>
            </a:r>
            <a:r>
              <a:rPr lang="en-US" sz="2800" dirty="0" err="1" smtClean="0"/>
              <a:t>опоравка</a:t>
            </a:r>
            <a:r>
              <a:rPr lang="en-US" sz="2800" dirty="0" smtClean="0"/>
              <a:t>, </a:t>
            </a:r>
            <a:r>
              <a:rPr lang="en-US" sz="2800" dirty="0" err="1" smtClean="0"/>
              <a:t>односно</a:t>
            </a:r>
            <a:r>
              <a:rPr lang="en-US" sz="2800" dirty="0" smtClean="0"/>
              <a:t> </a:t>
            </a:r>
            <a:r>
              <a:rPr lang="en-US" sz="2800" dirty="0" err="1" smtClean="0"/>
              <a:t>ради</a:t>
            </a:r>
            <a:r>
              <a:rPr lang="en-US" sz="2800" dirty="0" smtClean="0"/>
              <a:t> </a:t>
            </a:r>
            <a:r>
              <a:rPr lang="en-US" sz="2800" dirty="0" err="1" smtClean="0"/>
              <a:t>старања</a:t>
            </a:r>
            <a:r>
              <a:rPr lang="en-US" sz="2800" dirty="0" smtClean="0"/>
              <a:t> и </a:t>
            </a:r>
            <a:r>
              <a:rPr lang="en-US" sz="2800" dirty="0" err="1" smtClean="0"/>
              <a:t>помо</a:t>
            </a:r>
            <a:r>
              <a:rPr lang="sr-Cyrl-CS" sz="2800" dirty="0" smtClean="0"/>
              <a:t>ћ</a:t>
            </a:r>
            <a:r>
              <a:rPr lang="en-US" sz="2800" dirty="0" smtClean="0"/>
              <a:t>и </a:t>
            </a:r>
            <a:r>
              <a:rPr lang="en-US" sz="2800" dirty="0" err="1" smtClean="0"/>
              <a:t>пр</a:t>
            </a:r>
            <a:r>
              <a:rPr lang="sr-Cyrl-CS" sz="2800" dirty="0" smtClean="0"/>
              <a:t>и</a:t>
            </a:r>
            <a:r>
              <a:rPr lang="en-US" sz="2800" dirty="0" smtClean="0"/>
              <a:t> </a:t>
            </a:r>
            <a:r>
              <a:rPr lang="en-US" sz="2800" dirty="0" err="1" smtClean="0"/>
              <a:t>дневним</a:t>
            </a:r>
            <a:r>
              <a:rPr lang="en-US" sz="2800" dirty="0" smtClean="0"/>
              <a:t> </a:t>
            </a:r>
            <a:r>
              <a:rPr lang="en-US" sz="2800" dirty="0" err="1" smtClean="0"/>
              <a:t>зивотним</a:t>
            </a:r>
            <a:r>
              <a:rPr lang="en-US" sz="2800" dirty="0" smtClean="0"/>
              <a:t> </a:t>
            </a:r>
            <a:r>
              <a:rPr lang="en-US" sz="2800" dirty="0" err="1" smtClean="0"/>
              <a:t>активностима</a:t>
            </a:r>
            <a:r>
              <a:rPr lang="en-US" sz="2800" dirty="0" smtClean="0"/>
              <a:t>, </a:t>
            </a:r>
            <a:r>
              <a:rPr lang="en-US" sz="2800" dirty="0" err="1" smtClean="0"/>
              <a:t>као</a:t>
            </a:r>
            <a:r>
              <a:rPr lang="en-US" sz="2800" dirty="0" smtClean="0"/>
              <a:t> </a:t>
            </a:r>
            <a:r>
              <a:rPr lang="en-US" sz="2800" dirty="0" err="1" smtClean="0"/>
              <a:t>сто</a:t>
            </a:r>
            <a:r>
              <a:rPr lang="en-US" sz="2800" dirty="0" smtClean="0"/>
              <a:t> </a:t>
            </a:r>
            <a:r>
              <a:rPr lang="en-US" sz="2800" dirty="0" err="1" smtClean="0"/>
              <a:t>су</a:t>
            </a:r>
            <a:r>
              <a:rPr lang="en-US" sz="2800" dirty="0" smtClean="0"/>
              <a:t> </a:t>
            </a:r>
            <a:r>
              <a:rPr lang="en-US" sz="2800" dirty="0" err="1" smtClean="0"/>
              <a:t>помо</a:t>
            </a:r>
            <a:r>
              <a:rPr lang="sr-Cyrl-CS" sz="2800" dirty="0" smtClean="0"/>
              <a:t>ћ</a:t>
            </a:r>
            <a:r>
              <a:rPr lang="en-US" sz="2800" dirty="0" smtClean="0"/>
              <a:t> </a:t>
            </a:r>
            <a:r>
              <a:rPr lang="en-US" sz="2800" dirty="0" err="1" smtClean="0"/>
              <a:t>при</a:t>
            </a:r>
            <a:r>
              <a:rPr lang="en-US" sz="2800" dirty="0" smtClean="0"/>
              <a:t> </a:t>
            </a:r>
            <a:r>
              <a:rPr lang="en-US" sz="2800" dirty="0" err="1" smtClean="0"/>
              <a:t>ходу</a:t>
            </a:r>
            <a:r>
              <a:rPr lang="en-US" sz="2800" dirty="0" smtClean="0"/>
              <a:t>, </a:t>
            </a:r>
            <a:r>
              <a:rPr lang="en-US" sz="2800" dirty="0" err="1" smtClean="0"/>
              <a:t>сме</a:t>
            </a:r>
            <a:r>
              <a:rPr lang="sr-Cyrl-CS" sz="2800" dirty="0" smtClean="0"/>
              <a:t>ш</a:t>
            </a:r>
            <a:r>
              <a:rPr lang="en-US" sz="2800" dirty="0" err="1" smtClean="0"/>
              <a:t>тање</a:t>
            </a:r>
            <a:r>
              <a:rPr lang="en-US" sz="2800" dirty="0" smtClean="0"/>
              <a:t> и </a:t>
            </a:r>
            <a:r>
              <a:rPr lang="en-US" sz="2800" dirty="0" err="1" smtClean="0"/>
              <a:t>устајање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из</a:t>
            </a:r>
            <a:r>
              <a:rPr lang="en-US" sz="2800" dirty="0" smtClean="0"/>
              <a:t> </a:t>
            </a:r>
            <a:r>
              <a:rPr lang="en-US" sz="2800" dirty="0" err="1" smtClean="0"/>
              <a:t>кревета</a:t>
            </a:r>
            <a:r>
              <a:rPr lang="en-US" sz="2800" dirty="0" smtClean="0"/>
              <a:t>, </a:t>
            </a:r>
            <a:r>
              <a:rPr lang="en-US" sz="2800" dirty="0" err="1" smtClean="0"/>
              <a:t>купање</a:t>
            </a:r>
            <a:r>
              <a:rPr lang="en-US" sz="2800" dirty="0" smtClean="0"/>
              <a:t>, </a:t>
            </a:r>
            <a:r>
              <a:rPr lang="en-US" sz="2800" dirty="0" err="1" smtClean="0"/>
              <a:t>обла</a:t>
            </a:r>
            <a:r>
              <a:rPr lang="sr-Cyrl-CS" sz="2800" dirty="0" smtClean="0"/>
              <a:t>че</a:t>
            </a:r>
            <a:r>
              <a:rPr lang="en-US" sz="2800" dirty="0" err="1" smtClean="0"/>
              <a:t>ње</a:t>
            </a:r>
            <a:r>
              <a:rPr lang="en-US" sz="2800" dirty="0" smtClean="0"/>
              <a:t>, </a:t>
            </a:r>
            <a:r>
              <a:rPr lang="en-US" sz="2800" dirty="0" err="1" smtClean="0"/>
              <a:t>спремање</a:t>
            </a:r>
            <a:r>
              <a:rPr lang="en-US" sz="2800" dirty="0" smtClean="0"/>
              <a:t> </a:t>
            </a:r>
            <a:r>
              <a:rPr lang="en-US" sz="2800" dirty="0" err="1" smtClean="0"/>
              <a:t>хране</a:t>
            </a:r>
            <a:r>
              <a:rPr lang="en-US" sz="2800" dirty="0" smtClean="0"/>
              <a:t>, </a:t>
            </a:r>
            <a:r>
              <a:rPr lang="en-US" sz="2800" dirty="0" err="1" smtClean="0"/>
              <a:t>надзор</a:t>
            </a:r>
            <a:r>
              <a:rPr lang="en-US" sz="2800" dirty="0" smtClean="0"/>
              <a:t> </a:t>
            </a:r>
            <a:r>
              <a:rPr lang="en-US" sz="2800" dirty="0" err="1" smtClean="0"/>
              <a:t>над</a:t>
            </a:r>
            <a:r>
              <a:rPr lang="en-US" sz="2800" dirty="0" smtClean="0"/>
              <a:t> </a:t>
            </a:r>
            <a:r>
              <a:rPr lang="en-US" sz="2800" dirty="0" err="1" smtClean="0"/>
              <a:t>узимањем</a:t>
            </a:r>
            <a:r>
              <a:rPr lang="en-US" sz="2800" dirty="0" smtClean="0"/>
              <a:t> </a:t>
            </a:r>
            <a:r>
              <a:rPr lang="en-US" sz="2800" dirty="0" err="1" smtClean="0"/>
              <a:t>лекова</a:t>
            </a:r>
            <a:r>
              <a:rPr lang="en-US" sz="2800" dirty="0" smtClean="0"/>
              <a:t> и </a:t>
            </a:r>
            <a:r>
              <a:rPr lang="en-US" sz="2800" dirty="0" err="1" smtClean="0"/>
              <a:t>који</a:t>
            </a:r>
            <a:r>
              <a:rPr lang="en-US" sz="2800" dirty="0" smtClean="0"/>
              <a:t> </a:t>
            </a:r>
            <a:r>
              <a:rPr lang="en-US" sz="2800" dirty="0" err="1" smtClean="0"/>
              <a:t>нема</a:t>
            </a:r>
            <a:r>
              <a:rPr lang="en-US" sz="2800" dirty="0" smtClean="0"/>
              <a:t> </a:t>
            </a:r>
            <a:r>
              <a:rPr lang="en-US" sz="2800" dirty="0" err="1" smtClean="0"/>
              <a:t>за</a:t>
            </a:r>
            <a:r>
              <a:rPr lang="en-US" sz="2800" dirty="0" smtClean="0"/>
              <a:t> </a:t>
            </a:r>
            <a:r>
              <a:rPr lang="en-US" sz="2800" dirty="0" err="1" smtClean="0"/>
              <a:t>циље</a:t>
            </a:r>
            <a:r>
              <a:rPr lang="en-US" sz="2800" dirty="0" smtClean="0"/>
              <a:t> </a:t>
            </a:r>
            <a:r>
              <a:rPr lang="en-US" sz="2800" dirty="0" err="1" smtClean="0"/>
              <a:t>дијагностику</a:t>
            </a:r>
            <a:r>
              <a:rPr lang="en-US" sz="2800" dirty="0" smtClean="0"/>
              <a:t>, </a:t>
            </a:r>
            <a:r>
              <a:rPr lang="sr-Cyrl-CS" sz="2800" dirty="0" smtClean="0"/>
              <a:t>терапију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sr-Cyrl-CS" sz="2800" dirty="0" smtClean="0"/>
              <a:t>рехабилитацију </a:t>
            </a:r>
            <a:r>
              <a:rPr lang="en-US" sz="2800" dirty="0" err="1" smtClean="0"/>
              <a:t>због</a:t>
            </a:r>
            <a:r>
              <a:rPr lang="en-US" sz="2800" dirty="0" smtClean="0"/>
              <a:t> </a:t>
            </a:r>
            <a:r>
              <a:rPr lang="en-US" sz="2800" dirty="0" err="1" smtClean="0"/>
              <a:t>болести</a:t>
            </a:r>
            <a:r>
              <a:rPr lang="en-US" sz="2800" dirty="0" smtClean="0"/>
              <a:t> </a:t>
            </a:r>
            <a:r>
              <a:rPr lang="en-US" sz="2800" dirty="0" err="1" smtClean="0"/>
              <a:t>или</a:t>
            </a:r>
            <a:r>
              <a:rPr lang="en-US" sz="2800" dirty="0" smtClean="0"/>
              <a:t> </a:t>
            </a:r>
            <a:r>
              <a:rPr lang="en-US" sz="2800" dirty="0" err="1" smtClean="0"/>
              <a:t>повреде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362948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77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600" b="1" u="sng" dirty="0" smtClean="0"/>
              <a:t>Законски оквир, допуне и измене закона</a:t>
            </a:r>
            <a:endParaRPr lang="en-US" sz="2600" b="1" dirty="0"/>
          </a:p>
          <a:p>
            <a:r>
              <a:rPr lang="en-US" sz="2600" dirty="0"/>
              <a:t> </a:t>
            </a:r>
          </a:p>
          <a:p>
            <a:r>
              <a:rPr lang="sr-Cyrl-CS" sz="2800" b="1" dirty="0" smtClean="0"/>
              <a:t>Закон о Здравственој Заштити </a:t>
            </a:r>
            <a:r>
              <a:rPr lang="en-US" sz="2600" b="1" dirty="0" smtClean="0"/>
              <a:t>(</a:t>
            </a:r>
            <a:r>
              <a:rPr lang="sr-Cyrl-CS" sz="2600" b="1" dirty="0" smtClean="0"/>
              <a:t>ЗЗЗ члан </a:t>
            </a:r>
            <a:r>
              <a:rPr lang="en-US" sz="2600" b="1" dirty="0" smtClean="0"/>
              <a:t>59)</a:t>
            </a:r>
            <a:r>
              <a:rPr lang="en-US" sz="2600" dirty="0" smtClean="0"/>
              <a:t> </a:t>
            </a:r>
            <a:r>
              <a:rPr lang="en-US" sz="2800" dirty="0" err="1" smtClean="0"/>
              <a:t>Избрисано</a:t>
            </a:r>
            <a:r>
              <a:rPr lang="en-US" sz="2800" dirty="0" smtClean="0"/>
              <a:t> </a:t>
            </a:r>
            <a:r>
              <a:rPr lang="en-US" sz="2800" dirty="0" err="1" smtClean="0"/>
              <a:t>је</a:t>
            </a:r>
            <a:r>
              <a:rPr lang="en-US" sz="2800" dirty="0" smtClean="0"/>
              <a:t> </a:t>
            </a:r>
            <a:r>
              <a:rPr lang="en-US" sz="2800" dirty="0" err="1" smtClean="0"/>
              <a:t>да</a:t>
            </a:r>
            <a:r>
              <a:rPr lang="en-US" sz="2800" dirty="0" smtClean="0"/>
              <a:t> “</a:t>
            </a:r>
            <a:r>
              <a:rPr lang="en-US" sz="2800" dirty="0" err="1" smtClean="0"/>
              <a:t>изабрани</a:t>
            </a:r>
            <a:r>
              <a:rPr lang="en-US" sz="2800" dirty="0" smtClean="0"/>
              <a:t> </a:t>
            </a:r>
            <a:r>
              <a:rPr lang="en-US" sz="2800" dirty="0" err="1" smtClean="0"/>
              <a:t>лекар</a:t>
            </a:r>
            <a:r>
              <a:rPr lang="en-US" sz="2800" dirty="0" smtClean="0"/>
              <a:t> </a:t>
            </a:r>
            <a:r>
              <a:rPr lang="en-US" sz="2800" dirty="0" err="1" smtClean="0"/>
              <a:t>спроводи</a:t>
            </a:r>
            <a:r>
              <a:rPr lang="en-US" sz="2800" dirty="0" smtClean="0"/>
              <a:t> </a:t>
            </a:r>
            <a:r>
              <a:rPr lang="en-US" sz="2800" dirty="0" err="1" smtClean="0"/>
              <a:t>здравствену</a:t>
            </a:r>
            <a:r>
              <a:rPr lang="en-US" sz="2800" dirty="0" smtClean="0"/>
              <a:t> </a:t>
            </a:r>
            <a:r>
              <a:rPr lang="en-US" sz="2800" dirty="0" err="1" smtClean="0"/>
              <a:t>негу</a:t>
            </a:r>
            <a:r>
              <a:rPr lang="en-US" sz="2800" dirty="0" smtClean="0"/>
              <a:t>”, </a:t>
            </a:r>
            <a:r>
              <a:rPr lang="en-US" sz="2800" dirty="0" err="1" smtClean="0"/>
              <a:t>али</a:t>
            </a:r>
            <a:r>
              <a:rPr lang="en-US" sz="2800" dirty="0" smtClean="0"/>
              <a:t> </a:t>
            </a:r>
            <a:r>
              <a:rPr lang="en-US" sz="2800" dirty="0" err="1" smtClean="0"/>
              <a:t>остаје</a:t>
            </a:r>
            <a:r>
              <a:rPr lang="en-US" sz="2800" dirty="0" smtClean="0"/>
              <a:t> </a:t>
            </a:r>
            <a:r>
              <a:rPr lang="sr-Cyrl-CS" sz="2800" dirty="0" smtClean="0"/>
              <a:t>„</a:t>
            </a:r>
            <a:r>
              <a:rPr lang="en-US" sz="2800" dirty="0" err="1" smtClean="0"/>
              <a:t>ку</a:t>
            </a:r>
            <a:r>
              <a:rPr lang="sr-Cyrl-CS" sz="2800" dirty="0" smtClean="0"/>
              <a:t>ћ</a:t>
            </a:r>
            <a:r>
              <a:rPr lang="en-US" sz="2800" dirty="0" err="1" smtClean="0"/>
              <a:t>но</a:t>
            </a:r>
            <a:r>
              <a:rPr lang="en-US" sz="2800" dirty="0" smtClean="0"/>
              <a:t> </a:t>
            </a:r>
            <a:r>
              <a:rPr lang="en-US" sz="2800" dirty="0" err="1" smtClean="0"/>
              <a:t>ле</a:t>
            </a:r>
            <a:r>
              <a:rPr lang="sr-Cyrl-CS" sz="2800" dirty="0" smtClean="0"/>
              <a:t>ч</a:t>
            </a:r>
            <a:r>
              <a:rPr lang="en-US" sz="2800" dirty="0" err="1" smtClean="0"/>
              <a:t>ење</a:t>
            </a:r>
            <a:r>
              <a:rPr lang="en-US" sz="2800" dirty="0" smtClean="0"/>
              <a:t> и </a:t>
            </a:r>
            <a:r>
              <a:rPr lang="en-US" sz="2800" dirty="0" err="1" smtClean="0"/>
              <a:t>палијативно</a:t>
            </a:r>
            <a:r>
              <a:rPr lang="en-US" sz="2800" dirty="0" smtClean="0"/>
              <a:t> </a:t>
            </a:r>
            <a:r>
              <a:rPr lang="en-US" sz="2800" dirty="0" err="1" smtClean="0"/>
              <a:t>збрињавање</a:t>
            </a:r>
            <a:r>
              <a:rPr lang="sr-Cyrl-CS" sz="2800" dirty="0" smtClean="0"/>
              <a:t>“</a:t>
            </a:r>
            <a:endParaRPr lang="en-US" sz="2600" dirty="0" smtClean="0"/>
          </a:p>
          <a:p>
            <a:r>
              <a:rPr lang="sr-Cyrl-CS" sz="2800" b="1" dirty="0" smtClean="0"/>
              <a:t>ЗЗЗ </a:t>
            </a:r>
            <a:r>
              <a:rPr lang="en-US" sz="2600" b="1" dirty="0" smtClean="0"/>
              <a:t>(</a:t>
            </a:r>
            <a:r>
              <a:rPr lang="sr-Cyrl-CS" sz="2600" b="1" dirty="0" smtClean="0"/>
              <a:t>члан</a:t>
            </a:r>
            <a:r>
              <a:rPr lang="en-US" sz="2600" b="1" dirty="0" smtClean="0"/>
              <a:t> 106) </a:t>
            </a:r>
            <a:r>
              <a:rPr lang="en-US" sz="2600" dirty="0" smtClean="0"/>
              <a:t>– </a:t>
            </a:r>
            <a:r>
              <a:rPr lang="en-US" sz="2800" dirty="0" smtClean="0"/>
              <a:t>У </a:t>
            </a:r>
            <a:r>
              <a:rPr lang="en-US" sz="2800" dirty="0" err="1" smtClean="0"/>
              <a:t>назив</a:t>
            </a:r>
            <a:r>
              <a:rPr lang="en-US" sz="2800" dirty="0" smtClean="0"/>
              <a:t> </a:t>
            </a:r>
            <a:r>
              <a:rPr lang="en-US" sz="2800" dirty="0" err="1" smtClean="0"/>
              <a:t>се</a:t>
            </a:r>
            <a:r>
              <a:rPr lang="en-US" sz="2800" dirty="0" smtClean="0"/>
              <a:t> </a:t>
            </a:r>
            <a:r>
              <a:rPr lang="en-US" sz="2800" dirty="0" err="1" smtClean="0"/>
              <a:t>додаје</a:t>
            </a:r>
            <a:r>
              <a:rPr lang="en-US" sz="2800" dirty="0" smtClean="0"/>
              <a:t> “и </a:t>
            </a:r>
            <a:r>
              <a:rPr lang="en-US" sz="2800" dirty="0" err="1" smtClean="0"/>
              <a:t>палијативно</a:t>
            </a:r>
            <a:r>
              <a:rPr lang="en-US" sz="2800" dirty="0" smtClean="0"/>
              <a:t> </a:t>
            </a:r>
            <a:r>
              <a:rPr lang="en-US" sz="2800" dirty="0" err="1" smtClean="0"/>
              <a:t>збрињавање</a:t>
            </a:r>
            <a:r>
              <a:rPr lang="en-US" sz="2800" dirty="0" smtClean="0"/>
              <a:t>” </a:t>
            </a:r>
            <a:r>
              <a:rPr lang="en-US" sz="2800" dirty="0" err="1" smtClean="0"/>
              <a:t>али</a:t>
            </a:r>
            <a:r>
              <a:rPr lang="en-US" sz="2800" dirty="0" smtClean="0"/>
              <a:t> </a:t>
            </a:r>
            <a:r>
              <a:rPr lang="sr-Cyrl-CS" sz="2800" dirty="0" smtClean="0"/>
              <a:t>у делатности </a:t>
            </a:r>
            <a:r>
              <a:rPr lang="en-US" sz="2800" dirty="0" err="1" smtClean="0"/>
              <a:t>остаје</a:t>
            </a:r>
            <a:r>
              <a:rPr lang="en-US" sz="2800" dirty="0" smtClean="0"/>
              <a:t> </a:t>
            </a:r>
            <a:r>
              <a:rPr lang="en-US" sz="2800" dirty="0" err="1" smtClean="0"/>
              <a:t>формулација</a:t>
            </a:r>
            <a:r>
              <a:rPr lang="en-US" sz="2800" dirty="0" smtClean="0"/>
              <a:t> “</a:t>
            </a:r>
            <a:r>
              <a:rPr lang="en-US" sz="2800" dirty="0" err="1" smtClean="0"/>
              <a:t>ку</a:t>
            </a:r>
            <a:r>
              <a:rPr lang="sr-Cyrl-CS" sz="2800" dirty="0" smtClean="0"/>
              <a:t>ћ</a:t>
            </a:r>
            <a:r>
              <a:rPr lang="en-US" sz="2800" dirty="0" err="1" smtClean="0"/>
              <a:t>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ле</a:t>
            </a:r>
            <a:r>
              <a:rPr lang="sr-Cyrl-CS" sz="2800" dirty="0" smtClean="0"/>
              <a:t>ч</a:t>
            </a:r>
            <a:r>
              <a:rPr lang="en-US" sz="2800" dirty="0" err="1" smtClean="0"/>
              <a:t>ења</a:t>
            </a:r>
            <a:r>
              <a:rPr lang="en-US" sz="2800" dirty="0" smtClean="0"/>
              <a:t> и </a:t>
            </a:r>
            <a:r>
              <a:rPr lang="en-US" sz="2800" dirty="0" err="1" smtClean="0"/>
              <a:t>неге</a:t>
            </a:r>
            <a:r>
              <a:rPr lang="en-US" sz="2800" dirty="0" smtClean="0"/>
              <a:t>”</a:t>
            </a:r>
            <a:endParaRPr lang="en-US" sz="2600" dirty="0"/>
          </a:p>
          <a:p>
            <a:r>
              <a:rPr lang="sr-Cyrl-CS" sz="2800" b="1" dirty="0" smtClean="0"/>
              <a:t>ЗЗЗ </a:t>
            </a:r>
            <a:r>
              <a:rPr lang="en-US" sz="2600" b="1" dirty="0" smtClean="0"/>
              <a:t>(</a:t>
            </a:r>
            <a:r>
              <a:rPr lang="sr-Cyrl-CS" sz="2600" b="1" dirty="0" smtClean="0"/>
              <a:t>члан </a:t>
            </a:r>
            <a:r>
              <a:rPr lang="en-US" sz="2600" b="1" dirty="0" smtClean="0"/>
              <a:t>80) </a:t>
            </a:r>
            <a:r>
              <a:rPr lang="en-US" sz="2800" dirty="0" err="1" smtClean="0"/>
              <a:t>Уба</a:t>
            </a:r>
            <a:r>
              <a:rPr lang="sr-Cyrl-CS" sz="2800" dirty="0" smtClean="0"/>
              <a:t>ч</a:t>
            </a:r>
            <a:r>
              <a:rPr lang="en-US" sz="2800" dirty="0" err="1" smtClean="0"/>
              <a:t>ено</a:t>
            </a:r>
            <a:r>
              <a:rPr lang="sr-Cyrl-CS" sz="2800" dirty="0" smtClean="0"/>
              <a:t> за примарну заштиту:</a:t>
            </a:r>
            <a:r>
              <a:rPr lang="en-US" sz="2800" dirty="0" smtClean="0"/>
              <a:t> “</a:t>
            </a:r>
            <a:r>
              <a:rPr lang="sr-Cyrl-CS" sz="2800" dirty="0" smtClean="0"/>
              <a:t>...з</a:t>
            </a:r>
            <a:r>
              <a:rPr lang="en-US" sz="2800" dirty="0" err="1" smtClean="0"/>
              <a:t>дравствена</a:t>
            </a:r>
            <a:r>
              <a:rPr lang="en-US" sz="2800" dirty="0" smtClean="0"/>
              <a:t> </a:t>
            </a:r>
            <a:r>
              <a:rPr lang="en-US" sz="2800" dirty="0" err="1" smtClean="0"/>
              <a:t>установа</a:t>
            </a:r>
            <a:r>
              <a:rPr lang="en-US" sz="2800" dirty="0" smtClean="0"/>
              <a:t> </a:t>
            </a:r>
            <a:r>
              <a:rPr lang="en-US" sz="2800" dirty="0" err="1" smtClean="0"/>
              <a:t>организује</a:t>
            </a:r>
            <a:r>
              <a:rPr lang="en-US" sz="2800" dirty="0" smtClean="0"/>
              <a:t> и </a:t>
            </a:r>
            <a:r>
              <a:rPr lang="en-US" sz="2800" dirty="0" err="1" smtClean="0"/>
              <a:t>спроводи</a:t>
            </a:r>
            <a:r>
              <a:rPr lang="en-US" sz="2800" dirty="0" smtClean="0"/>
              <a:t> </a:t>
            </a:r>
            <a:r>
              <a:rPr lang="en-US" sz="2800" dirty="0" err="1" smtClean="0"/>
              <a:t>здравствену</a:t>
            </a:r>
            <a:r>
              <a:rPr lang="en-US" sz="2800" dirty="0" smtClean="0"/>
              <a:t> </a:t>
            </a:r>
            <a:r>
              <a:rPr lang="en-US" sz="2800" dirty="0" err="1" smtClean="0"/>
              <a:t>негу</a:t>
            </a:r>
            <a:r>
              <a:rPr lang="en-US" sz="2800" dirty="0" smtClean="0"/>
              <a:t> </a:t>
            </a:r>
            <a:r>
              <a:rPr lang="en-US" sz="2800" dirty="0" err="1" smtClean="0"/>
              <a:t>коју</a:t>
            </a:r>
            <a:r>
              <a:rPr lang="en-US" sz="2800" dirty="0" smtClean="0"/>
              <a:t> </a:t>
            </a:r>
            <a:r>
              <a:rPr lang="en-US" sz="2800" dirty="0" err="1" smtClean="0"/>
              <a:t>обавља</a:t>
            </a:r>
            <a:r>
              <a:rPr lang="en-US" sz="2800" dirty="0" smtClean="0"/>
              <a:t> </a:t>
            </a:r>
            <a:r>
              <a:rPr lang="en-US" sz="2800" dirty="0" err="1" smtClean="0"/>
              <a:t>мединска</a:t>
            </a:r>
            <a:r>
              <a:rPr lang="en-US" sz="2800" dirty="0" smtClean="0"/>
              <a:t> </a:t>
            </a:r>
            <a:r>
              <a:rPr lang="en-US" sz="2800" dirty="0" err="1" smtClean="0"/>
              <a:t>сестра</a:t>
            </a:r>
            <a:r>
              <a:rPr lang="en-US" sz="2800" dirty="0" smtClean="0"/>
              <a:t>, </a:t>
            </a:r>
            <a:r>
              <a:rPr lang="en-US" sz="2800" dirty="0" err="1" smtClean="0"/>
              <a:t>здравствени</a:t>
            </a:r>
            <a:r>
              <a:rPr lang="en-US" sz="2800" dirty="0" smtClean="0"/>
              <a:t> </a:t>
            </a:r>
            <a:r>
              <a:rPr lang="en-US" sz="2800" dirty="0" err="1" smtClean="0"/>
              <a:t>техни</a:t>
            </a:r>
            <a:r>
              <a:rPr lang="sr-Cyrl-CS" sz="2800" dirty="0" smtClean="0"/>
              <a:t>ч</a:t>
            </a:r>
            <a:r>
              <a:rPr lang="en-US" sz="2800" dirty="0" err="1" smtClean="0"/>
              <a:t>ар</a:t>
            </a:r>
            <a:r>
              <a:rPr lang="en-US" sz="2800" dirty="0" smtClean="0"/>
              <a:t> и </a:t>
            </a:r>
            <a:r>
              <a:rPr lang="en-US" sz="2800" dirty="0" err="1" smtClean="0"/>
              <a:t>бабица</a:t>
            </a:r>
            <a:r>
              <a:rPr lang="en-US" sz="2800" dirty="0" smtClean="0"/>
              <a:t>”</a:t>
            </a:r>
            <a:endParaRPr lang="en-US" sz="2600" dirty="0"/>
          </a:p>
          <a:p>
            <a:r>
              <a:rPr lang="sr-Cyrl-CS" sz="2800" b="1" dirty="0" smtClean="0"/>
              <a:t>ЗЗЗ </a:t>
            </a:r>
            <a:r>
              <a:rPr lang="en-US" sz="2600" b="1" dirty="0" smtClean="0"/>
              <a:t>(</a:t>
            </a:r>
            <a:r>
              <a:rPr lang="sr-Cyrl-CS" sz="2600" b="1" dirty="0" smtClean="0"/>
              <a:t>члан </a:t>
            </a:r>
            <a:r>
              <a:rPr lang="en-US" sz="2600" b="1" dirty="0" smtClean="0"/>
              <a:t>88 </a:t>
            </a:r>
            <a:r>
              <a:rPr lang="sr-Cyrl-CS" sz="2600" b="1" dirty="0" smtClean="0"/>
              <a:t>тачка </a:t>
            </a:r>
            <a:r>
              <a:rPr lang="en-US" sz="2600" b="1" dirty="0" smtClean="0"/>
              <a:t>7</a:t>
            </a:r>
            <a:r>
              <a:rPr lang="sr-Cyrl-CS" sz="2600" b="1" dirty="0" smtClean="0"/>
              <a:t>) </a:t>
            </a:r>
            <a:r>
              <a:rPr lang="en-US" sz="2800" dirty="0" err="1" smtClean="0"/>
              <a:t>Здравствена</a:t>
            </a:r>
            <a:r>
              <a:rPr lang="en-US" sz="2800" dirty="0" smtClean="0"/>
              <a:t> </a:t>
            </a:r>
            <a:r>
              <a:rPr lang="en-US" sz="2800" dirty="0" err="1" smtClean="0"/>
              <a:t>делатност</a:t>
            </a:r>
            <a:r>
              <a:rPr lang="en-US" sz="2800" dirty="0" smtClean="0"/>
              <a:t> </a:t>
            </a:r>
            <a:r>
              <a:rPr lang="en-US" sz="2800" dirty="0" err="1" smtClean="0"/>
              <a:t>на</a:t>
            </a:r>
            <a:r>
              <a:rPr lang="en-US" sz="2800" dirty="0" smtClean="0"/>
              <a:t> </a:t>
            </a:r>
            <a:r>
              <a:rPr lang="en-US" sz="2800" dirty="0" err="1" smtClean="0"/>
              <a:t>примарном</a:t>
            </a:r>
            <a:r>
              <a:rPr lang="en-US" sz="2800" dirty="0" smtClean="0"/>
              <a:t> </a:t>
            </a:r>
            <a:r>
              <a:rPr lang="en-US" sz="2800" dirty="0" err="1" smtClean="0"/>
              <a:t>нивоу</a:t>
            </a:r>
            <a:r>
              <a:rPr lang="en-US" sz="2800" dirty="0" smtClean="0"/>
              <a:t> </a:t>
            </a:r>
            <a:r>
              <a:rPr lang="en-US" sz="2800" dirty="0" err="1" smtClean="0"/>
              <a:t>обухвата</a:t>
            </a:r>
            <a:r>
              <a:rPr lang="en-US" sz="2800" dirty="0" smtClean="0"/>
              <a:t> </a:t>
            </a:r>
            <a:r>
              <a:rPr lang="sr-Cyrl-CS" sz="2800" dirty="0" smtClean="0"/>
              <a:t>...</a:t>
            </a:r>
            <a:r>
              <a:rPr lang="en-US" sz="2800" dirty="0" smtClean="0"/>
              <a:t>“</a:t>
            </a:r>
            <a:r>
              <a:rPr lang="en-US" sz="2800" dirty="0" err="1" smtClean="0"/>
              <a:t>спре</a:t>
            </a:r>
            <a:r>
              <a:rPr lang="sr-Cyrl-CS" sz="2800" dirty="0" smtClean="0"/>
              <a:t>ч</a:t>
            </a:r>
            <a:r>
              <a:rPr lang="en-US" sz="2800" dirty="0" err="1" smtClean="0"/>
              <a:t>авање</a:t>
            </a:r>
            <a:r>
              <a:rPr lang="en-US" sz="2800" dirty="0" smtClean="0"/>
              <a:t> и </a:t>
            </a:r>
            <a:r>
              <a:rPr lang="en-US" sz="2800" dirty="0" err="1" smtClean="0"/>
              <a:t>рано</a:t>
            </a:r>
            <a:r>
              <a:rPr lang="en-US" sz="2800" dirty="0" smtClean="0"/>
              <a:t> </a:t>
            </a:r>
            <a:r>
              <a:rPr lang="en-US" sz="2800" dirty="0" err="1" smtClean="0"/>
              <a:t>откривање</a:t>
            </a:r>
            <a:r>
              <a:rPr lang="en-US" sz="2800" dirty="0" smtClean="0"/>
              <a:t> </a:t>
            </a:r>
            <a:r>
              <a:rPr lang="en-US" sz="2800" dirty="0" err="1" smtClean="0"/>
              <a:t>болести</a:t>
            </a:r>
            <a:r>
              <a:rPr lang="en-US" sz="2800" dirty="0" smtClean="0"/>
              <a:t>, </a:t>
            </a:r>
            <a:r>
              <a:rPr lang="en-US" sz="2800" dirty="0" err="1" smtClean="0"/>
              <a:t>здравствену</a:t>
            </a:r>
            <a:r>
              <a:rPr lang="en-US" sz="2800" dirty="0" smtClean="0"/>
              <a:t> </a:t>
            </a:r>
            <a:r>
              <a:rPr lang="en-US" sz="2800" dirty="0" err="1" smtClean="0"/>
              <a:t>негу</a:t>
            </a:r>
            <a:r>
              <a:rPr lang="en-US" sz="2800" dirty="0" smtClean="0"/>
              <a:t> и </a:t>
            </a:r>
            <a:r>
              <a:rPr lang="en-US" sz="2800" dirty="0" err="1" smtClean="0"/>
              <a:t>рехабилитацију</a:t>
            </a:r>
            <a:r>
              <a:rPr lang="en-US" sz="2800" dirty="0" smtClean="0"/>
              <a:t> </a:t>
            </a:r>
            <a:r>
              <a:rPr lang="en-US" sz="2800" dirty="0" err="1" smtClean="0"/>
              <a:t>лиц</a:t>
            </a:r>
            <a:r>
              <a:rPr lang="sr-Cyrl-CS" sz="2800" dirty="0" smtClean="0"/>
              <a:t>а </a:t>
            </a:r>
            <a:r>
              <a:rPr lang="en-US" sz="2800" dirty="0" err="1" smtClean="0"/>
              <a:t>сме</a:t>
            </a:r>
            <a:r>
              <a:rPr lang="sr-Cyrl-CS" sz="2800" dirty="0" smtClean="0"/>
              <a:t>ш</a:t>
            </a:r>
            <a:r>
              <a:rPr lang="en-US" sz="2800" dirty="0" err="1" smtClean="0"/>
              <a:t>тених</a:t>
            </a:r>
            <a:r>
              <a:rPr lang="en-US" sz="2800" dirty="0" smtClean="0"/>
              <a:t> у </a:t>
            </a:r>
            <a:r>
              <a:rPr lang="en-US" sz="2800" dirty="0" err="1" smtClean="0"/>
              <a:t>установе</a:t>
            </a:r>
            <a:r>
              <a:rPr lang="en-US" sz="2800" dirty="0" smtClean="0"/>
              <a:t> </a:t>
            </a:r>
            <a:r>
              <a:rPr lang="en-US" sz="2800" dirty="0" err="1" smtClean="0"/>
              <a:t>социјалног</a:t>
            </a:r>
            <a:r>
              <a:rPr lang="en-US" sz="2800" dirty="0" smtClean="0"/>
              <a:t> </a:t>
            </a:r>
            <a:r>
              <a:rPr lang="en-US" sz="2800" dirty="0" err="1" smtClean="0"/>
              <a:t>старања</a:t>
            </a:r>
            <a:r>
              <a:rPr lang="en-US" sz="2800" dirty="0" smtClean="0"/>
              <a:t>”</a:t>
            </a:r>
            <a:endParaRPr lang="en-US" sz="2600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293849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3350" y="228600"/>
            <a:ext cx="8991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3000" b="1" dirty="0" smtClean="0"/>
              <a:t>ЗЗЗ </a:t>
            </a:r>
            <a:r>
              <a:rPr lang="en-US" sz="3000" b="1" dirty="0" smtClean="0"/>
              <a:t>(</a:t>
            </a:r>
            <a:r>
              <a:rPr lang="sr-Cyrl-CS" sz="3000" b="1" dirty="0" smtClean="0"/>
              <a:t>члан </a:t>
            </a:r>
            <a:r>
              <a:rPr lang="en-US" sz="3000" b="1" dirty="0" smtClean="0"/>
              <a:t>90)</a:t>
            </a:r>
            <a:endParaRPr lang="en-US" sz="3000" dirty="0"/>
          </a:p>
          <a:p>
            <a:r>
              <a:rPr lang="en-US" sz="3000" dirty="0" err="1" smtClean="0"/>
              <a:t>здравствена</a:t>
            </a:r>
            <a:r>
              <a:rPr lang="en-US" sz="3000" dirty="0" smtClean="0"/>
              <a:t> </a:t>
            </a:r>
            <a:r>
              <a:rPr lang="en-US" sz="3000" dirty="0" err="1" smtClean="0"/>
              <a:t>делатност</a:t>
            </a:r>
            <a:r>
              <a:rPr lang="en-US" sz="3000" dirty="0" smtClean="0"/>
              <a:t> </a:t>
            </a:r>
            <a:r>
              <a:rPr lang="en-US" sz="3000" dirty="0" err="1" smtClean="0"/>
              <a:t>на</a:t>
            </a:r>
            <a:r>
              <a:rPr lang="en-US" sz="3000" dirty="0" smtClean="0"/>
              <a:t> </a:t>
            </a:r>
            <a:r>
              <a:rPr lang="en-US" sz="3000" dirty="0" err="1" smtClean="0"/>
              <a:t>секундарном</a:t>
            </a:r>
            <a:r>
              <a:rPr lang="en-US" sz="3000" dirty="0" smtClean="0"/>
              <a:t> </a:t>
            </a:r>
            <a:r>
              <a:rPr lang="en-US" sz="3000" dirty="0" err="1" smtClean="0"/>
              <a:t>нивоу</a:t>
            </a:r>
            <a:r>
              <a:rPr lang="en-US" sz="3000" dirty="0" smtClean="0"/>
              <a:t> </a:t>
            </a:r>
            <a:r>
              <a:rPr lang="en-US" sz="3000" dirty="0" err="1" smtClean="0"/>
              <a:t>ме</a:t>
            </a:r>
            <a:r>
              <a:rPr lang="sr-Cyrl-CS" sz="3000" dirty="0" smtClean="0"/>
              <a:t>ђ</a:t>
            </a:r>
            <a:r>
              <a:rPr lang="en-US" sz="3000" dirty="0" smtClean="0"/>
              <a:t>у </a:t>
            </a:r>
            <a:r>
              <a:rPr lang="en-US" sz="3000" dirty="0" err="1" smtClean="0"/>
              <a:t>осталим</a:t>
            </a:r>
            <a:r>
              <a:rPr lang="en-US" sz="3000" dirty="0" smtClean="0"/>
              <a:t> </a:t>
            </a:r>
            <a:r>
              <a:rPr lang="en-US" sz="3000" dirty="0" err="1" smtClean="0"/>
              <a:t>обухвата</a:t>
            </a:r>
            <a:r>
              <a:rPr lang="en-US" sz="3000" dirty="0" smtClean="0"/>
              <a:t> и “</a:t>
            </a:r>
            <a:r>
              <a:rPr lang="en-US" sz="3000" dirty="0" err="1" smtClean="0"/>
              <a:t>дијагностику</a:t>
            </a:r>
            <a:r>
              <a:rPr lang="en-US" sz="3000" dirty="0" smtClean="0"/>
              <a:t>, </a:t>
            </a:r>
            <a:r>
              <a:rPr lang="en-US" sz="3000" dirty="0" err="1" smtClean="0"/>
              <a:t>ле</a:t>
            </a:r>
            <a:r>
              <a:rPr lang="sr-Cyrl-CS" sz="3000" dirty="0" smtClean="0"/>
              <a:t>ч</a:t>
            </a:r>
            <a:r>
              <a:rPr lang="en-US" sz="3000" dirty="0" err="1" smtClean="0"/>
              <a:t>ење</a:t>
            </a:r>
            <a:r>
              <a:rPr lang="en-US" sz="3000" dirty="0" smtClean="0"/>
              <a:t> и </a:t>
            </a:r>
            <a:r>
              <a:rPr lang="sr-Cyrl-CS" sz="3000" dirty="0" smtClean="0"/>
              <a:t>рехабилитацију</a:t>
            </a:r>
            <a:r>
              <a:rPr lang="en-US" sz="3000" dirty="0" smtClean="0"/>
              <a:t>, </a:t>
            </a:r>
            <a:r>
              <a:rPr lang="en-US" sz="3000" u="sng" dirty="0" err="1" smtClean="0"/>
              <a:t>здравствену</a:t>
            </a:r>
            <a:r>
              <a:rPr lang="en-US" sz="3000" u="sng" dirty="0" smtClean="0"/>
              <a:t> </a:t>
            </a:r>
            <a:r>
              <a:rPr lang="en-US" sz="3000" u="sng" dirty="0" err="1" smtClean="0"/>
              <a:t>негу</a:t>
            </a:r>
            <a:r>
              <a:rPr lang="en-US" sz="3000" u="sng" dirty="0" smtClean="0"/>
              <a:t> </a:t>
            </a:r>
            <a:r>
              <a:rPr lang="en-US" sz="3000" dirty="0" smtClean="0"/>
              <a:t>и </a:t>
            </a:r>
            <a:r>
              <a:rPr lang="en-US" sz="3000" dirty="0" err="1" smtClean="0"/>
              <a:t>сме</a:t>
            </a:r>
            <a:r>
              <a:rPr lang="sr-Cyrl-CS" sz="3000" dirty="0" smtClean="0"/>
              <a:t>шт</a:t>
            </a:r>
            <a:r>
              <a:rPr lang="en-US" sz="3000" dirty="0" err="1" smtClean="0"/>
              <a:t>ај</a:t>
            </a:r>
            <a:r>
              <a:rPr lang="en-US" sz="3000" dirty="0" smtClean="0"/>
              <a:t> у </a:t>
            </a:r>
            <a:r>
              <a:rPr lang="en-US" sz="3000" dirty="0" err="1" smtClean="0"/>
              <a:t>болнице</a:t>
            </a:r>
            <a:r>
              <a:rPr lang="en-US" sz="3000" dirty="0" smtClean="0"/>
              <a:t>”</a:t>
            </a:r>
          </a:p>
          <a:p>
            <a:r>
              <a:rPr lang="sr-Cyrl-CS" sz="3000" b="1" dirty="0" smtClean="0"/>
              <a:t>ЗЗЗ </a:t>
            </a:r>
            <a:r>
              <a:rPr lang="en-US" sz="3000" b="1" dirty="0" smtClean="0"/>
              <a:t>(</a:t>
            </a:r>
            <a:r>
              <a:rPr lang="sr-Cyrl-CS" sz="3000" b="1" dirty="0" smtClean="0"/>
              <a:t>члан </a:t>
            </a:r>
            <a:r>
              <a:rPr lang="en-US" sz="3000" b="1" dirty="0" smtClean="0"/>
              <a:t>110)</a:t>
            </a:r>
            <a:endParaRPr lang="en-US" sz="3000" dirty="0" smtClean="0"/>
          </a:p>
          <a:p>
            <a:r>
              <a:rPr lang="en-US" sz="3000" dirty="0" smtClean="0"/>
              <a:t>“</a:t>
            </a:r>
            <a:r>
              <a:rPr lang="en-US" sz="3000" dirty="0" err="1" smtClean="0"/>
              <a:t>болница</a:t>
            </a:r>
            <a:r>
              <a:rPr lang="en-US" sz="3000" dirty="0" smtClean="0"/>
              <a:t> </a:t>
            </a:r>
            <a:r>
              <a:rPr lang="en-US" sz="3000" dirty="0" err="1" smtClean="0"/>
              <a:t>мо</a:t>
            </a:r>
            <a:r>
              <a:rPr lang="sr-Cyrl-CS" sz="3000" dirty="0" smtClean="0"/>
              <a:t>ж</a:t>
            </a:r>
            <a:r>
              <a:rPr lang="en-US" sz="3000" dirty="0" smtClean="0"/>
              <a:t>е </a:t>
            </a:r>
            <a:r>
              <a:rPr lang="en-US" sz="3000" dirty="0" err="1" smtClean="0"/>
              <a:t>имати</a:t>
            </a:r>
            <a:r>
              <a:rPr lang="en-US" sz="3000" dirty="0" smtClean="0"/>
              <a:t> </a:t>
            </a:r>
            <a:r>
              <a:rPr lang="en-US" sz="3000" dirty="0" err="1" smtClean="0"/>
              <a:t>односно</a:t>
            </a:r>
            <a:r>
              <a:rPr lang="en-US" sz="3000" dirty="0" smtClean="0"/>
              <a:t> </a:t>
            </a:r>
            <a:r>
              <a:rPr lang="en-US" sz="3000" dirty="0" err="1" smtClean="0"/>
              <a:t>организовати</a:t>
            </a:r>
            <a:r>
              <a:rPr lang="en-US" sz="3000" dirty="0" smtClean="0"/>
              <a:t> </a:t>
            </a:r>
            <a:r>
              <a:rPr lang="en-US" sz="3000" dirty="0" err="1" smtClean="0"/>
              <a:t>посебне</a:t>
            </a:r>
            <a:r>
              <a:rPr lang="en-US" sz="3000" dirty="0" smtClean="0"/>
              <a:t> </a:t>
            </a:r>
            <a:r>
              <a:rPr lang="en-US" sz="3000" dirty="0" err="1" smtClean="0"/>
              <a:t>организационе</a:t>
            </a:r>
            <a:r>
              <a:rPr lang="en-US" sz="3000" dirty="0" smtClean="0"/>
              <a:t> </a:t>
            </a:r>
            <a:r>
              <a:rPr lang="en-US" sz="3000" dirty="0" err="1" smtClean="0"/>
              <a:t>јединице</a:t>
            </a:r>
            <a:r>
              <a:rPr lang="en-US" sz="3000" dirty="0" smtClean="0"/>
              <a:t> </a:t>
            </a:r>
            <a:r>
              <a:rPr lang="sr-Cyrl-CS" sz="3000" dirty="0" smtClean="0"/>
              <a:t>з</a:t>
            </a:r>
            <a:r>
              <a:rPr lang="en-US" sz="3000" dirty="0" smtClean="0"/>
              <a:t>а </a:t>
            </a:r>
            <a:r>
              <a:rPr lang="en-US" sz="3000" u="sng" dirty="0" err="1" smtClean="0"/>
              <a:t>проду</a:t>
            </a:r>
            <a:r>
              <a:rPr lang="sr-Cyrl-CS" sz="3000" u="sng" dirty="0" smtClean="0"/>
              <a:t>ж</a:t>
            </a:r>
            <a:r>
              <a:rPr lang="en-US" sz="3000" u="sng" dirty="0" err="1" smtClean="0"/>
              <a:t>ену</a:t>
            </a:r>
            <a:r>
              <a:rPr lang="en-US" sz="3000" u="sng" dirty="0" smtClean="0"/>
              <a:t> </a:t>
            </a:r>
            <a:r>
              <a:rPr lang="en-US" sz="3000" u="sng" dirty="0" err="1" smtClean="0"/>
              <a:t>болни</a:t>
            </a:r>
            <a:r>
              <a:rPr lang="sr-Cyrl-CS" sz="3000" u="sng" dirty="0" smtClean="0"/>
              <a:t>ч</a:t>
            </a:r>
            <a:r>
              <a:rPr lang="en-US" sz="3000" u="sng" dirty="0" err="1" smtClean="0"/>
              <a:t>ку</a:t>
            </a:r>
            <a:r>
              <a:rPr lang="en-US" sz="3000" u="sng" dirty="0" smtClean="0"/>
              <a:t> </a:t>
            </a:r>
            <a:r>
              <a:rPr lang="en-US" sz="3000" u="sng" dirty="0" err="1" smtClean="0"/>
              <a:t>негу</a:t>
            </a:r>
            <a:r>
              <a:rPr lang="en-US" sz="3000" dirty="0" smtClean="0"/>
              <a:t>”</a:t>
            </a:r>
            <a:r>
              <a:rPr lang="sr-Cyrl-CS" sz="3000" dirty="0" smtClean="0"/>
              <a:t>. Ово укључује</a:t>
            </a:r>
            <a:r>
              <a:rPr lang="en-US" sz="3000" dirty="0" smtClean="0"/>
              <a:t> </a:t>
            </a:r>
            <a:r>
              <a:rPr lang="en-US" sz="3000" dirty="0" err="1" smtClean="0"/>
              <a:t>геријатријске</a:t>
            </a:r>
            <a:r>
              <a:rPr lang="en-US" sz="3000" dirty="0" smtClean="0"/>
              <a:t> </a:t>
            </a:r>
            <a:r>
              <a:rPr lang="en-US" sz="3000" dirty="0" err="1" smtClean="0"/>
              <a:t>постеље</a:t>
            </a:r>
            <a:r>
              <a:rPr lang="en-US" sz="3000" dirty="0" smtClean="0"/>
              <a:t>, </a:t>
            </a:r>
            <a:r>
              <a:rPr lang="en-US" sz="3000" dirty="0" err="1" smtClean="0"/>
              <a:t>збрињавање</a:t>
            </a:r>
            <a:r>
              <a:rPr lang="en-US" sz="3000" dirty="0" smtClean="0"/>
              <a:t> </a:t>
            </a:r>
            <a:r>
              <a:rPr lang="en-US" sz="3000" dirty="0" err="1" smtClean="0"/>
              <a:t>оболелих</a:t>
            </a:r>
            <a:r>
              <a:rPr lang="en-US" sz="3000" dirty="0" smtClean="0"/>
              <a:t> </a:t>
            </a:r>
            <a:r>
              <a:rPr lang="sr-Cyrl-CS" sz="3000" dirty="0" smtClean="0"/>
              <a:t>у </a:t>
            </a:r>
            <a:r>
              <a:rPr lang="en-US" sz="3000" dirty="0" err="1" smtClean="0"/>
              <a:t>терминални</a:t>
            </a:r>
            <a:r>
              <a:rPr lang="sr-Cyrl-CS" sz="3000" dirty="0" smtClean="0"/>
              <a:t>м</a:t>
            </a:r>
            <a:r>
              <a:rPr lang="en-US" sz="3000" dirty="0" smtClean="0"/>
              <a:t> </a:t>
            </a:r>
            <a:r>
              <a:rPr lang="en-US" sz="3000" dirty="0" err="1" smtClean="0"/>
              <a:t>стадијума</a:t>
            </a:r>
            <a:r>
              <a:rPr lang="en-US" sz="3000" dirty="0" smtClean="0"/>
              <a:t> </a:t>
            </a:r>
            <a:r>
              <a:rPr lang="en-US" sz="3000" dirty="0" err="1" smtClean="0"/>
              <a:t>болести</a:t>
            </a:r>
            <a:r>
              <a:rPr lang="sr-Cyrl-CS" sz="3000" dirty="0" smtClean="0"/>
              <a:t>...</a:t>
            </a:r>
            <a:r>
              <a:rPr lang="en-US" sz="3000" dirty="0" smtClean="0"/>
              <a:t>), </a:t>
            </a:r>
            <a:r>
              <a:rPr lang="sr-Cyrl-CS" sz="3000" dirty="0" smtClean="0"/>
              <a:t>“</a:t>
            </a:r>
            <a:r>
              <a:rPr lang="en-US" sz="3000" dirty="0" err="1" smtClean="0"/>
              <a:t>као</a:t>
            </a:r>
            <a:r>
              <a:rPr lang="en-US" sz="3000" dirty="0" smtClean="0"/>
              <a:t> и </a:t>
            </a:r>
            <a:r>
              <a:rPr lang="en-US" sz="3000" dirty="0" err="1" smtClean="0"/>
              <a:t>за</a:t>
            </a:r>
            <a:r>
              <a:rPr lang="en-US" sz="3000" dirty="0" smtClean="0"/>
              <a:t> </a:t>
            </a:r>
            <a:r>
              <a:rPr lang="en-US" sz="3000" dirty="0" err="1" smtClean="0"/>
              <a:t>ле</a:t>
            </a:r>
            <a:r>
              <a:rPr lang="sr-Cyrl-CS" sz="3000" dirty="0" smtClean="0"/>
              <a:t>ч</a:t>
            </a:r>
            <a:r>
              <a:rPr lang="en-US" sz="3000" dirty="0" err="1" smtClean="0"/>
              <a:t>ење</a:t>
            </a:r>
            <a:r>
              <a:rPr lang="sr-Cyrl-CS" sz="3000" dirty="0" smtClean="0"/>
              <a:t> </a:t>
            </a:r>
            <a:r>
              <a:rPr lang="en-US" sz="3000" dirty="0" err="1" smtClean="0"/>
              <a:t>оболелих</a:t>
            </a:r>
            <a:r>
              <a:rPr lang="en-US" sz="3000" dirty="0" smtClean="0"/>
              <a:t> у </a:t>
            </a:r>
            <a:r>
              <a:rPr lang="en-US" sz="3000" dirty="0" err="1" smtClean="0"/>
              <a:t>току</a:t>
            </a:r>
            <a:r>
              <a:rPr lang="en-US" sz="3000" dirty="0" smtClean="0"/>
              <a:t> </a:t>
            </a:r>
            <a:r>
              <a:rPr lang="en-US" sz="3000" dirty="0" err="1" smtClean="0"/>
              <a:t>дневног</a:t>
            </a:r>
            <a:r>
              <a:rPr lang="en-US" sz="3000" dirty="0" smtClean="0"/>
              <a:t> </a:t>
            </a:r>
            <a:r>
              <a:rPr lang="en-US" sz="3000" dirty="0" err="1" smtClean="0"/>
              <a:t>рада</a:t>
            </a:r>
            <a:r>
              <a:rPr lang="en-US" sz="3000" dirty="0" smtClean="0"/>
              <a:t> и </a:t>
            </a:r>
            <a:r>
              <a:rPr lang="en-US" sz="3000" dirty="0" err="1" smtClean="0"/>
              <a:t>дневне</a:t>
            </a:r>
            <a:r>
              <a:rPr lang="en-US" sz="3000" dirty="0" smtClean="0"/>
              <a:t> </a:t>
            </a:r>
            <a:r>
              <a:rPr lang="en-US" sz="3000" dirty="0" err="1" smtClean="0"/>
              <a:t>болнице</a:t>
            </a:r>
            <a:r>
              <a:rPr lang="sr-Cyrl-CS" sz="3000" dirty="0" smtClean="0"/>
              <a:t>”</a:t>
            </a:r>
            <a:r>
              <a:rPr lang="en-US" sz="3000" dirty="0" smtClean="0"/>
              <a:t> </a:t>
            </a:r>
          </a:p>
          <a:p>
            <a:r>
              <a:rPr lang="en-US" sz="3000" dirty="0" err="1" smtClean="0"/>
              <a:t>Број</a:t>
            </a:r>
            <a:r>
              <a:rPr lang="en-US" sz="3000" dirty="0" smtClean="0"/>
              <a:t> </a:t>
            </a:r>
            <a:r>
              <a:rPr lang="en-US" sz="3000" dirty="0" err="1" smtClean="0"/>
              <a:t>оваквих</a:t>
            </a:r>
            <a:r>
              <a:rPr lang="en-US" sz="3000" dirty="0" smtClean="0"/>
              <a:t> </a:t>
            </a:r>
            <a:r>
              <a:rPr lang="en-US" sz="3000" dirty="0" err="1" smtClean="0"/>
              <a:t>постеља</a:t>
            </a:r>
            <a:r>
              <a:rPr lang="en-US" sz="3000" dirty="0" smtClean="0"/>
              <a:t> </a:t>
            </a:r>
            <a:r>
              <a:rPr lang="sr-Cyrl-CS" sz="3000" dirty="0" smtClean="0"/>
              <a:t> је незнатан</a:t>
            </a:r>
            <a:endParaRPr lang="en-US" sz="3000" dirty="0" smtClean="0"/>
          </a:p>
          <a:p>
            <a:r>
              <a:rPr lang="sr-Cyrl-CS" sz="3000" dirty="0" smtClean="0"/>
              <a:t>Максимално </a:t>
            </a:r>
            <a:r>
              <a:rPr lang="en-US" sz="3000" dirty="0" err="1" smtClean="0"/>
              <a:t>трајање</a:t>
            </a:r>
            <a:r>
              <a:rPr lang="sr-Cyrl-CS" sz="3000" dirty="0" smtClean="0"/>
              <a:t> - </a:t>
            </a:r>
            <a:r>
              <a:rPr lang="en-US" sz="3000" dirty="0" smtClean="0"/>
              <a:t>30 </a:t>
            </a:r>
            <a:r>
              <a:rPr lang="en-US" sz="3000" dirty="0" err="1" smtClean="0"/>
              <a:t>дана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159515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525" y="28575"/>
            <a:ext cx="9144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800" dirty="0" smtClean="0"/>
              <a:t>ЗДРАВСТВЕНА НЕГА</a:t>
            </a:r>
          </a:p>
          <a:p>
            <a:pPr algn="ctr"/>
            <a:r>
              <a:rPr lang="sr-Cyrl-CS" sz="2800" dirty="0" smtClean="0"/>
              <a:t>(дефиниција РЗЗО)</a:t>
            </a:r>
          </a:p>
          <a:p>
            <a:r>
              <a:rPr lang="en-US" sz="2800" dirty="0" err="1" smtClean="0"/>
              <a:t>Здравствена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нега</a:t>
            </a:r>
            <a:r>
              <a:rPr lang="en-US" sz="2800" dirty="0" smtClean="0"/>
              <a:t> </a:t>
            </a:r>
            <a:r>
              <a:rPr lang="en-US" sz="2800" dirty="0" err="1" smtClean="0"/>
              <a:t>болесника</a:t>
            </a:r>
            <a:r>
              <a:rPr lang="en-US" sz="2800" dirty="0" smtClean="0"/>
              <a:t> у </a:t>
            </a:r>
            <a:r>
              <a:rPr lang="en-US" sz="2800" dirty="0" err="1" smtClean="0"/>
              <a:t>стану</a:t>
            </a:r>
            <a:r>
              <a:rPr lang="en-US" sz="2800" dirty="0" smtClean="0"/>
              <a:t>, </a:t>
            </a:r>
            <a:r>
              <a:rPr lang="en-US" sz="2800" dirty="0" err="1" smtClean="0"/>
              <a:t>односно</a:t>
            </a:r>
            <a:r>
              <a:rPr lang="en-US" sz="2800" dirty="0" smtClean="0"/>
              <a:t> </a:t>
            </a:r>
            <a:r>
              <a:rPr lang="en-US" sz="2800" dirty="0" err="1" smtClean="0"/>
              <a:t>кући</a:t>
            </a:r>
            <a:r>
              <a:rPr lang="en-US" sz="2800" dirty="0" smtClean="0"/>
              <a:t> </a:t>
            </a:r>
            <a:endParaRPr lang="sr-Cyrl-CS" sz="2800" dirty="0" smtClean="0"/>
          </a:p>
          <a:p>
            <a:r>
              <a:rPr lang="sr-Cyrl-CS" sz="2800" dirty="0" smtClean="0"/>
              <a:t>Садржај услуге: </a:t>
            </a:r>
            <a:r>
              <a:rPr lang="en-US" sz="2800" dirty="0" err="1" smtClean="0"/>
              <a:t>Здравствена</a:t>
            </a:r>
            <a:r>
              <a:rPr lang="en-US" sz="2800" dirty="0" smtClean="0"/>
              <a:t> </a:t>
            </a:r>
            <a:r>
              <a:rPr lang="en-US" sz="2800" dirty="0" err="1" smtClean="0"/>
              <a:t>нега</a:t>
            </a:r>
            <a:r>
              <a:rPr lang="en-US" sz="2800" dirty="0" smtClean="0"/>
              <a:t> </a:t>
            </a:r>
            <a:r>
              <a:rPr lang="en-US" sz="2800" dirty="0" err="1" smtClean="0"/>
              <a:t>оболелих</a:t>
            </a:r>
            <a:r>
              <a:rPr lang="en-US" sz="2800" dirty="0" smtClean="0"/>
              <a:t> и </a:t>
            </a:r>
            <a:r>
              <a:rPr lang="en-US" sz="2800" dirty="0" err="1" smtClean="0"/>
              <a:t>непокретних</a:t>
            </a:r>
            <a:r>
              <a:rPr lang="en-US" sz="2800" dirty="0" smtClean="0"/>
              <a:t> у </a:t>
            </a:r>
            <a:r>
              <a:rPr lang="en-US" sz="2800" dirty="0" err="1" smtClean="0"/>
              <a:t>оквиру</a:t>
            </a:r>
            <a:r>
              <a:rPr lang="en-US" sz="2800" dirty="0" smtClean="0"/>
              <a:t> </a:t>
            </a:r>
            <a:r>
              <a:rPr lang="en-US" sz="2800" dirty="0" err="1" smtClean="0"/>
              <a:t>кућног</a:t>
            </a:r>
            <a:r>
              <a:rPr lang="en-US" sz="2800" dirty="0" smtClean="0"/>
              <a:t> </a:t>
            </a:r>
            <a:r>
              <a:rPr lang="en-US" sz="2800" dirty="0" err="1" smtClean="0"/>
              <a:t>лечења</a:t>
            </a:r>
            <a:r>
              <a:rPr lang="en-US" sz="2800" dirty="0" smtClean="0"/>
              <a:t>; </a:t>
            </a:r>
            <a:r>
              <a:rPr lang="en-US" sz="2800" dirty="0" err="1" smtClean="0"/>
              <a:t>превенција</a:t>
            </a:r>
            <a:r>
              <a:rPr lang="en-US" sz="2800" dirty="0" smtClean="0"/>
              <a:t> и </a:t>
            </a:r>
            <a:r>
              <a:rPr lang="en-US" sz="2800" dirty="0" err="1" smtClean="0"/>
              <a:t>третман</a:t>
            </a:r>
            <a:r>
              <a:rPr lang="en-US" sz="2800" dirty="0" smtClean="0"/>
              <a:t> </a:t>
            </a:r>
            <a:r>
              <a:rPr lang="en-US" sz="2800" dirty="0" err="1" smtClean="0"/>
              <a:t>декубита</a:t>
            </a:r>
            <a:r>
              <a:rPr lang="en-US" sz="2800" dirty="0" smtClean="0"/>
              <a:t> и </a:t>
            </a:r>
            <a:r>
              <a:rPr lang="en-US" sz="2800" dirty="0" err="1" smtClean="0"/>
              <a:t>палијативно</a:t>
            </a:r>
            <a:r>
              <a:rPr lang="en-US" sz="2800" dirty="0" smtClean="0"/>
              <a:t> </a:t>
            </a:r>
            <a:r>
              <a:rPr lang="en-US" sz="2800" dirty="0" err="1" smtClean="0"/>
              <a:t>збрињавање</a:t>
            </a:r>
            <a:r>
              <a:rPr lang="en-US" sz="2800" dirty="0" smtClean="0"/>
              <a:t>.</a:t>
            </a:r>
            <a:r>
              <a:rPr lang="sr-Cyrl-CS" sz="2800" dirty="0" smtClean="0"/>
              <a:t> </a:t>
            </a:r>
          </a:p>
          <a:p>
            <a:endParaRPr lang="sr-Cyrl-CS" sz="2800" dirty="0" smtClean="0"/>
          </a:p>
          <a:p>
            <a:r>
              <a:rPr lang="sr-Cyrl-CS" sz="2800" dirty="0" smtClean="0"/>
              <a:t>У Заводу током 2011. год.</a:t>
            </a:r>
          </a:p>
          <a:p>
            <a:r>
              <a:rPr lang="en-US" sz="2800" dirty="0" smtClean="0"/>
              <a:t>- 369,370 </a:t>
            </a:r>
            <a:r>
              <a:rPr lang="sr-Cyrl-CS" sz="2800" dirty="0" smtClean="0"/>
              <a:t>остварено посета ради здравствене неге</a:t>
            </a:r>
            <a:endParaRPr lang="en-US" sz="2800" dirty="0" smtClean="0"/>
          </a:p>
          <a:p>
            <a:r>
              <a:rPr lang="en-US" sz="2800" dirty="0" smtClean="0"/>
              <a:t>- 349,345 </a:t>
            </a:r>
            <a:r>
              <a:rPr lang="sr-Cyrl-CS" sz="2800" dirty="0" smtClean="0"/>
              <a:t>планирано посета ради здравствене неге </a:t>
            </a:r>
            <a:r>
              <a:rPr lang="en-US" sz="2800" dirty="0" smtClean="0"/>
              <a:t>(106%) </a:t>
            </a:r>
          </a:p>
        </p:txBody>
      </p:sp>
    </p:spTree>
    <p:extLst>
      <p:ext uri="{BB962C8B-B14F-4D97-AF65-F5344CB8AC3E}">
        <p14:creationId xmlns="" xmlns:p14="http://schemas.microsoft.com/office/powerpoint/2010/main" val="183778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89154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/>
          </a:p>
          <a:p>
            <a:r>
              <a:rPr lang="sr-Cyrl-CS" sz="2400" dirty="0" smtClean="0"/>
              <a:t>Персонална нега везана искључиво за </a:t>
            </a:r>
            <a:r>
              <a:rPr lang="en-US" sz="2400" dirty="0" smtClean="0"/>
              <a:t>ADL</a:t>
            </a:r>
            <a:r>
              <a:rPr lang="sr-Cyrl-CS" sz="2400" dirty="0" smtClean="0"/>
              <a:t> не постоји као јасно дефинисана категорија у нашем систему било социјалне односно здравствене заштите.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Са друге стране, пружање здравствених услуга није могуће уколико пацијент није хигијенски збринут (окупан, пресвучен итд.) што се остварује процесом здравствене неге.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Ова констатација је од значаја за целокупни систем примарне здравствене заштите, односно кућног лечења који се у оквиру ње обезбеђује</a:t>
            </a:r>
          </a:p>
          <a:p>
            <a:endParaRPr lang="sr-Cyrl-CS" sz="2400" dirty="0" smtClean="0"/>
          </a:p>
          <a:p>
            <a:r>
              <a:rPr lang="sr-Cyrl-CS" sz="2400" dirty="0" smtClean="0"/>
              <a:t>Коначно, пацијенти у болнцама морају бити хигијенски </a:t>
            </a:r>
            <a:r>
              <a:rPr lang="sr-Cyrl-CS" sz="2400" dirty="0" smtClean="0"/>
              <a:t>збринути</a:t>
            </a:r>
            <a:r>
              <a:rPr lang="sr-Cyrl-CS" sz="2400" dirty="0" smtClean="0"/>
              <a:t>, што се такође остварује путем “здравствене неге”, односно њене компоненте везане за персоналну негу</a:t>
            </a:r>
            <a:endParaRPr lang="en-US" sz="24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0"/>
            <a:ext cx="8763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3600" dirty="0" smtClean="0"/>
              <a:t>Заводи за геронтологију се формирају на територији где постоји медицински факултет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sr-Cyrl-CS" sz="3600" dirty="0" smtClean="0"/>
              <a:t>Шта се дешава </a:t>
            </a:r>
            <a:r>
              <a:rPr lang="sr-Cyrl-CS" sz="3600" dirty="0" smtClean="0"/>
              <a:t>на другим територијама</a:t>
            </a:r>
            <a:r>
              <a:rPr lang="en-US" sz="3600" dirty="0" smtClean="0"/>
              <a:t>?</a:t>
            </a:r>
            <a:endParaRPr lang="en-US" sz="3600" dirty="0" smtClean="0"/>
          </a:p>
          <a:p>
            <a:pPr algn="ctr"/>
            <a:endParaRPr lang="en-US" sz="3600" dirty="0" smtClean="0"/>
          </a:p>
          <a:p>
            <a:pPr algn="ctr"/>
            <a:r>
              <a:rPr lang="sr-Cyrl-CS" sz="3600" dirty="0" smtClean="0"/>
              <a:t>Ми сматрамо да наша искуства могу имати ширег значаја за целокупну примарну заштиту</a:t>
            </a:r>
            <a:r>
              <a:rPr lang="en-US" sz="3600" dirty="0" smtClean="0"/>
              <a:t>! </a:t>
            </a:r>
          </a:p>
          <a:p>
            <a:pPr algn="ctr"/>
            <a:endParaRPr lang="en-US" sz="3600" dirty="0"/>
          </a:p>
          <a:p>
            <a:pPr algn="ctr"/>
            <a:r>
              <a:rPr lang="sr-Cyrl-CS" sz="3600" dirty="0" smtClean="0"/>
              <a:t>КАКО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197577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"/>
            <a:ext cx="9144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sr-Cyrl-CS" altLang="zh-CN" sz="3200" u="sng" dirty="0" smtClean="0">
                <a:solidFill>
                  <a:srgbClr val="00000A"/>
                </a:solidFill>
                <a:latin typeface="Calibri" pitchFamily="34" charset="0"/>
                <a:ea typeface="WenQuanYi Micro Hei"/>
                <a:cs typeface="Lohit Hindi"/>
              </a:rPr>
              <a:t>Функционална ограничења морају бити препозната као здравствени ризик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sr-Cyrl-CS" altLang="zh-CN" sz="3200" dirty="0" smtClean="0">
                <a:solidFill>
                  <a:srgbClr val="00000A"/>
                </a:solidFill>
                <a:latin typeface="Calibri" pitchFamily="34" charset="0"/>
                <a:ea typeface="WenQuanYi Micro Hei"/>
                <a:cs typeface="Lohit Hindi"/>
              </a:rPr>
              <a:t>Ово би могло дати основа за препознавање здравственог надзора над функционално зависним старим особама, који би обављале сестре из примарне заштите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sr-Cyrl-CS" altLang="zh-CN" sz="3200" dirty="0" smtClean="0">
                <a:solidFill>
                  <a:srgbClr val="00000A"/>
                </a:solidFill>
                <a:latin typeface="Calibri" pitchFamily="34" charset="0"/>
                <a:ea typeface="WenQuanYi Micro Hei"/>
                <a:cs typeface="Lohit Hindi"/>
              </a:rPr>
              <a:t>На овај начин би здравствено збрињавање оваквих особа могло бити продужено изван оквира краткотрајне епизоде, а у случају наше установе олакшало одлуку о отпусту пацијената.</a:t>
            </a:r>
            <a:endParaRPr lang="en-US" altLang="zh-CN" sz="3200" dirty="0" smtClean="0">
              <a:solidFill>
                <a:srgbClr val="00000A"/>
              </a:solidFill>
              <a:latin typeface="Calibri" pitchFamily="34" charset="0"/>
              <a:ea typeface="WenQuanYi Micro Hei"/>
              <a:cs typeface="Lohit Hindi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lang="sr-Cyrl-CS" altLang="zh-CN" sz="3200" dirty="0" smtClean="0">
                <a:solidFill>
                  <a:srgbClr val="00000A"/>
                </a:solidFill>
                <a:latin typeface="Calibri" pitchFamily="34" charset="0"/>
                <a:ea typeface="WenQuanYi Micro Hei"/>
                <a:cs typeface="Lohit Hindi"/>
              </a:rPr>
              <a:t>Овакво решење </a:t>
            </a:r>
            <a:r>
              <a:rPr lang="sr-Cyrl-CS" altLang="zh-CN" sz="3200" u="sng" dirty="0" smtClean="0">
                <a:solidFill>
                  <a:srgbClr val="00000A"/>
                </a:solidFill>
                <a:latin typeface="Calibri" pitchFamily="34" charset="0"/>
                <a:ea typeface="WenQuanYi Micro Hei"/>
                <a:cs typeface="Lohit Hindi"/>
              </a:rPr>
              <a:t>није у колизији са постојећом законском регулативом</a:t>
            </a:r>
            <a:r>
              <a:rPr lang="sr-Cyrl-CS" altLang="zh-CN" sz="3200" dirty="0" smtClean="0">
                <a:solidFill>
                  <a:srgbClr val="00000A"/>
                </a:solidFill>
                <a:latin typeface="Calibri" pitchFamily="34" charset="0"/>
                <a:ea typeface="WenQuanYi Micro Hei"/>
                <a:cs typeface="Lohit Hindi"/>
              </a:rPr>
              <a:t>.</a:t>
            </a:r>
            <a:endParaRPr lang="en-US" altLang="zh-CN" sz="32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4596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r>
              <a:rPr lang="sr-Cyrl-CS" b="1" dirty="0" smtClean="0"/>
              <a:t>Како је ово могуће остварити</a:t>
            </a:r>
            <a:r>
              <a:rPr lang="en-US" b="1" dirty="0" smtClean="0"/>
              <a:t>?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342859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533400"/>
            <a:ext cx="8458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3600" dirty="0" smtClean="0"/>
              <a:t>Потребно је </a:t>
            </a:r>
            <a:r>
              <a:rPr lang="sr-Cyrl-CS" sz="3600" u="sng" dirty="0" smtClean="0"/>
              <a:t>јасно дефинисати нивое функционалне зависности </a:t>
            </a:r>
            <a:r>
              <a:rPr lang="sr-Cyrl-CS" sz="3600" dirty="0" smtClean="0"/>
              <a:t>које представљају основ за пружање ДН </a:t>
            </a:r>
          </a:p>
          <a:p>
            <a:pPr algn="ctr"/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Cyrl-CS" sz="3600" dirty="0" smtClean="0"/>
              <a:t>Постоје многобројни инструменти, на пример Свеобухватна геријатријска процена</a:t>
            </a:r>
          </a:p>
          <a:p>
            <a:r>
              <a:rPr lang="sr-Cyrl-CS" sz="3600" dirty="0" smtClean="0"/>
              <a:t/>
            </a:r>
            <a:br>
              <a:rPr lang="sr-Cyrl-CS" sz="3600" dirty="0" smtClean="0"/>
            </a:br>
            <a:r>
              <a:rPr lang="sr-Cyrl-CS" sz="2400" dirty="0" smtClean="0"/>
              <a:t>(од недавно она је обавезна за сва лица старија од 75 год. која се збрињавана у службама кућним лечењима)</a:t>
            </a:r>
            <a:endParaRPr lang="en-US" sz="2400" dirty="0"/>
          </a:p>
        </p:txBody>
      </p:sp>
    </p:spTree>
    <p:extLst>
      <p:ext uri="{BB962C8B-B14F-4D97-AF65-F5344CB8AC3E}">
        <p14:creationId xmlns="" xmlns:p14="http://schemas.microsoft.com/office/powerpoint/2010/main" val="185526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585" y="0"/>
            <a:ext cx="495883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5113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indent="457200" algn="just"/>
            <a:r>
              <a:rPr lang="sr-Cyrl-CS" sz="2800" b="1" u="sng" dirty="0" smtClean="0"/>
              <a:t>Дуготрајна нега </a:t>
            </a:r>
            <a:r>
              <a:rPr lang="en-US" sz="2800" b="1" u="sng" dirty="0" smtClean="0"/>
              <a:t>(</a:t>
            </a:r>
            <a:r>
              <a:rPr lang="sr-Cyrl-CS" sz="2800" b="1" u="sng" dirty="0" smtClean="0"/>
              <a:t>ДН</a:t>
            </a:r>
            <a:r>
              <a:rPr lang="en-US" sz="2800" b="1" u="sng" dirty="0" smtClean="0"/>
              <a:t>):</a:t>
            </a:r>
            <a:r>
              <a:rPr lang="sr-Cyrl-CS" sz="2800" dirty="0" smtClean="0"/>
              <a:t> читав низ услуга које се пружају особама са </a:t>
            </a:r>
            <a:r>
              <a:rPr lang="sr-Cyrl-CS" sz="2800" u="sng" dirty="0" smtClean="0"/>
              <a:t>смањеном функционалном способношћу</a:t>
            </a:r>
            <a:r>
              <a:rPr lang="en-US" sz="2800" dirty="0" smtClean="0"/>
              <a:t>, </a:t>
            </a:r>
            <a:r>
              <a:rPr lang="sr-Cyrl-CS" sz="2800" dirty="0" smtClean="0"/>
              <a:t>менталне или </a:t>
            </a:r>
            <a:r>
              <a:rPr lang="sr-Cyrl-CS" sz="2800" dirty="0" smtClean="0"/>
              <a:t>когнитивне природе</a:t>
            </a:r>
            <a:r>
              <a:rPr lang="en-US" sz="2800" dirty="0" smtClean="0"/>
              <a:t>, </a:t>
            </a:r>
            <a:r>
              <a:rPr lang="sr-Cyrl-CS" sz="2800" dirty="0" smtClean="0"/>
              <a:t>а које </a:t>
            </a:r>
            <a:r>
              <a:rPr lang="sr-Cyrl-CS" sz="2800" dirty="0" smtClean="0"/>
              <a:t>су </a:t>
            </a:r>
            <a:r>
              <a:rPr lang="sr-Cyrl-CS" sz="2800" u="sng" dirty="0" smtClean="0"/>
              <a:t>следствено </a:t>
            </a:r>
            <a:r>
              <a:rPr lang="sr-Cyrl-CS" sz="2800" u="sng" dirty="0" smtClean="0"/>
              <a:t>току дужег времена</a:t>
            </a:r>
            <a:r>
              <a:rPr lang="sr-Cyrl-CS" sz="2800" dirty="0" smtClean="0"/>
              <a:t> зависне од туђе помоћи у обављању основних активности свакодневног живота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u="sng" dirty="0"/>
              <a:t>ADL</a:t>
            </a:r>
            <a:r>
              <a:rPr lang="en-US" sz="2800" dirty="0"/>
              <a:t>). </a:t>
            </a:r>
            <a:r>
              <a:rPr lang="sr-Cyrl-CS" sz="2800" dirty="0" smtClean="0"/>
              <a:t>Ова </a:t>
            </a:r>
            <a:r>
              <a:rPr lang="sr-Cyrl-CS" sz="2800" u="sng" dirty="0" smtClean="0"/>
              <a:t>компонента персоналне неге се обично пружа у комбинацији са неким медицинским услугама</a:t>
            </a:r>
            <a:r>
              <a:rPr lang="sr-Cyrl-CS" sz="2800" dirty="0" smtClean="0"/>
              <a:t>, пре свега </a:t>
            </a:r>
            <a:r>
              <a:rPr lang="sr-Cyrl-CS" sz="2800" dirty="0" smtClean="0"/>
              <a:t>услугама медицинске </a:t>
            </a:r>
            <a:r>
              <a:rPr lang="sr-Cyrl-CS" sz="2800" dirty="0" smtClean="0"/>
              <a:t>сестре</a:t>
            </a:r>
            <a:r>
              <a:rPr lang="en-US" sz="2800" dirty="0" smtClean="0"/>
              <a:t> (</a:t>
            </a:r>
            <a:r>
              <a:rPr lang="sr-Cyrl-CS" sz="2800" dirty="0" smtClean="0"/>
              <a:t>помоћ у превијању рана, терапији бола, узимању медикације, здравствени надзор</a:t>
            </a:r>
            <a:r>
              <a:rPr lang="en-US" sz="2800" dirty="0" smtClean="0"/>
              <a:t>), </a:t>
            </a:r>
            <a:r>
              <a:rPr lang="sr-Cyrl-CS" sz="2800" dirty="0" smtClean="0"/>
              <a:t>као и </a:t>
            </a:r>
            <a:r>
              <a:rPr lang="sr-Cyrl-CS" sz="2800" dirty="0" smtClean="0"/>
              <a:t>услугама превенције, рехабилитације те палијативног </a:t>
            </a:r>
            <a:r>
              <a:rPr lang="sr-Cyrl-CS" sz="2800" dirty="0" smtClean="0"/>
              <a:t>збрињавања</a:t>
            </a:r>
            <a:r>
              <a:rPr lang="en-US" sz="2800" dirty="0" smtClean="0"/>
              <a:t>. </a:t>
            </a:r>
            <a:r>
              <a:rPr lang="sr-Cyrl-CS" sz="2800" dirty="0" smtClean="0"/>
              <a:t>Услуге ДН се могу комбиновати са другим, једноставнијим облицима неге, као што је помоћ у кући или помоћ у обављању инструменталних активности свакодневног живота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  <a:r>
              <a:rPr lang="en-US" sz="2800" u="sng" dirty="0"/>
              <a:t>IADL</a:t>
            </a:r>
            <a:r>
              <a:rPr lang="en-US" sz="2800" dirty="0"/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0"/>
            <a:ext cx="7780337" cy="641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2110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219200"/>
            <a:ext cx="8229600" cy="1143000"/>
          </a:xfrm>
        </p:spPr>
        <p:txBody>
          <a:bodyPr/>
          <a:lstStyle/>
          <a:p>
            <a:r>
              <a:rPr lang="sr-Cyrl-CS" b="1" dirty="0" smtClean="0"/>
              <a:t>Интегрисана заштита</a:t>
            </a:r>
            <a:endParaRPr lang="en-US" b="1" dirty="0"/>
          </a:p>
        </p:txBody>
      </p:sp>
      <p:sp>
        <p:nvSpPr>
          <p:cNvPr id="3" name="Rectangle 2"/>
          <p:cNvSpPr/>
          <p:nvPr/>
        </p:nvSpPr>
        <p:spPr>
          <a:xfrm>
            <a:off x="533400" y="2971800"/>
            <a:ext cx="7848600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CS" sz="2800" dirty="0" smtClean="0"/>
              <a:t>Боља интеграција</a:t>
            </a:r>
            <a:r>
              <a:rPr lang="en-US" sz="2800" dirty="0" smtClean="0"/>
              <a:t>: </a:t>
            </a:r>
            <a:r>
              <a:rPr lang="sr-Cyrl-CS" sz="2800" dirty="0" smtClean="0"/>
              <a:t>хоризонтална </a:t>
            </a:r>
            <a:r>
              <a:rPr lang="en-US" sz="2800" dirty="0" smtClean="0"/>
              <a:t>(</a:t>
            </a:r>
            <a:r>
              <a:rPr lang="sr-Cyrl-CS" sz="2800" dirty="0" smtClean="0"/>
              <a:t>између сектора</a:t>
            </a:r>
            <a:r>
              <a:rPr lang="en-US" sz="2800" dirty="0" smtClean="0"/>
              <a:t>) </a:t>
            </a:r>
            <a:r>
              <a:rPr lang="sr-Cyrl-CS" sz="2800" dirty="0" smtClean="0"/>
              <a:t>и вертикална, унутар сектора</a:t>
            </a:r>
            <a:endParaRPr lang="en-US" sz="2800" dirty="0"/>
          </a:p>
          <a:p>
            <a:pPr marL="285750" indent="-285750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sr-Cyrl-CS" sz="2800" dirty="0" smtClean="0"/>
              <a:t>Подељена одговорност свих учесника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="" xmlns:p14="http://schemas.microsoft.com/office/powerpoint/2010/main" val="153145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0"/>
            <a:ext cx="85344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r>
              <a:rPr lang="sr-Cyrl-CS" sz="2800" b="1" dirty="0" smtClean="0"/>
              <a:t>Флексибинији начини финансирања, диверзификација</a:t>
            </a:r>
            <a:r>
              <a:rPr lang="en-US" sz="2800" b="1" dirty="0" smtClean="0"/>
              <a:t>:</a:t>
            </a:r>
            <a:endParaRPr lang="en-US" sz="2800" b="1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r-Cyrl-CS" sz="2400" b="1" dirty="0" smtClean="0"/>
              <a:t>Финансирање путем услуга или путем програмске заштите</a:t>
            </a:r>
            <a:r>
              <a:rPr lang="en-US" sz="2400" b="1" dirty="0" smtClean="0"/>
              <a:t>? </a:t>
            </a:r>
            <a:r>
              <a:rPr lang="en-US" dirty="0" smtClean="0"/>
              <a:t>(</a:t>
            </a:r>
            <a:r>
              <a:rPr lang="sr-Cyrl-CS" dirty="0" smtClean="0"/>
              <a:t>нпр. </a:t>
            </a:r>
            <a:r>
              <a:rPr lang="en-US" dirty="0" smtClean="0"/>
              <a:t>PACE </a:t>
            </a:r>
            <a:r>
              <a:rPr lang="sr-Cyrl-CS" dirty="0" smtClean="0"/>
              <a:t>програм у САД</a:t>
            </a:r>
            <a:r>
              <a:rPr lang="en-US" dirty="0" smtClean="0"/>
              <a:t>)</a:t>
            </a:r>
            <a:endParaRPr lang="en-US" dirty="0"/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sr-Cyrl-CS" sz="2400" b="1" dirty="0" smtClean="0"/>
              <a:t>Туђа нега и помоћ (ТНП) – искључиво на бази дијагноза</a:t>
            </a:r>
            <a:endParaRPr lang="en-US" sz="2400" b="1" dirty="0" smtClean="0"/>
          </a:p>
          <a:p>
            <a:r>
              <a:rPr lang="en-US" dirty="0" smtClean="0"/>
              <a:t>(</a:t>
            </a:r>
            <a:r>
              <a:rPr lang="sr-Cyrl-CS" dirty="0" smtClean="0"/>
              <a:t>може довести у неравноправан положај пацијенте са лошијим материјалним положајем – доступност </a:t>
            </a:r>
            <a:r>
              <a:rPr lang="sr-Cyrl-CS" dirty="0" smtClean="0"/>
              <a:t>заштите)</a:t>
            </a:r>
            <a:r>
              <a:rPr lang="en-US" dirty="0" smtClean="0"/>
              <a:t>. </a:t>
            </a:r>
            <a:r>
              <a:rPr lang="sr-Cyrl-CS" dirty="0" smtClean="0"/>
              <a:t>Надаље ТНП претставља основ за ослобађање од свих партиципација у здравственој заштити. Огромна средства се издвајају за ову врсту помоћи </a:t>
            </a:r>
            <a:r>
              <a:rPr lang="en-US" dirty="0" smtClean="0"/>
              <a:t>(</a:t>
            </a:r>
            <a:r>
              <a:rPr lang="sr-Cyrl-CS" dirty="0" smtClean="0"/>
              <a:t>цца </a:t>
            </a:r>
            <a:r>
              <a:rPr lang="en-US" dirty="0" smtClean="0"/>
              <a:t>2.5 % </a:t>
            </a:r>
            <a:r>
              <a:rPr lang="sr-Cyrl-CS" dirty="0" smtClean="0"/>
              <a:t>укупне потрошње Пензионог фонда</a:t>
            </a:r>
            <a:r>
              <a:rPr lang="en-US" dirty="0" smtClean="0"/>
              <a:t>). </a:t>
            </a:r>
            <a:r>
              <a:rPr lang="sr-Cyrl-CS" dirty="0" smtClean="0"/>
              <a:t>Не постоји основ нити механизам провере да ли се ТНП заиста троши у сврху којој је намењен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sr-Cyrl-CS" sz="2400" b="1" dirty="0" smtClean="0"/>
              <a:t>Можда би редефинисање овог права представљало </a:t>
            </a:r>
            <a:r>
              <a:rPr lang="sr-Cyrl-CS" sz="2400" b="1" dirty="0" smtClean="0"/>
              <a:t>рационалнији </a:t>
            </a:r>
            <a:r>
              <a:rPr lang="sr-Cyrl-CS" sz="2400" b="1" dirty="0" smtClean="0"/>
              <a:t>вид потрошње, а могуће уштеде могле бити коришћене за унапређење ТНП </a:t>
            </a:r>
            <a:r>
              <a:rPr lang="sr-Cyrl-CS" sz="2400" b="1" dirty="0" smtClean="0"/>
              <a:t>(путем средства која би на овај начин била враћена </a:t>
            </a:r>
            <a:r>
              <a:rPr lang="sr-Cyrl-CS" sz="2400" b="1" dirty="0" smtClean="0"/>
              <a:t>у систем заштите)</a:t>
            </a:r>
            <a:endParaRPr lang="en-US" sz="2400" b="1" dirty="0" smtClean="0"/>
          </a:p>
          <a:p>
            <a:endParaRPr lang="en-US" sz="2400" b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4821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24000"/>
            <a:ext cx="8763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3600" b="1" dirty="0" smtClean="0"/>
              <a:t>Респајт </a:t>
            </a:r>
          </a:p>
          <a:p>
            <a:pPr algn="ctr"/>
            <a:r>
              <a:rPr lang="en-US" sz="3600" b="1" dirty="0" smtClean="0"/>
              <a:t>Respite Care </a:t>
            </a:r>
          </a:p>
          <a:p>
            <a:endParaRPr lang="en-US" sz="3600" dirty="0" smtClean="0"/>
          </a:p>
          <a:p>
            <a:r>
              <a:rPr lang="sr-Cyrl-CS" sz="3600" dirty="0" smtClean="0"/>
              <a:t>Подршка породици као основном пружаоцу дуготрајне неге.</a:t>
            </a:r>
          </a:p>
          <a:p>
            <a:r>
              <a:rPr lang="sr-Cyrl-CS" sz="3600" dirty="0" smtClean="0"/>
              <a:t>Резиденцијални облици или путем дневног боравка</a:t>
            </a:r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51078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751344"/>
            <a:ext cx="82296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CS" sz="2200" b="1" u="sng" dirty="0" smtClean="0"/>
              <a:t>ОСТАЛА ПИТАЊА СА ТИМ У ВЕЗИ</a:t>
            </a:r>
            <a:r>
              <a:rPr lang="en-US" sz="2200" b="1" u="sng" dirty="0" smtClean="0"/>
              <a:t>:</a:t>
            </a:r>
          </a:p>
          <a:p>
            <a:endParaRPr lang="en-US" sz="2200" dirty="0"/>
          </a:p>
          <a:p>
            <a:r>
              <a:rPr lang="en-US" sz="2200" dirty="0"/>
              <a:t> 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CS" sz="2200" b="1" dirty="0" smtClean="0"/>
              <a:t>Акутна геријатријска заштита (болничка)</a:t>
            </a:r>
            <a:r>
              <a:rPr lang="en-US" sz="2200" b="1" dirty="0" smtClean="0"/>
              <a:t> </a:t>
            </a:r>
            <a:r>
              <a:rPr lang="en-US" sz="2200" dirty="0" smtClean="0"/>
              <a:t>– </a:t>
            </a:r>
            <a:r>
              <a:rPr lang="sr-Cyrl-CS" sz="2200" dirty="0" smtClean="0"/>
              <a:t> постоји само на територији универзитетских ценатара. Шта је са осталим деловима земље</a:t>
            </a:r>
            <a:r>
              <a:rPr lang="en-US" sz="2200" dirty="0" smtClean="0"/>
              <a:t>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sr-Cyrl-CS" sz="2200" b="1" dirty="0" smtClean="0"/>
              <a:t>Концепт </a:t>
            </a:r>
            <a:r>
              <a:rPr lang="en-US" sz="2200" b="1" dirty="0" smtClean="0"/>
              <a:t>“Frail aged” </a:t>
            </a:r>
            <a:r>
              <a:rPr lang="en-US" sz="2200" dirty="0" smtClean="0"/>
              <a:t>– </a:t>
            </a:r>
            <a:r>
              <a:rPr lang="sr-Cyrl-CS" sz="2200" dirty="0" smtClean="0"/>
              <a:t>функционално зависни стари на највећем ризику -  превод , дефиниција и промоција овог концепта који лежи у основи савремене геријатрије</a:t>
            </a:r>
            <a:endParaRPr lang="en-US" sz="2200" dirty="0"/>
          </a:p>
          <a:p>
            <a:pPr marL="285750" indent="-285750">
              <a:buFont typeface="Arial" pitchFamily="34" charset="0"/>
              <a:buChar char="•"/>
            </a:pPr>
            <a:r>
              <a:rPr lang="sr-Cyrl-CS" sz="2200" b="1" dirty="0" smtClean="0"/>
              <a:t>Едукација</a:t>
            </a:r>
            <a:endParaRPr lang="en-US" sz="2200" b="1" dirty="0" smtClean="0"/>
          </a:p>
          <a:p>
            <a:r>
              <a:rPr lang="en-US" sz="2200" dirty="0"/>
              <a:t> </a:t>
            </a:r>
          </a:p>
          <a:p>
            <a:pPr algn="ctr"/>
            <a:r>
              <a:rPr lang="sr-Cyrl-CS" sz="2200" b="1" dirty="0" smtClean="0"/>
              <a:t>ИНСТИТУЦИЈА</a:t>
            </a:r>
            <a:r>
              <a:rPr lang="sr-Cyrl-CS" sz="2200" dirty="0" smtClean="0"/>
              <a:t> или </a:t>
            </a:r>
            <a:r>
              <a:rPr lang="sr-Cyrl-CS" sz="2200" b="1" dirty="0" smtClean="0"/>
              <a:t>КУЋНА ЗАШТИТА</a:t>
            </a:r>
            <a:r>
              <a:rPr lang="en-US" sz="2200" b="1" dirty="0" smtClean="0"/>
              <a:t> </a:t>
            </a:r>
            <a:r>
              <a:rPr lang="sr-Cyrl-CS" sz="2200" dirty="0" smtClean="0"/>
              <a:t>или </a:t>
            </a:r>
            <a:r>
              <a:rPr lang="sr-Cyrl-CS" sz="2200" b="1" dirty="0" smtClean="0"/>
              <a:t>ДНЕВНИ ЦЕНТРИ</a:t>
            </a:r>
            <a:endParaRPr lang="en-US" sz="2200" b="1" dirty="0"/>
          </a:p>
          <a:p>
            <a:pPr algn="ctr"/>
            <a:r>
              <a:rPr lang="en-US" sz="2200" dirty="0"/>
              <a:t> </a:t>
            </a:r>
          </a:p>
          <a:p>
            <a:pPr algn="ctr"/>
            <a:r>
              <a:rPr lang="sr-Cyrl-CS" sz="2200" b="1" dirty="0" smtClean="0"/>
              <a:t>ЈАВНИ</a:t>
            </a:r>
            <a:r>
              <a:rPr lang="sr-Cyrl-CS" sz="2200" dirty="0" smtClean="0"/>
              <a:t> или</a:t>
            </a:r>
            <a:r>
              <a:rPr lang="en-US" sz="2200" dirty="0" smtClean="0"/>
              <a:t> </a:t>
            </a:r>
            <a:r>
              <a:rPr lang="sr-Cyrl-CS" sz="2200" b="1" dirty="0" smtClean="0"/>
              <a:t>ПРИВАТНИ</a:t>
            </a:r>
            <a:r>
              <a:rPr lang="sr-Cyrl-CS" sz="2200" dirty="0" smtClean="0"/>
              <a:t> начини финансирања</a:t>
            </a:r>
            <a:endParaRPr lang="en-US" sz="2200" dirty="0" smtClean="0"/>
          </a:p>
          <a:p>
            <a:pPr algn="ctr"/>
            <a:endParaRPr lang="en-US" sz="2200" dirty="0"/>
          </a:p>
          <a:p>
            <a:pPr algn="ctr"/>
            <a:r>
              <a:rPr lang="sr-Cyrl-CS" sz="2200" b="1" u="sng" dirty="0" smtClean="0"/>
              <a:t>ЗАКЉУЧАК</a:t>
            </a:r>
            <a:r>
              <a:rPr lang="en-US" sz="2200" b="1" u="sng" dirty="0" smtClean="0"/>
              <a:t>: </a:t>
            </a:r>
            <a:r>
              <a:rPr lang="sr-Cyrl-CS" sz="2200" b="1" u="sng" dirty="0" smtClean="0"/>
              <a:t> ПОТРЕБНА ЈЕ СВЕОБУХВАТНА И ДЕТАЉНА АНАЛИЗА </a:t>
            </a:r>
            <a:r>
              <a:rPr lang="en-US" sz="2200" b="1" u="sng" dirty="0" smtClean="0"/>
              <a:t>!</a:t>
            </a:r>
            <a:endParaRPr lang="en-US" sz="2200" b="1" u="sng" dirty="0"/>
          </a:p>
        </p:txBody>
      </p:sp>
    </p:spTree>
    <p:extLst>
      <p:ext uri="{BB962C8B-B14F-4D97-AF65-F5344CB8AC3E}">
        <p14:creationId xmlns="" xmlns:p14="http://schemas.microsoft.com/office/powerpoint/2010/main" val="377824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u="sng" dirty="0"/>
              <a:t>Box 1.2. </a:t>
            </a:r>
            <a:r>
              <a:rPr lang="sr-Cyrl-CS" sz="2800" b="1" u="sng" dirty="0" smtClean="0"/>
              <a:t>ДН – здравствени или социјални сектор</a:t>
            </a:r>
            <a:r>
              <a:rPr lang="en-US" sz="2800" b="1" u="sng" dirty="0" smtClean="0"/>
              <a:t>?</a:t>
            </a:r>
          </a:p>
          <a:p>
            <a:pPr algn="just"/>
            <a:endParaRPr lang="en-US" sz="2800" dirty="0"/>
          </a:p>
          <a:p>
            <a:pPr algn="just"/>
            <a:r>
              <a:rPr lang="sr-Cyrl-CS" sz="2800" dirty="0" smtClean="0"/>
              <a:t>ДН укључује услуге </a:t>
            </a:r>
            <a:r>
              <a:rPr lang="sr-Cyrl-CS" sz="2800" u="sng" dirty="0" smtClean="0"/>
              <a:t>како здравственог тако и социјалног </a:t>
            </a:r>
            <a:r>
              <a:rPr lang="sr-Cyrl-CS" sz="2800" dirty="0" smtClean="0"/>
              <a:t>сектора</a:t>
            </a:r>
            <a:r>
              <a:rPr lang="en-US" sz="2800" dirty="0" smtClean="0"/>
              <a:t>. </a:t>
            </a:r>
            <a:r>
              <a:rPr lang="sr-Cyrl-CS" sz="2800" dirty="0" smtClean="0"/>
              <a:t>Јасна дефиниција и хармонизација границе између здравственог и социјалног сектора омогућава међународну поредивост података и потрошње у области здравственог сектора</a:t>
            </a:r>
            <a:r>
              <a:rPr lang="en-US" sz="2800" dirty="0" smtClean="0"/>
              <a:t>. </a:t>
            </a:r>
            <a:r>
              <a:rPr lang="sr-Cyrl-CS" sz="2800" dirty="0" smtClean="0"/>
              <a:t>Нажалост, </a:t>
            </a:r>
            <a:r>
              <a:rPr lang="sr-Cyrl-CS" sz="2800" u="sng" dirty="0" smtClean="0"/>
              <a:t>није увек могуће направити јасну границу</a:t>
            </a:r>
            <a:r>
              <a:rPr lang="sr-Cyrl-CS" sz="2800" dirty="0" smtClean="0"/>
              <a:t> између ова два сектора ДН</a:t>
            </a:r>
            <a:r>
              <a:rPr lang="en-US" sz="2800" dirty="0" smtClean="0"/>
              <a:t>.</a:t>
            </a:r>
            <a:endParaRPr lang="en-US" sz="2800" dirty="0"/>
          </a:p>
          <a:p>
            <a:pPr algn="just"/>
            <a:r>
              <a:rPr lang="sr-Cyrl-CS" sz="2800" dirty="0" smtClean="0"/>
              <a:t>Иста услуга се у различитим земљама може </a:t>
            </a:r>
            <a:r>
              <a:rPr lang="sr-Cyrl-CS" sz="2800" dirty="0" smtClean="0"/>
              <a:t>приказати као потрошња у оквиру здравственог </a:t>
            </a:r>
            <a:r>
              <a:rPr lang="sr-Cyrl-CS" sz="2800" dirty="0" smtClean="0"/>
              <a:t>или социјалног сектора</a:t>
            </a:r>
            <a:r>
              <a:rPr lang="en-US" sz="2800" dirty="0" smtClean="0"/>
              <a:t>, </a:t>
            </a:r>
            <a:r>
              <a:rPr lang="sr-Cyrl-CS" sz="2800" dirty="0" smtClean="0"/>
              <a:t>зависно од организације система </a:t>
            </a:r>
            <a:r>
              <a:rPr lang="sr-Cyrl-CS" sz="2800" dirty="0" smtClean="0"/>
              <a:t>и организације пружања </a:t>
            </a:r>
            <a:r>
              <a:rPr lang="sr-Cyrl-CS" sz="2800" dirty="0" smtClean="0"/>
              <a:t>ДН</a:t>
            </a:r>
            <a:r>
              <a:rPr lang="en-US" sz="2800" dirty="0" smtClean="0"/>
              <a:t>. </a:t>
            </a:r>
            <a:r>
              <a:rPr lang="sr-Cyrl-CS" sz="2800" dirty="0" smtClean="0"/>
              <a:t>Овакве разлике онемогућавају директну поредивост података између различитих земаља</a:t>
            </a:r>
            <a:r>
              <a:rPr lang="en-US" sz="2800" dirty="0" smtClean="0"/>
              <a:t>, </a:t>
            </a:r>
            <a:r>
              <a:rPr lang="sr-Cyrl-CS" sz="2800" dirty="0" smtClean="0"/>
              <a:t>чак и на нивоу укупних трошкова ДН као део БДП</a:t>
            </a:r>
            <a:r>
              <a:rPr lang="en-US" sz="28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u="sng" dirty="0"/>
              <a:t>Box 1.2. </a:t>
            </a:r>
            <a:r>
              <a:rPr lang="sr-Cyrl-CS" sz="2400" b="1" u="sng" dirty="0" smtClean="0"/>
              <a:t>наставак претходног</a:t>
            </a:r>
            <a:r>
              <a:rPr lang="en-US" sz="2400" b="1" u="sng" dirty="0" smtClean="0"/>
              <a:t>.</a:t>
            </a:r>
            <a:endParaRPr lang="en-US" sz="2400" dirty="0"/>
          </a:p>
          <a:p>
            <a:pPr algn="just"/>
            <a:endParaRPr lang="en-US" sz="2400" dirty="0" smtClean="0"/>
          </a:p>
          <a:p>
            <a:pPr algn="just"/>
            <a:r>
              <a:rPr lang="sr-Cyrl-CS" sz="2400" dirty="0" smtClean="0"/>
              <a:t>Укупна потрошња на ДН се израчунава на основу збира свих услуга здравственог или соицијаног сектора у овој области</a:t>
            </a:r>
            <a:r>
              <a:rPr lang="en-US" sz="2400" dirty="0" smtClean="0"/>
              <a:t>. </a:t>
            </a:r>
            <a:r>
              <a:rPr lang="sr-Cyrl-CS" sz="2400" dirty="0" smtClean="0"/>
              <a:t>Здравствни сектор укључује такве трошкове ДН као што су:</a:t>
            </a:r>
            <a:r>
              <a:rPr lang="en-US" sz="2400" dirty="0" smtClean="0"/>
              <a:t> </a:t>
            </a:r>
            <a:r>
              <a:rPr lang="sr-Cyrl-CS" sz="2400" dirty="0" smtClean="0"/>
              <a:t>палијативно збрињавање</a:t>
            </a:r>
            <a:r>
              <a:rPr lang="en-US" sz="2400" dirty="0" smtClean="0"/>
              <a:t>, </a:t>
            </a:r>
            <a:r>
              <a:rPr lang="sr-Cyrl-CS" sz="2400" dirty="0" smtClean="0"/>
              <a:t>сестринска нега</a:t>
            </a:r>
            <a:r>
              <a:rPr lang="en-US" sz="2400" dirty="0" smtClean="0"/>
              <a:t>, </a:t>
            </a:r>
            <a:r>
              <a:rPr lang="sr-Cyrl-CS" sz="2400" dirty="0" smtClean="0"/>
              <a:t>персонална нега</a:t>
            </a:r>
            <a:r>
              <a:rPr lang="en-US" sz="2400" dirty="0" smtClean="0"/>
              <a:t>, </a:t>
            </a:r>
            <a:r>
              <a:rPr lang="sr-Cyrl-CS" sz="2400" dirty="0" smtClean="0"/>
              <a:t>као и здравствену подршку породици</a:t>
            </a:r>
            <a:r>
              <a:rPr lang="en-US" sz="2400" dirty="0" smtClean="0"/>
              <a:t>. </a:t>
            </a:r>
            <a:r>
              <a:rPr lang="sr-Cyrl-CS" sz="2400" dirty="0" smtClean="0"/>
              <a:t>Социјални сектор укључује различите видове помоћи у кући и подршци у обављању неге</a:t>
            </a:r>
            <a:r>
              <a:rPr lang="en-US" sz="2400" dirty="0" smtClean="0"/>
              <a:t>, </a:t>
            </a:r>
            <a:r>
              <a:rPr lang="sr-Cyrl-CS" sz="2400" dirty="0" smtClean="0"/>
              <a:t>резиденцијалним услугама и другим социјалним сервисима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sr-Cyrl-CS" sz="2400" dirty="0" smtClean="0"/>
              <a:t>Здравствена компонента ДН типично укључује епизоде збрињавања у којима је примарна потреба или здравствене природе или везана за здравствену компоненту персоналне неге </a:t>
            </a:r>
            <a:r>
              <a:rPr lang="en-US" sz="2400" u="sng" dirty="0" smtClean="0"/>
              <a:t>(</a:t>
            </a:r>
            <a:r>
              <a:rPr lang="en-US" sz="2400" u="sng" dirty="0"/>
              <a:t>ADL support</a:t>
            </a:r>
            <a:r>
              <a:rPr lang="en-US" sz="2400" dirty="0" smtClean="0"/>
              <a:t>)</a:t>
            </a:r>
            <a:r>
              <a:rPr lang="sr-Cyrl-CS" sz="2400" dirty="0" smtClean="0"/>
              <a:t>. Услуге које су примарно оријентисане на пормоћ и подршку у домену</a:t>
            </a:r>
            <a:r>
              <a:rPr lang="en-US" sz="2400" dirty="0" smtClean="0"/>
              <a:t> </a:t>
            </a:r>
            <a:r>
              <a:rPr lang="en-US" sz="2400" u="sng" dirty="0"/>
              <a:t>IADL </a:t>
            </a:r>
            <a:r>
              <a:rPr lang="sr-Cyrl-CS" sz="2400" dirty="0" smtClean="0"/>
              <a:t>излазе из оквира здравственог сектора</a:t>
            </a:r>
            <a:r>
              <a:rPr lang="en-US" sz="2400" dirty="0" smtClean="0"/>
              <a:t>. </a:t>
            </a:r>
            <a:r>
              <a:rPr lang="sr-Cyrl-CS" sz="2400" dirty="0" smtClean="0"/>
              <a:t>СЗО</a:t>
            </a:r>
            <a:r>
              <a:rPr lang="en-US" sz="2400" dirty="0" smtClean="0"/>
              <a:t>, OECD</a:t>
            </a:r>
            <a:r>
              <a:rPr lang="sr-Cyrl-CS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 smtClean="0"/>
              <a:t>Eurostat</a:t>
            </a:r>
            <a:r>
              <a:rPr lang="en-US" sz="2400" dirty="0" smtClean="0"/>
              <a:t> </a:t>
            </a:r>
            <a:r>
              <a:rPr lang="sr-Cyrl-CS" sz="2400" dirty="0" smtClean="0"/>
              <a:t>и друге међународне агенције стално прилагођавају дефиниције и пружају смернице земљама чланицама</a:t>
            </a:r>
            <a:r>
              <a:rPr lang="en-US" sz="2400" dirty="0" smtClean="0"/>
              <a:t>; </a:t>
            </a:r>
            <a:r>
              <a:rPr lang="sr-Cyrl-CS" sz="2400" dirty="0" smtClean="0"/>
              <a:t>обо је део активности који се обавља у оквиру ревизије упутства за Систем Здравствених Рачуна</a:t>
            </a:r>
            <a:r>
              <a:rPr lang="en-US" sz="2400" dirty="0" smtClean="0"/>
              <a:t>.</a:t>
            </a:r>
            <a:endParaRPr lang="en-US" sz="2400" dirty="0"/>
          </a:p>
          <a:p>
            <a:pPr algn="just"/>
            <a:r>
              <a:rPr lang="en-US" sz="1400" i="1" u="sng" dirty="0"/>
              <a:t>Source: </a:t>
            </a:r>
            <a:r>
              <a:rPr lang="en-US" sz="1400" i="1" dirty="0"/>
              <a:t>Long-term care Guidelines under the Joint Eurostat, OECD and WHO Health Accounts data collection</a:t>
            </a:r>
            <a:r>
              <a:rPr lang="en-US" sz="1400" dirty="0"/>
              <a:t>.</a:t>
            </a:r>
          </a:p>
        </p:txBody>
      </p:sp>
    </p:spTree>
    <p:extLst>
      <p:ext uri="{BB962C8B-B14F-4D97-AF65-F5344CB8AC3E}">
        <p14:creationId xmlns="" xmlns:p14="http://schemas.microsoft.com/office/powerpoint/2010/main" val="1904885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0" y="0"/>
            <a:ext cx="914400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2400" b="1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ДН у кући</a:t>
            </a:r>
            <a:r>
              <a:rPr kumimoji="0" lang="en-US" altLang="zh-CN" sz="2400" b="1" i="1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:</a:t>
            </a:r>
            <a:r>
              <a:rPr kumimoji="0" lang="en-US" altLang="zh-CN" sz="2400" b="0" i="0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sr-Cyrl-CS" altLang="zh-CN" sz="2400" b="0" i="0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пружа</a:t>
            </a:r>
            <a:r>
              <a:rPr kumimoji="0" lang="sr-Cyrl-CS" altLang="zh-CN" sz="2400" b="0" i="0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се особама са функционалним ограничењима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у њиховом дому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.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Привемена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институционализација такође улази у ову катеогрију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јер омоућава особама наставак живота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у кући (рецимо дневни цетнри или респајт)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.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Овде спадају и неки облици “заштићеног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становања” који омогућава пружање помоћи уз очување високог степена самосталности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2400" b="1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ДН у институцији</a:t>
            </a:r>
            <a:r>
              <a:rPr kumimoji="0" lang="en-US" altLang="zh-CN" sz="2400" b="1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: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односи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се на дуготрајни боравак у институцији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en-US" altLang="zh-CN" sz="2400" b="0" i="0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(</a:t>
            </a:r>
            <a:r>
              <a:rPr kumimoji="0" lang="sr-Cyrl-CS" altLang="zh-CN" sz="2400" b="0" i="0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изузимајући болницу</a:t>
            </a:r>
            <a:r>
              <a:rPr kumimoji="0" lang="en-US" altLang="zh-CN" sz="2400" b="0" i="0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)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која омогућава смештај и ДН у пакету услуга за особе којима је потребна нега и здравствна заштита (коју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превасходно пружају медицинске сестре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) због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хроничних обољења и смањене способности за самосталан живот и основне активности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ADL.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Овакве установе омогућавају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смештај комбинован са надзором од стране медицинске сестре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или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других пружалаца персоналне неге, у складу са индивидуалним потребама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.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Установе за ДН превасходно укључују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услуге дуготраје неге за особе са умереним или озбиљним степеном функционалних ограничења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2400" b="1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ДН – особе на нези</a:t>
            </a:r>
            <a:r>
              <a:rPr kumimoji="0" lang="sr-Cyrl-CS" altLang="zh-CN" sz="2400" b="1" i="0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: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особе којима се пружа ДН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било у кући или у институцији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,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укључујићи и уживаоце различитих облика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социјане помоћи 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везано 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за ДН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sr-Cyrl-CS" altLang="zh-CN" sz="2400" b="1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ДН –</a:t>
            </a:r>
            <a:r>
              <a:rPr kumimoji="0" lang="sr-Cyrl-CS" altLang="zh-CN" sz="2400" b="1" i="0" u="sng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фомални пружаоци неге</a:t>
            </a:r>
            <a:r>
              <a:rPr kumimoji="0" lang="en-US" altLang="zh-CN" sz="2400" b="1" i="0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укључују следећа занимања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и категорије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: 1)</a:t>
            </a:r>
            <a:r>
              <a:rPr lang="sr-Cyrl-CS" altLang="zh-CN" sz="2400" dirty="0" smtClean="0">
                <a:solidFill>
                  <a:srgbClr val="00000A"/>
                </a:solidFill>
                <a:latin typeface="Calibri" pitchFamily="34" charset="0"/>
                <a:ea typeface="WenQuanYi Micro Hei" charset="0"/>
                <a:cs typeface="Lohit Hindi" charset="0"/>
              </a:rPr>
              <a:t> </a:t>
            </a:r>
            <a:r>
              <a:rPr lang="sr-Cyrl-CS" altLang="zh-CN" sz="2400" u="sng" dirty="0" smtClean="0">
                <a:solidFill>
                  <a:srgbClr val="00000A"/>
                </a:solidFill>
                <a:latin typeface="Calibri" pitchFamily="34" charset="0"/>
                <a:ea typeface="WenQuanYi Micro Hei" charset="0"/>
                <a:cs typeface="Lohit Hindi" charset="0"/>
              </a:rPr>
              <a:t>медицинске сестре и више сестре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, </a:t>
            </a:r>
            <a:r>
              <a:rPr lang="sr-Cyrl-CS" altLang="zh-CN" sz="2400" dirty="0" smtClean="0">
                <a:solidFill>
                  <a:srgbClr val="00000A"/>
                </a:solidFill>
                <a:latin typeface="Calibri" pitchFamily="34" charset="0"/>
                <a:ea typeface="WenQuanYi Micro Hei" charset="0"/>
                <a:cs typeface="Lohit Hindi" charset="0"/>
              </a:rPr>
              <a:t>(дефинисане путем стандарда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ISCO-08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,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2221 ISCO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или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3221 ISCO</a:t>
            </a:r>
            <a:r>
              <a:rPr lang="sr-Cyrl-CS" altLang="zh-CN" sz="2400" dirty="0" smtClean="0">
                <a:solidFill>
                  <a:srgbClr val="00000A"/>
                </a:solidFill>
                <a:latin typeface="Calibri" pitchFamily="34" charset="0"/>
                <a:ea typeface="WenQuanYi Micro Hei" charset="0"/>
                <a:cs typeface="Lohit Hindi" charset="0"/>
              </a:rPr>
              <a:t>)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,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које пружају ДН у кући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или у институције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(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изузимајући болнице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); 2) </a:t>
            </a:r>
            <a:r>
              <a:rPr kumimoji="0" lang="sr-Cyrl-CS" altLang="zh-CN" sz="2400" b="0" i="0" u="sng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пружаоци</a:t>
            </a:r>
            <a:r>
              <a:rPr kumimoji="0" lang="sr-Cyrl-CS" altLang="zh-CN" sz="2400" b="0" i="0" u="sng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персоналне неге - неговатељи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,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укључујући запослене у институцијама који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немају квалификације медицинске сестре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.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У складу са 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ISCO-08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класификацијом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,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ове особе се</a:t>
            </a:r>
            <a:r>
              <a:rPr kumimoji="0" lang="sr-Cyrl-CS" altLang="zh-CN" sz="2400" b="0" i="0" u="none" strike="noStrike" cap="none" normalizeH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 дефинишу као пружаоци основне персоналне у обављању таквих активности као што је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купање, облачење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, </a:t>
            </a:r>
            <a:r>
              <a:rPr kumimoji="0" lang="sr-Cyrl-C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и тоалета старијих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, </a:t>
            </a:r>
            <a:r>
              <a:rPr lang="sr-Cyrl-CS" altLang="zh-CN" sz="2400" dirty="0" smtClean="0">
                <a:solidFill>
                  <a:srgbClr val="00000A"/>
                </a:solidFill>
                <a:latin typeface="Calibri" pitchFamily="34" charset="0"/>
                <a:ea typeface="WenQuanYi Micro Hei" charset="0"/>
                <a:cs typeface="Lohit Hindi" charset="0"/>
              </a:rPr>
              <a:t>реконвалесцената и особа са инвалидитетом</a:t>
            </a:r>
            <a:r>
              <a:rPr kumimoji="0" lang="en-US" altLang="zh-CN" sz="2400" b="0" i="0" u="none" strike="noStrike" cap="none" normalizeH="0" baseline="0" dirty="0" smtClean="0">
                <a:ln>
                  <a:noFill/>
                </a:ln>
                <a:solidFill>
                  <a:srgbClr val="00000A"/>
                </a:solidFill>
                <a:effectLst/>
                <a:latin typeface="Calibri" pitchFamily="34" charset="0"/>
                <a:ea typeface="WenQuanYi Micro Hei" charset="0"/>
                <a:cs typeface="Lohit Hindi" charset="0"/>
              </a:rPr>
              <a:t>.</a:t>
            </a:r>
            <a:endParaRPr kumimoji="0" lang="en-US" altLang="zh-CN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685800"/>
            <a:ext cx="8116133" cy="45243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r-Cyrl-CS" sz="3200" b="1" u="sng" dirty="0" smtClean="0"/>
              <a:t>Основна питања</a:t>
            </a:r>
            <a:r>
              <a:rPr lang="en-US" sz="3200" b="1" u="sng" dirty="0" smtClean="0"/>
              <a:t>:</a:t>
            </a:r>
            <a:endParaRPr lang="en-US" sz="3200" b="1" u="sng" dirty="0"/>
          </a:p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- </a:t>
            </a:r>
            <a:r>
              <a:rPr lang="sr-Cyrl-CS" sz="3200" dirty="0" smtClean="0"/>
              <a:t>Разграничавање здравственог и социјалног </a:t>
            </a:r>
          </a:p>
          <a:p>
            <a:r>
              <a:rPr lang="sr-Cyrl-CS" sz="3200" dirty="0" smtClean="0"/>
              <a:t>сектора</a:t>
            </a:r>
            <a:r>
              <a:rPr lang="en-US" sz="3200" dirty="0" smtClean="0"/>
              <a:t>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- </a:t>
            </a:r>
            <a:r>
              <a:rPr lang="sr-Cyrl-CS" sz="3200" dirty="0" smtClean="0"/>
              <a:t>Одговорности</a:t>
            </a:r>
            <a:r>
              <a:rPr lang="en-US" sz="3200" dirty="0" smtClean="0"/>
              <a:t>?</a:t>
            </a: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 smtClean="0"/>
              <a:t>- </a:t>
            </a:r>
            <a:r>
              <a:rPr lang="sr-Cyrl-CS" sz="3200" dirty="0" smtClean="0"/>
              <a:t>Начини финанасирања</a:t>
            </a:r>
            <a:r>
              <a:rPr lang="en-US" sz="3200" dirty="0" smtClean="0"/>
              <a:t>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2278</Words>
  <Application>Microsoft Office PowerPoint</Application>
  <PresentationFormat>On-screen Show (4:3)</PresentationFormat>
  <Paragraphs>268</Paragraphs>
  <Slides>44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   Дуготрајна нега у Србији - перспектива здравственог сектора Гoрaн Шeвo, Градски завод за геронтологију и палијативно збрињавање, Београд </vt:lpstr>
      <vt:lpstr>Дефиниције коришћене у овој презентацији </vt:lpstr>
      <vt:lpstr>Observatory Venice Summer School on “The Ageing Crisis: A health Systems Response” July 24th to July 29th,2011     Colombo, F., et al. (2011), Help Wanted?: Providing and Paying for Long-Term Care, OECD Health Policy Studies, OECD Publishing    http://dx.doi.org/10.1787/9789264097759-en This work is published on the OECD iLibrary, which gathers all OECD books, periodicals and statistical databases. </vt:lpstr>
      <vt:lpstr>Дуготрајна нега (ДН): читав низ услуга које се пружају особама са смањеном функционалном способношћу, менталне или когнитивне природе, а које су следствено току дужег времена зависне од туђе помоћи у обављању основних активности свакодневног живота (ADL). Ова компонента персоналне неге се обично пружа у комбинацији са неким медицинским услугама, пре свега услугама медицинске сестре (помоћ у превијању рана, терапији бола, узимању медикације, здравствени надзор), као и услугама превенције, рехабилитације те палијативног збрињавања. Услуге ДН се могу комбиновати са другим, једноставнијим облицима неге, као што је помоћ у кући или помоћ у обављању инструменталних активности свакодневног живота (IADL).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Број збрињаваних пацијената</vt:lpstr>
      <vt:lpstr>Наши пацијенти? Према добним групама </vt:lpstr>
      <vt:lpstr>Slide 20</vt:lpstr>
      <vt:lpstr>Морталитет - 14.6%  1.1.2011 -31.12.2011</vt:lpstr>
      <vt:lpstr>Које услуге ДН пружа Завод? </vt:lpstr>
      <vt:lpstr>Slide 23</vt:lpstr>
      <vt:lpstr>Slide 24</vt:lpstr>
      <vt:lpstr>ОТПУСТ?  Када престаје потреба?  У чему је проблем?</vt:lpstr>
      <vt:lpstr>Slide 26</vt:lpstr>
      <vt:lpstr>ЗДРАВСТВЕНА НЕГА</vt:lpstr>
      <vt:lpstr>Slide 28</vt:lpstr>
      <vt:lpstr>Шта радити?  Пружати или не?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Како је ово могуће остварити?</vt:lpstr>
      <vt:lpstr>Slide 38</vt:lpstr>
      <vt:lpstr>Slide 39</vt:lpstr>
      <vt:lpstr>Slide 40</vt:lpstr>
      <vt:lpstr>Интегрисана заштита</vt:lpstr>
      <vt:lpstr>Slide 42</vt:lpstr>
      <vt:lpstr>Slide 43</vt:lpstr>
      <vt:lpstr>Slide 44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Long-term care from health sector perspective  Goran Sevo, Institute for Gerontology and Palliative Care, Belgrade, Serbia   Дуготрајна нега у Србији - перспектива здравственог сектора Гoрaн Шeвo, Градски завод за геронтологију и палијативно збрињавање, Београд </dc:title>
  <dc:creator>Goran Sevo</dc:creator>
  <cp:lastModifiedBy>Goran Sevo</cp:lastModifiedBy>
  <cp:revision>215</cp:revision>
  <dcterms:created xsi:type="dcterms:W3CDTF">2012-11-26T15:03:07Z</dcterms:created>
  <dcterms:modified xsi:type="dcterms:W3CDTF">2012-12-06T08:25:17Z</dcterms:modified>
</cp:coreProperties>
</file>