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handoutMasterIdLst>
    <p:handoutMasterId r:id="rId16"/>
  </p:handoutMasterIdLst>
  <p:sldIdLst>
    <p:sldId id="277" r:id="rId2"/>
    <p:sldId id="280" r:id="rId3"/>
    <p:sldId id="257" r:id="rId4"/>
    <p:sldId id="281" r:id="rId5"/>
    <p:sldId id="283" r:id="rId6"/>
    <p:sldId id="284" r:id="rId7"/>
    <p:sldId id="286" r:id="rId8"/>
    <p:sldId id="290" r:id="rId9"/>
    <p:sldId id="285" r:id="rId10"/>
    <p:sldId id="287" r:id="rId11"/>
    <p:sldId id="289" r:id="rId12"/>
    <p:sldId id="258" r:id="rId13"/>
    <p:sldId id="288" r:id="rId14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50" autoAdjust="0"/>
  </p:normalViewPr>
  <p:slideViewPr>
    <p:cSldViewPr>
      <p:cViewPr>
        <p:scale>
          <a:sx n="66" d="100"/>
          <a:sy n="66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Čuvar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EF8D5-2D64-4F24-9306-BD3AE7144921}" type="datetimeFigureOut">
              <a:rPr lang="sr-Latn-RS" smtClean="0"/>
              <a:t>20.10.2014</a:t>
            </a:fld>
            <a:endParaRPr lang="sr-Latn-RS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C23E5-7D6A-48E2-9B17-777E4C73E6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70078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E0E4E-6937-42D3-8BC9-64C3EBBCD0E5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41B97-8EE9-406B-968B-F9A158EE6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23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41B97-8EE9-406B-968B-F9A158EE64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9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41B97-8EE9-406B-968B-F9A158EE64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5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41B97-8EE9-406B-968B-F9A158EE64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7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41B97-8EE9-406B-968B-F9A158EE64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7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41B97-8EE9-406B-968B-F9A158EE64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7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41B97-8EE9-406B-968B-F9A158EE64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7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41B97-8EE9-406B-968B-F9A158EE64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7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41B97-8EE9-406B-968B-F9A158EE64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7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41B97-8EE9-406B-968B-F9A158EE64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7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41B97-8EE9-406B-968B-F9A158EE64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8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AutoShape 2" descr="Inline images 1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4"/>
          <a:stretch/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90462A0-3BDF-40F8-B212-06364BA08C2B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2B3D5C7-EAC0-479E-BB49-7D019C9E53A4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ljmarkovic@ian.org.r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7784" y="3581400"/>
            <a:ext cx="7168016" cy="1295400"/>
          </a:xfrm>
        </p:spPr>
        <p:txBody>
          <a:bodyPr>
            <a:noAutofit/>
          </a:bodyPr>
          <a:lstStyle/>
          <a:p>
            <a:r>
              <a:rPr lang="sr-Latn-RS" b="1" dirty="0" smtClean="0">
                <a:solidFill>
                  <a:schemeClr val="accent2">
                    <a:lumMod val="75000"/>
                  </a:schemeClr>
                </a:solidFill>
              </a:rPr>
              <a:t>„Ostavi drugačiji otisak na svet“</a:t>
            </a:r>
            <a:br>
              <a:rPr lang="sr-Latn-RS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r-Latn-CS" sz="2400" dirty="0">
                <a:solidFill>
                  <a:schemeClr val="accent2">
                    <a:lumMod val="75000"/>
                  </a:schemeClr>
                </a:solidFill>
              </a:rPr>
              <a:t>Dnevni boravak za decu i mlade sa problemima u ponašanju</a:t>
            </a:r>
            <a:r>
              <a:rPr lang="sr-Latn-RS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r-Latn-RS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r-Latn-RS" b="1" dirty="0" smtClean="0"/>
              <a:t>IAN </a:t>
            </a:r>
            <a:r>
              <a:rPr lang="sr-Latn-RS" b="1" dirty="0" err="1" smtClean="0"/>
              <a:t>Telecentar</a:t>
            </a:r>
            <a:r>
              <a:rPr lang="sr-Latn-RS" b="1" dirty="0" smtClean="0"/>
              <a:t> </a:t>
            </a:r>
          </a:p>
          <a:p>
            <a:r>
              <a:rPr lang="sr-Latn-RS" dirty="0" smtClean="0"/>
              <a:t>(Edukativni odsek Međunarodne mreže pomoći)</a:t>
            </a:r>
          </a:p>
          <a:p>
            <a:endParaRPr lang="sr-Latn-RS" dirty="0"/>
          </a:p>
          <a:p>
            <a:endParaRPr lang="en-US" dirty="0"/>
          </a:p>
        </p:txBody>
      </p:sp>
      <p:pic>
        <p:nvPicPr>
          <p:cNvPr id="4" name="Picture 2" descr="sm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2220231" cy="320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90" y="5943600"/>
            <a:ext cx="1735088" cy="57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943600"/>
            <a:ext cx="818133" cy="79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6" y="5769936"/>
            <a:ext cx="838200" cy="9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0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CS" sz="2900" b="1" dirty="0" smtClean="0">
                <a:solidFill>
                  <a:schemeClr val="accent2">
                    <a:lumMod val="75000"/>
                  </a:schemeClr>
                </a:solidFill>
              </a:rPr>
              <a:t>Aktivnosti</a:t>
            </a:r>
            <a:endParaRPr lang="en-US" sz="2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690864" cy="4937760"/>
          </a:xfrm>
        </p:spPr>
        <p:txBody>
          <a:bodyPr>
            <a:normAutofit/>
          </a:bodyPr>
          <a:lstStyle/>
          <a:p>
            <a:endParaRPr lang="sr-Latn-CS" sz="1400" dirty="0" smtClean="0"/>
          </a:p>
          <a:p>
            <a:r>
              <a:rPr lang="sr-Latn-CS" sz="3200" dirty="0" smtClean="0"/>
              <a:t>Profesionalno </a:t>
            </a:r>
            <a:r>
              <a:rPr lang="sr-Latn-CS" sz="3200" dirty="0"/>
              <a:t>osnaživanje</a:t>
            </a:r>
          </a:p>
          <a:p>
            <a:endParaRPr lang="sr-Latn-CS" sz="3200" dirty="0"/>
          </a:p>
          <a:p>
            <a:r>
              <a:rPr lang="sr-Latn-CS" sz="3200" dirty="0" smtClean="0"/>
              <a:t>Psihološko </a:t>
            </a:r>
            <a:r>
              <a:rPr lang="sr-Latn-CS" sz="3200" dirty="0"/>
              <a:t>osnaživanje</a:t>
            </a:r>
          </a:p>
          <a:p>
            <a:endParaRPr lang="sr-Latn-CS" sz="3200" dirty="0"/>
          </a:p>
          <a:p>
            <a:r>
              <a:rPr lang="sr-Latn-CS" sz="3200" dirty="0"/>
              <a:t>Klub za mlade – učenje prihvatljivih modela ponašanja</a:t>
            </a:r>
          </a:p>
        </p:txBody>
      </p:sp>
      <p:pic>
        <p:nvPicPr>
          <p:cNvPr id="5" name="Picture 2" descr="T:\Telecentar &amp; Repatrijacija projekti\SHL\Aktivnosti\kursevi racunara\IMG_0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84" y="609600"/>
            <a:ext cx="361918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ljmarkovic\Desktop\album\P907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126" y="3429000"/>
            <a:ext cx="3600400" cy="24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3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accent2">
                    <a:lumMod val="75000"/>
                  </a:schemeClr>
                </a:solidFill>
              </a:rPr>
              <a:t>Šta kažu deca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8458200" cy="4937760"/>
          </a:xfrm>
        </p:spPr>
        <p:txBody>
          <a:bodyPr>
            <a:normAutofit lnSpcReduction="10000"/>
          </a:bodyPr>
          <a:lstStyle/>
          <a:p>
            <a:r>
              <a:rPr lang="sr-Latn-RS" i="1" dirty="0"/>
              <a:t>„Ovo je pravi pogodak da ljudima pruži motivaciju za nešto dalje. Posebno za one koji nemaju školu, da se snađu</a:t>
            </a:r>
            <a:r>
              <a:rPr lang="sr-Latn-RS" i="1" dirty="0" smtClean="0"/>
              <a:t>.“</a:t>
            </a:r>
          </a:p>
          <a:p>
            <a:endParaRPr lang="sr-Latn-RS" i="1" dirty="0" smtClean="0"/>
          </a:p>
          <a:p>
            <a:r>
              <a:rPr lang="sr-Latn-RS" i="1" dirty="0"/>
              <a:t>„Ja prvo nisam hteo da dolazim, ali su hteli (Centar za socijalni rad i sud) da mi pojačaju mere, da idem u pritvor. Zbog toga sam i krenuo. Prvo sam mislio da je glupost, ali mi se mišljenje totalno promenilo. Sviđa mi se ova radionica kada ovako pričamo i to je </a:t>
            </a:r>
            <a:r>
              <a:rPr lang="sr-Latn-RS" i="1" dirty="0" smtClean="0"/>
              <a:t>to.“</a:t>
            </a:r>
            <a:endParaRPr lang="en-US" dirty="0"/>
          </a:p>
          <a:p>
            <a:endParaRPr lang="sr-Latn-RS" i="1" dirty="0"/>
          </a:p>
          <a:p>
            <a:r>
              <a:rPr lang="sr-Latn-RS" i="1" dirty="0" smtClean="0"/>
              <a:t>„Volim IAN zato što razumete naše želje, strpljivi ste, trudite se da nam udovoljite. Pružate nam pozitivno raspoloženje, dajete divne savete.“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4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b="1" dirty="0" smtClean="0">
                <a:solidFill>
                  <a:schemeClr val="accent2">
                    <a:lumMod val="75000"/>
                  </a:schemeClr>
                </a:solidFill>
              </a:rPr>
              <a:t>Čemu težimo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219200"/>
            <a:ext cx="3886200" cy="4937760"/>
          </a:xfrm>
        </p:spPr>
        <p:txBody>
          <a:bodyPr>
            <a:normAutofit/>
          </a:bodyPr>
          <a:lstStyle/>
          <a:p>
            <a:endParaRPr lang="sr-Latn-CS" dirty="0" smtClean="0"/>
          </a:p>
          <a:p>
            <a:r>
              <a:rPr lang="sr-Latn-CS" sz="3200" dirty="0" smtClean="0"/>
              <a:t>Prihvatanje </a:t>
            </a:r>
            <a:endParaRPr lang="sr-Latn-CS" sz="3200" dirty="0"/>
          </a:p>
          <a:p>
            <a:pPr marL="0" indent="0">
              <a:buNone/>
            </a:pPr>
            <a:endParaRPr lang="sr-Latn-CS" sz="3200" dirty="0"/>
          </a:p>
          <a:p>
            <a:r>
              <a:rPr lang="sr-Latn-CS" sz="3200" dirty="0"/>
              <a:t>Uključivanje u zajednicu</a:t>
            </a:r>
          </a:p>
          <a:p>
            <a:endParaRPr lang="sr-Latn-CS" sz="3200" dirty="0"/>
          </a:p>
          <a:p>
            <a:r>
              <a:rPr lang="sr-Latn-CS" sz="3200" dirty="0"/>
              <a:t>Zaštita </a:t>
            </a:r>
          </a:p>
          <a:p>
            <a:endParaRPr lang="en-US" dirty="0"/>
          </a:p>
        </p:txBody>
      </p:sp>
      <p:pic>
        <p:nvPicPr>
          <p:cNvPr id="1026" name="Picture 2" descr="\\jaka\Telecentar\Telecentar &amp; Repatrijacija projekti\SHL\PR\drvc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9868" b="6827"/>
          <a:stretch/>
        </p:blipFill>
        <p:spPr bwMode="auto">
          <a:xfrm>
            <a:off x="4258222" y="304800"/>
            <a:ext cx="4778851" cy="5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99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r-Latn-RS" sz="6600" dirty="0" smtClean="0"/>
              <a:t>Hvala!</a:t>
            </a:r>
            <a:endParaRPr lang="en-US" sz="6600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sr-Latn-RS" dirty="0" smtClean="0"/>
          </a:p>
          <a:p>
            <a:pPr marL="0" indent="0" algn="ctr">
              <a:buNone/>
            </a:pPr>
            <a:r>
              <a:rPr lang="sr-Latn-RS" dirty="0" smtClean="0"/>
              <a:t>(</a:t>
            </a:r>
            <a:r>
              <a:rPr lang="sr-Latn-RS" dirty="0"/>
              <a:t>Edukativni odsek Međunarodne mreže pomoći)</a:t>
            </a:r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l</a:t>
            </a:r>
            <a:r>
              <a:rPr lang="sr-Latn-RS" dirty="0" err="1" smtClean="0">
                <a:hlinkClick r:id="rId3"/>
              </a:rPr>
              <a:t>jmarkovic</a:t>
            </a:r>
            <a:r>
              <a:rPr lang="en-US" dirty="0" smtClean="0">
                <a:hlinkClick r:id="rId3"/>
              </a:rPr>
              <a:t>@ian.org.rs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5600"/>
            <a:ext cx="2544894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52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accent2">
                    <a:lumMod val="75000"/>
                  </a:schemeClr>
                </a:solidFill>
              </a:rPr>
              <a:t>Moj izbor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198"/>
            <a:ext cx="3867472" cy="257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42" y="381000"/>
            <a:ext cx="4722113" cy="265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235" y="3826543"/>
            <a:ext cx="424736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72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b="1" dirty="0" smtClean="0">
                <a:solidFill>
                  <a:schemeClr val="accent2">
                    <a:lumMod val="75000"/>
                  </a:schemeClr>
                </a:solidFill>
              </a:rPr>
              <a:t>Kako drugi reaguju?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47800" y="1219200"/>
            <a:ext cx="7239000" cy="4937760"/>
          </a:xfrm>
        </p:spPr>
        <p:txBody>
          <a:bodyPr>
            <a:normAutofit/>
          </a:bodyPr>
          <a:lstStyle/>
          <a:p>
            <a:endParaRPr lang="sr-Latn-CS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sr-Latn-CS" sz="3200" dirty="0" smtClean="0"/>
              <a:t>Strah</a:t>
            </a:r>
            <a:r>
              <a:rPr lang="sr-Latn-CS" sz="3200" dirty="0"/>
              <a:t>				</a:t>
            </a:r>
          </a:p>
          <a:p>
            <a:r>
              <a:rPr lang="sr-Latn-CS" sz="3200" dirty="0"/>
              <a:t>Odbacivanje</a:t>
            </a:r>
          </a:p>
          <a:p>
            <a:r>
              <a:rPr lang="sr-Latn-CS" sz="3200" dirty="0"/>
              <a:t>Osuđivanje/kažnjavanje </a:t>
            </a:r>
          </a:p>
          <a:p>
            <a:r>
              <a:rPr lang="sr-Latn-CS" sz="3200" dirty="0"/>
              <a:t>Ignorisanje</a:t>
            </a:r>
          </a:p>
          <a:p>
            <a:r>
              <a:rPr lang="sr-Latn-CS" sz="3200" dirty="0"/>
              <a:t>Diskriminacija</a:t>
            </a:r>
          </a:p>
          <a:p>
            <a:r>
              <a:rPr lang="sr-Latn-CS" sz="3200" dirty="0"/>
              <a:t>Etiketiranje </a:t>
            </a:r>
          </a:p>
          <a:p>
            <a:pPr marL="0" indent="0">
              <a:buNone/>
            </a:pPr>
            <a:endParaRPr lang="sr-Latn-C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sm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81" y="152400"/>
            <a:ext cx="1465417" cy="211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78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b="1" dirty="0" smtClean="0">
                <a:solidFill>
                  <a:schemeClr val="accent2">
                    <a:lumMod val="75000"/>
                  </a:schemeClr>
                </a:solidFill>
              </a:rPr>
              <a:t>Problemi u ponašanju – kako se ispoljavaju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219200"/>
            <a:ext cx="7848600" cy="4937760"/>
          </a:xfrm>
        </p:spPr>
        <p:txBody>
          <a:bodyPr>
            <a:normAutofit/>
          </a:bodyPr>
          <a:lstStyle/>
          <a:p>
            <a:endParaRPr lang="sr-Latn-CS" sz="2800" dirty="0" smtClean="0"/>
          </a:p>
          <a:p>
            <a:r>
              <a:rPr lang="sr-Latn-CS" sz="2800" dirty="0" smtClean="0"/>
              <a:t>Vršenje </a:t>
            </a:r>
            <a:r>
              <a:rPr lang="sr-Latn-CS" sz="2800" dirty="0"/>
              <a:t>krivičnih dela</a:t>
            </a:r>
          </a:p>
          <a:p>
            <a:r>
              <a:rPr lang="sr-Latn-CS" sz="2800" dirty="0"/>
              <a:t>Bežanje od kuće</a:t>
            </a:r>
          </a:p>
          <a:p>
            <a:r>
              <a:rPr lang="sr-Latn-CS" sz="2800" dirty="0"/>
              <a:t>Izostajanje </a:t>
            </a:r>
            <a:r>
              <a:rPr lang="en-US" sz="2800" dirty="0"/>
              <a:t>/ </a:t>
            </a:r>
            <a:r>
              <a:rPr lang="en-US" sz="2800" dirty="0" err="1"/>
              <a:t>napu</a:t>
            </a:r>
            <a:r>
              <a:rPr lang="sr-Latn-RS" sz="2800" dirty="0" err="1"/>
              <a:t>štanje</a:t>
            </a:r>
            <a:r>
              <a:rPr lang="sr-Latn-RS" sz="2800" dirty="0"/>
              <a:t> </a:t>
            </a:r>
            <a:r>
              <a:rPr lang="sr-Latn-RS" sz="2800" dirty="0" err="1"/>
              <a:t>škol</a:t>
            </a:r>
            <a:r>
              <a:rPr lang="sr-Latn-CS" sz="2800" dirty="0"/>
              <a:t>e</a:t>
            </a:r>
          </a:p>
          <a:p>
            <a:r>
              <a:rPr lang="sr-Latn-CS" sz="2800" dirty="0"/>
              <a:t>Agresivno ponašanje</a:t>
            </a:r>
          </a:p>
          <a:p>
            <a:r>
              <a:rPr lang="sr-Latn-CS" sz="2800" dirty="0"/>
              <a:t>Uništavanje imovine</a:t>
            </a:r>
          </a:p>
          <a:p>
            <a:r>
              <a:rPr lang="sr-Latn-CS" sz="2800" dirty="0"/>
              <a:t>Zavisnost od alkohola, narkotika, interneta i </a:t>
            </a:r>
            <a:r>
              <a:rPr lang="sr-Latn-CS" sz="2800" dirty="0" err="1"/>
              <a:t>igrica</a:t>
            </a:r>
            <a:endParaRPr lang="sr-Latn-CS" sz="2800" dirty="0"/>
          </a:p>
          <a:p>
            <a:r>
              <a:rPr lang="sr-Latn-CS" sz="2800" dirty="0"/>
              <a:t>Kockanje</a:t>
            </a:r>
          </a:p>
        </p:txBody>
      </p:sp>
      <p:pic>
        <p:nvPicPr>
          <p:cNvPr id="4" name="Picture 2" descr="sm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81" y="152400"/>
            <a:ext cx="1465417" cy="211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12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219200"/>
            <a:ext cx="6629400" cy="4937760"/>
          </a:xfrm>
        </p:spPr>
        <p:txBody>
          <a:bodyPr>
            <a:normAutofit/>
          </a:bodyPr>
          <a:lstStyle/>
          <a:p>
            <a:r>
              <a:rPr lang="sr-Latn-CS" sz="3200" dirty="0"/>
              <a:t>Kriza odrastanja </a:t>
            </a:r>
          </a:p>
          <a:p>
            <a:r>
              <a:rPr lang="sr-Latn-CS" sz="3200" dirty="0"/>
              <a:t>Nema adekvatne podrške u sredini u kojoj dete odrasta </a:t>
            </a:r>
          </a:p>
          <a:p>
            <a:pPr lvl="2"/>
            <a:r>
              <a:rPr lang="sr-Latn-CS" sz="3200" dirty="0"/>
              <a:t> porodica </a:t>
            </a:r>
          </a:p>
          <a:p>
            <a:pPr lvl="2"/>
            <a:r>
              <a:rPr lang="sr-Latn-CS" sz="3200" dirty="0"/>
              <a:t> škola </a:t>
            </a:r>
          </a:p>
          <a:p>
            <a:pPr lvl="2"/>
            <a:r>
              <a:rPr lang="sr-Latn-CS" sz="3200" dirty="0"/>
              <a:t> </a:t>
            </a:r>
            <a:r>
              <a:rPr lang="sr-Latn-CS" sz="3200" dirty="0" err="1"/>
              <a:t>vršnjačka</a:t>
            </a:r>
            <a:r>
              <a:rPr lang="sr-Latn-CS" sz="3200" dirty="0"/>
              <a:t> grupa </a:t>
            </a:r>
          </a:p>
          <a:p>
            <a:pPr lvl="2"/>
            <a:r>
              <a:rPr lang="sr-Latn-CS" sz="3200" dirty="0"/>
              <a:t> lokalna zajednica </a:t>
            </a:r>
          </a:p>
        </p:txBody>
      </p:sp>
      <p:pic>
        <p:nvPicPr>
          <p:cNvPr id="4" name="Picture 2" descr="sm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81" y="152400"/>
            <a:ext cx="1465417" cy="211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49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010400" cy="4937760"/>
          </a:xfrm>
        </p:spPr>
        <p:txBody>
          <a:bodyPr>
            <a:normAutofit/>
          </a:bodyPr>
          <a:lstStyle/>
          <a:p>
            <a:r>
              <a:rPr lang="sr-Latn-CS" sz="3200" dirty="0"/>
              <a:t>Period puberteta je specifičan kako za decu tako i za roditelje</a:t>
            </a:r>
          </a:p>
          <a:p>
            <a:endParaRPr lang="sr-Latn-CS" sz="3200" dirty="0"/>
          </a:p>
        </p:txBody>
      </p:sp>
      <p:pic>
        <p:nvPicPr>
          <p:cNvPr id="4" name="Picture 2" descr="sm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81" y="152400"/>
            <a:ext cx="1465417" cy="211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0"/>
            <a:ext cx="4431644" cy="301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19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900" b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sr-Latn-CS" sz="2900" b="1" dirty="0" err="1" smtClean="0">
                <a:solidFill>
                  <a:schemeClr val="accent2">
                    <a:lumMod val="75000"/>
                  </a:schemeClr>
                </a:solidFill>
              </a:rPr>
              <a:t>osledice</a:t>
            </a:r>
            <a:endParaRPr lang="en-US" sz="2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010400" cy="49377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sr-Latn-CS" sz="3200" smtClean="0"/>
              <a:t>(Ne)Obrazovanje </a:t>
            </a:r>
            <a:endParaRPr lang="sr-Latn-CS" sz="3200" dirty="0"/>
          </a:p>
          <a:p>
            <a:pPr>
              <a:spcAft>
                <a:spcPts val="1200"/>
              </a:spcAft>
            </a:pPr>
            <a:r>
              <a:rPr lang="sr-Latn-CS" sz="3200" dirty="0" smtClean="0"/>
              <a:t>Nezaposlenost </a:t>
            </a:r>
            <a:r>
              <a:rPr lang="sr-Latn-CS" sz="3200" dirty="0"/>
              <a:t>(preko 50% mladih je nezaposleno) </a:t>
            </a:r>
            <a:endParaRPr lang="sr-Latn-CS" sz="3200" dirty="0" smtClean="0"/>
          </a:p>
          <a:p>
            <a:pPr>
              <a:spcAft>
                <a:spcPts val="1200"/>
              </a:spcAft>
            </a:pPr>
            <a:r>
              <a:rPr lang="sr-Latn-CS" sz="3200" dirty="0" err="1" smtClean="0"/>
              <a:t>Nestrukturisano</a:t>
            </a:r>
            <a:r>
              <a:rPr lang="sr-Latn-CS" sz="3200" dirty="0" smtClean="0"/>
              <a:t> </a:t>
            </a:r>
            <a:r>
              <a:rPr lang="sr-Latn-CS" sz="3200" dirty="0"/>
              <a:t>slobodno vreme</a:t>
            </a:r>
          </a:p>
          <a:p>
            <a:pPr>
              <a:spcAft>
                <a:spcPts val="1200"/>
              </a:spcAft>
            </a:pPr>
            <a:r>
              <a:rPr lang="sr-Latn-CS" sz="3200" dirty="0" smtClean="0"/>
              <a:t>Nedostatak </a:t>
            </a:r>
            <a:r>
              <a:rPr lang="sr-Latn-CS" sz="3200" dirty="0"/>
              <a:t>motivacije za dalje napredovanje i/ili zaposlenje</a:t>
            </a:r>
          </a:p>
          <a:p>
            <a:endParaRPr lang="sr-Latn-CS" sz="3200" dirty="0"/>
          </a:p>
        </p:txBody>
      </p:sp>
      <p:pic>
        <p:nvPicPr>
          <p:cNvPr id="4" name="Picture 2" descr="sm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81" y="152400"/>
            <a:ext cx="1465417" cy="211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07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pic>
        <p:nvPicPr>
          <p:cNvPr id="4" name="iseceno-Klub za mlade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74775"/>
            <a:ext cx="8229600" cy="4625975"/>
          </a:xfrm>
        </p:spPr>
      </p:pic>
    </p:spTree>
    <p:extLst>
      <p:ext uri="{BB962C8B-B14F-4D97-AF65-F5344CB8AC3E}">
        <p14:creationId xmlns:p14="http://schemas.microsoft.com/office/powerpoint/2010/main" val="39145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CS" sz="2900" b="1" dirty="0">
                <a:solidFill>
                  <a:schemeClr val="accent2">
                    <a:lumMod val="75000"/>
                  </a:schemeClr>
                </a:solidFill>
              </a:rPr>
              <a:t>IAN </a:t>
            </a:r>
            <a:r>
              <a:rPr lang="sr-Latn-CS" sz="2900" b="1" dirty="0" err="1">
                <a:solidFill>
                  <a:schemeClr val="accent2">
                    <a:lumMod val="75000"/>
                  </a:schemeClr>
                </a:solidFill>
              </a:rPr>
              <a:t>Telecentar</a:t>
            </a:r>
            <a:r>
              <a:rPr lang="sr-Latn-CS" sz="2900" b="1" dirty="0">
                <a:solidFill>
                  <a:schemeClr val="accent2">
                    <a:lumMod val="75000"/>
                  </a:schemeClr>
                </a:solidFill>
              </a:rPr>
              <a:t> – dnevni </a:t>
            </a:r>
            <a:r>
              <a:rPr lang="sr-Latn-CS" sz="2900" b="1" dirty="0" smtClean="0">
                <a:solidFill>
                  <a:schemeClr val="accent2">
                    <a:lumMod val="75000"/>
                  </a:schemeClr>
                </a:solidFill>
              </a:rPr>
              <a:t>boravak</a:t>
            </a:r>
            <a:endParaRPr lang="en-US" sz="2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219200"/>
            <a:ext cx="6705600" cy="49377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3200" dirty="0" smtClean="0"/>
          </a:p>
          <a:p>
            <a:pPr>
              <a:spcAft>
                <a:spcPts val="1200"/>
              </a:spcAft>
            </a:pPr>
            <a:r>
              <a:rPr lang="sr-Latn-CS" sz="3200" dirty="0" smtClean="0"/>
              <a:t>Naš </a:t>
            </a:r>
            <a:r>
              <a:rPr lang="sr-Latn-CS" sz="3200" dirty="0"/>
              <a:t>tim čine ljudi različitih profesija</a:t>
            </a:r>
          </a:p>
          <a:p>
            <a:pPr>
              <a:spcAft>
                <a:spcPts val="1200"/>
              </a:spcAft>
            </a:pPr>
            <a:r>
              <a:rPr lang="sr-Latn-CS" sz="3200" dirty="0" smtClean="0"/>
              <a:t>Prihvatanje </a:t>
            </a:r>
            <a:r>
              <a:rPr lang="sr-Latn-CS" sz="3200" dirty="0"/>
              <a:t>dece bez predrasuda </a:t>
            </a:r>
          </a:p>
          <a:p>
            <a:pPr>
              <a:spcAft>
                <a:spcPts val="1200"/>
              </a:spcAft>
            </a:pPr>
            <a:r>
              <a:rPr lang="sr-Latn-CS" sz="3200" dirty="0" smtClean="0"/>
              <a:t>Naš </a:t>
            </a:r>
            <a:r>
              <a:rPr lang="sr-Latn-CS" sz="3200" dirty="0"/>
              <a:t>cilj je da oni shvate da mogu drugačije i da su zaista sposobni i da to i urade</a:t>
            </a:r>
          </a:p>
        </p:txBody>
      </p:sp>
      <p:pic>
        <p:nvPicPr>
          <p:cNvPr id="4" name="Picture 2" descr="sm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81" y="152400"/>
            <a:ext cx="1465417" cy="211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42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Kancelarij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arij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arij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1869</TotalTime>
  <Words>303</Words>
  <Application>Microsoft Office PowerPoint</Application>
  <PresentationFormat>On-screen Show (4:3)</PresentationFormat>
  <Paragraphs>74</Paragraphs>
  <Slides>13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Origin</vt:lpstr>
      <vt:lpstr>„Ostavi drugačiji otisak na svet“ Dnevni boravak za decu i mlade sa problemima u ponašanju </vt:lpstr>
      <vt:lpstr>Moj izbor</vt:lpstr>
      <vt:lpstr>Kako drugi reaguju?</vt:lpstr>
      <vt:lpstr>Problemi u ponašanju – kako se ispoljavaju</vt:lpstr>
      <vt:lpstr>PowerPoint Presentation</vt:lpstr>
      <vt:lpstr>PowerPoint Presentation</vt:lpstr>
      <vt:lpstr>Posledice</vt:lpstr>
      <vt:lpstr>PowerPoint Presentation</vt:lpstr>
      <vt:lpstr>IAN Telecentar – dnevni boravak</vt:lpstr>
      <vt:lpstr>Aktivnosti</vt:lpstr>
      <vt:lpstr>Šta kažu deca</vt:lpstr>
      <vt:lpstr>Čemu težimo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„Ostavi drugačji otisak na svet“</dc:title>
  <dc:creator>Gordana Stankov Stojilovic</dc:creator>
  <cp:lastModifiedBy>user</cp:lastModifiedBy>
  <cp:revision>48</cp:revision>
  <cp:lastPrinted>2014-03-20T22:00:45Z</cp:lastPrinted>
  <dcterms:created xsi:type="dcterms:W3CDTF">2014-03-19T09:23:52Z</dcterms:created>
  <dcterms:modified xsi:type="dcterms:W3CDTF">2014-10-20T15:16:17Z</dcterms:modified>
</cp:coreProperties>
</file>