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3" r:id="rId2"/>
  </p:sldMasterIdLst>
  <p:notesMasterIdLst>
    <p:notesMasterId r:id="rId22"/>
  </p:notesMasterIdLst>
  <p:handoutMasterIdLst>
    <p:handoutMasterId r:id="rId23"/>
  </p:handoutMasterIdLst>
  <p:sldIdLst>
    <p:sldId id="313" r:id="rId3"/>
    <p:sldId id="343" r:id="rId4"/>
    <p:sldId id="314" r:id="rId5"/>
    <p:sldId id="315" r:id="rId6"/>
    <p:sldId id="316" r:id="rId7"/>
    <p:sldId id="317" r:id="rId8"/>
    <p:sldId id="344" r:id="rId9"/>
    <p:sldId id="321" r:id="rId10"/>
    <p:sldId id="330" r:id="rId11"/>
    <p:sldId id="319" r:id="rId12"/>
    <p:sldId id="318" r:id="rId13"/>
    <p:sldId id="335" r:id="rId14"/>
    <p:sldId id="331" r:id="rId15"/>
    <p:sldId id="336" r:id="rId16"/>
    <p:sldId id="337" r:id="rId17"/>
    <p:sldId id="327" r:id="rId18"/>
    <p:sldId id="342" r:id="rId19"/>
    <p:sldId id="340" r:id="rId20"/>
    <p:sldId id="341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CFE3D-2764-4D82-ABA6-70656BD69D7D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4F9D3F-3963-4FCF-8BCB-C93544BF9A56}">
      <dgm:prSet phldrT="[Text]" custT="1"/>
      <dgm:spPr>
        <a:solidFill>
          <a:srgbClr val="064C98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GB" sz="1800" b="1" dirty="0" smtClean="0">
              <a:latin typeface="Myriad Pro" pitchFamily="34" charset="0"/>
            </a:rPr>
            <a:t>Sex dis-aggregated data</a:t>
          </a:r>
          <a:endParaRPr lang="en-GB" sz="1800" b="1" dirty="0">
            <a:latin typeface="Myriad Pro" pitchFamily="34" charset="0"/>
          </a:endParaRPr>
        </a:p>
      </dgm:t>
    </dgm:pt>
    <dgm:pt modelId="{7DC7EB79-2E60-4BF3-9490-C5B9885718B2}" type="parTrans" cxnId="{182DDEF3-047B-49ED-B824-4A4BBE2905BD}">
      <dgm:prSet/>
      <dgm:spPr/>
      <dgm:t>
        <a:bodyPr/>
        <a:lstStyle/>
        <a:p>
          <a:endParaRPr lang="en-GB" sz="2400"/>
        </a:p>
      </dgm:t>
    </dgm:pt>
    <dgm:pt modelId="{6A6A6C11-7DBA-4147-ADED-8986A40EC1C7}" type="sibTrans" cxnId="{182DDEF3-047B-49ED-B824-4A4BBE2905BD}">
      <dgm:prSet/>
      <dgm:spPr/>
      <dgm:t>
        <a:bodyPr/>
        <a:lstStyle/>
        <a:p>
          <a:endParaRPr lang="en-GB" sz="2400"/>
        </a:p>
      </dgm:t>
    </dgm:pt>
    <dgm:pt modelId="{5E0239A1-08A8-4495-BBDD-3F0CB1044D51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dirty="0" smtClean="0">
              <a:solidFill>
                <a:srgbClr val="002060"/>
              </a:solidFill>
              <a:latin typeface="Myriad Pro" pitchFamily="34" charset="0"/>
            </a:rPr>
            <a:t>Gender Equality Index</a:t>
          </a:r>
          <a:endParaRPr lang="en-GB" sz="2000" dirty="0">
            <a:solidFill>
              <a:srgbClr val="002060"/>
            </a:solidFill>
            <a:latin typeface="Myriad Pro" pitchFamily="34" charset="0"/>
          </a:endParaRPr>
        </a:p>
      </dgm:t>
    </dgm:pt>
    <dgm:pt modelId="{18CF2287-F874-4F9F-A450-28EFBDFFDABA}" type="parTrans" cxnId="{2527D4CD-8107-44C1-9971-F4E9E29C78FC}">
      <dgm:prSet/>
      <dgm:spPr/>
      <dgm:t>
        <a:bodyPr/>
        <a:lstStyle/>
        <a:p>
          <a:endParaRPr lang="en-GB" sz="2400"/>
        </a:p>
      </dgm:t>
    </dgm:pt>
    <dgm:pt modelId="{0F7BC678-36EB-4ED3-85C4-01002932F872}" type="sibTrans" cxnId="{2527D4CD-8107-44C1-9971-F4E9E29C78FC}">
      <dgm:prSet/>
      <dgm:spPr/>
      <dgm:t>
        <a:bodyPr/>
        <a:lstStyle/>
        <a:p>
          <a:endParaRPr lang="en-GB" sz="2400"/>
        </a:p>
      </dgm:t>
    </dgm:pt>
    <dgm:pt modelId="{D95806BC-682C-4BB1-A1E5-715DD0384F55}">
      <dgm:prSet phldrT="[Text]" custT="1"/>
      <dgm:spPr>
        <a:solidFill>
          <a:srgbClr val="064C98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latin typeface="Myriad Pro" pitchFamily="34" charset="0"/>
            </a:rPr>
            <a:t>BPfA</a:t>
          </a:r>
          <a:r>
            <a:rPr lang="en-GB" sz="1800" b="1" dirty="0" smtClean="0">
              <a:latin typeface="Myriad Pro" pitchFamily="34" charset="0"/>
            </a:rPr>
            <a:t> review in EU</a:t>
          </a:r>
          <a:endParaRPr lang="lt-LT" sz="1800" b="1" dirty="0" smtClean="0">
            <a:latin typeface="Myriad Pro" pitchFamily="34" charset="0"/>
          </a:endParaRPr>
        </a:p>
      </dgm:t>
    </dgm:pt>
    <dgm:pt modelId="{15FDA167-F9E7-4341-ADD6-F099CE734463}" type="parTrans" cxnId="{9273DE4A-BF09-4486-8F8B-0D4741FDC7FB}">
      <dgm:prSet/>
      <dgm:spPr/>
      <dgm:t>
        <a:bodyPr/>
        <a:lstStyle/>
        <a:p>
          <a:endParaRPr lang="en-GB" sz="2400"/>
        </a:p>
      </dgm:t>
    </dgm:pt>
    <dgm:pt modelId="{017258CB-2302-4138-ACA8-C9FEAC460040}" type="sibTrans" cxnId="{9273DE4A-BF09-4486-8F8B-0D4741FDC7FB}">
      <dgm:prSet/>
      <dgm:spPr/>
      <dgm:t>
        <a:bodyPr/>
        <a:lstStyle/>
        <a:p>
          <a:endParaRPr lang="en-GB" sz="2400"/>
        </a:p>
      </dgm:t>
    </dgm:pt>
    <dgm:pt modelId="{3F8C7B0A-A399-4B04-8838-0FE51C4353EF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dirty="0" smtClean="0">
              <a:solidFill>
                <a:srgbClr val="002060"/>
              </a:solidFill>
              <a:latin typeface="Myriad Pro" pitchFamily="34" charset="0"/>
            </a:rPr>
            <a:t>Beijing Reports for EU Presidency countries</a:t>
          </a:r>
          <a:endParaRPr lang="en-GB" sz="2000" dirty="0">
            <a:solidFill>
              <a:srgbClr val="002060"/>
            </a:solidFill>
            <a:latin typeface="Myriad Pro" pitchFamily="34" charset="0"/>
          </a:endParaRPr>
        </a:p>
      </dgm:t>
    </dgm:pt>
    <dgm:pt modelId="{A650E959-A172-4FD8-9AA2-54ED61F0941C}" type="parTrans" cxnId="{5C6665D7-E158-41D8-B74B-B7835F695E50}">
      <dgm:prSet/>
      <dgm:spPr/>
      <dgm:t>
        <a:bodyPr/>
        <a:lstStyle/>
        <a:p>
          <a:endParaRPr lang="en-GB" sz="2400"/>
        </a:p>
      </dgm:t>
    </dgm:pt>
    <dgm:pt modelId="{C230BE54-171A-4FD7-8527-F7886B0D3417}" type="sibTrans" cxnId="{5C6665D7-E158-41D8-B74B-B7835F695E50}">
      <dgm:prSet/>
      <dgm:spPr/>
      <dgm:t>
        <a:bodyPr/>
        <a:lstStyle/>
        <a:p>
          <a:endParaRPr lang="en-GB" sz="2400"/>
        </a:p>
      </dgm:t>
    </dgm:pt>
    <dgm:pt modelId="{0A951078-0168-42C7-9053-D8A423E1B1A4}">
      <dgm:prSet phldrT="[Text]" custT="1"/>
      <dgm:spPr>
        <a:solidFill>
          <a:srgbClr val="064C98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smtClean="0">
              <a:latin typeface="Myriad Pro" pitchFamily="34" charset="0"/>
            </a:rPr>
            <a:t>Gender-based </a:t>
          </a:r>
          <a:r>
            <a:rPr lang="lt-LT" sz="1800" b="1" dirty="0" smtClean="0">
              <a:latin typeface="Myriad Pro" pitchFamily="34" charset="0"/>
            </a:rPr>
            <a:t>v</a:t>
          </a:r>
          <a:r>
            <a:rPr lang="en-GB" sz="1800" b="1" dirty="0" err="1" smtClean="0">
              <a:latin typeface="Myriad Pro" pitchFamily="34" charset="0"/>
            </a:rPr>
            <a:t>iolence</a:t>
          </a:r>
          <a:endParaRPr lang="en-GB" sz="1800" b="1" dirty="0">
            <a:latin typeface="Myriad Pro" pitchFamily="34" charset="0"/>
          </a:endParaRPr>
        </a:p>
      </dgm:t>
    </dgm:pt>
    <dgm:pt modelId="{E8D95DCA-0B2A-4DC6-8C5C-3EF7D6F238A7}" type="parTrans" cxnId="{05061F2A-C16B-4457-BF15-4FD6004561D2}">
      <dgm:prSet/>
      <dgm:spPr/>
      <dgm:t>
        <a:bodyPr/>
        <a:lstStyle/>
        <a:p>
          <a:endParaRPr lang="en-GB" sz="2400"/>
        </a:p>
      </dgm:t>
    </dgm:pt>
    <dgm:pt modelId="{E58961E4-D1DA-4A7D-8F07-4BDB1573C7F5}" type="sibTrans" cxnId="{05061F2A-C16B-4457-BF15-4FD6004561D2}">
      <dgm:prSet/>
      <dgm:spPr/>
      <dgm:t>
        <a:bodyPr/>
        <a:lstStyle/>
        <a:p>
          <a:endParaRPr lang="en-GB" sz="2400"/>
        </a:p>
      </dgm:t>
    </dgm:pt>
    <dgm:pt modelId="{4CD7E3A5-5CB1-42CB-A7FB-02D2C10C9765}">
      <dgm:prSet phldrT="[Text]" custT="1"/>
      <dgm:spPr>
        <a:solidFill>
          <a:srgbClr val="064C98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smtClean="0">
              <a:latin typeface="Myriad Pro" pitchFamily="34" charset="0"/>
            </a:rPr>
            <a:t>Gender </a:t>
          </a:r>
          <a:r>
            <a:rPr lang="lt-LT" sz="1800" b="1" dirty="0" smtClean="0">
              <a:latin typeface="Myriad Pro" pitchFamily="34" charset="0"/>
            </a:rPr>
            <a:t>m</a:t>
          </a:r>
          <a:r>
            <a:rPr lang="en-GB" sz="1800" b="1" dirty="0" err="1" smtClean="0">
              <a:latin typeface="Myriad Pro" pitchFamily="34" charset="0"/>
            </a:rPr>
            <a:t>ainstream-ing</a:t>
          </a:r>
          <a:endParaRPr lang="en-GB" sz="1800" b="1" dirty="0">
            <a:latin typeface="Myriad Pro" pitchFamily="34" charset="0"/>
          </a:endParaRPr>
        </a:p>
      </dgm:t>
    </dgm:pt>
    <dgm:pt modelId="{3A91C1D8-BA4B-469D-862F-BC97601426F0}" type="parTrans" cxnId="{3DC2C859-47A4-4E07-8554-7C332481F570}">
      <dgm:prSet/>
      <dgm:spPr/>
      <dgm:t>
        <a:bodyPr/>
        <a:lstStyle/>
        <a:p>
          <a:endParaRPr lang="en-GB" sz="2400"/>
        </a:p>
      </dgm:t>
    </dgm:pt>
    <dgm:pt modelId="{4FCCCCA1-13D5-4F7F-8965-B8747E2203AB}" type="sibTrans" cxnId="{3DC2C859-47A4-4E07-8554-7C332481F570}">
      <dgm:prSet/>
      <dgm:spPr/>
      <dgm:t>
        <a:bodyPr/>
        <a:lstStyle/>
        <a:p>
          <a:endParaRPr lang="en-GB" sz="2400"/>
        </a:p>
      </dgm:t>
    </dgm:pt>
    <dgm:pt modelId="{AA8BE2CD-D248-46A6-9D17-FE770531E08D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344488" indent="-173038" algn="l"/>
          <a:r>
            <a:rPr lang="en-GB" sz="2000" dirty="0" smtClean="0">
              <a:solidFill>
                <a:srgbClr val="002060"/>
              </a:solidFill>
              <a:latin typeface="Myriad Pro" pitchFamily="34" charset="0"/>
            </a:rPr>
            <a:t>Methods and Tools</a:t>
          </a:r>
          <a:endParaRPr lang="en-GB" sz="2000" dirty="0">
            <a:solidFill>
              <a:srgbClr val="002060"/>
            </a:solidFill>
            <a:latin typeface="Myriad Pro" pitchFamily="34" charset="0"/>
          </a:endParaRPr>
        </a:p>
      </dgm:t>
    </dgm:pt>
    <dgm:pt modelId="{EF797503-5722-4C8E-B5D7-5A3A7A446EF0}" type="parTrans" cxnId="{501341C6-18D9-45EF-AF39-75EDA3E73647}">
      <dgm:prSet/>
      <dgm:spPr/>
      <dgm:t>
        <a:bodyPr/>
        <a:lstStyle/>
        <a:p>
          <a:endParaRPr lang="en-GB" sz="2400"/>
        </a:p>
      </dgm:t>
    </dgm:pt>
    <dgm:pt modelId="{B4547B67-84B5-42BC-AE70-4D731C84A8DF}" type="sibTrans" cxnId="{501341C6-18D9-45EF-AF39-75EDA3E73647}">
      <dgm:prSet/>
      <dgm:spPr/>
      <dgm:t>
        <a:bodyPr/>
        <a:lstStyle/>
        <a:p>
          <a:endParaRPr lang="en-GB" sz="2400"/>
        </a:p>
      </dgm:t>
    </dgm:pt>
    <dgm:pt modelId="{4FD12097-8414-41D0-B902-C136B58D3369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dirty="0" smtClean="0">
              <a:solidFill>
                <a:srgbClr val="002060"/>
              </a:solidFill>
              <a:latin typeface="Myriad Pro" pitchFamily="34" charset="0"/>
            </a:rPr>
            <a:t>Competence Development</a:t>
          </a:r>
          <a:endParaRPr lang="en-GB" sz="1800" dirty="0">
            <a:solidFill>
              <a:srgbClr val="002060"/>
            </a:solidFill>
            <a:latin typeface="Myriad Pro" pitchFamily="34" charset="0"/>
          </a:endParaRPr>
        </a:p>
      </dgm:t>
    </dgm:pt>
    <dgm:pt modelId="{455EAB1A-949C-450E-996A-DA660B409F0A}" type="parTrans" cxnId="{023F2D9D-7807-4D57-962C-214977C7757F}">
      <dgm:prSet/>
      <dgm:spPr/>
      <dgm:t>
        <a:bodyPr/>
        <a:lstStyle/>
        <a:p>
          <a:endParaRPr lang="en-GB" sz="2400"/>
        </a:p>
      </dgm:t>
    </dgm:pt>
    <dgm:pt modelId="{DEABE57E-C7AE-4C82-8FAF-18A330FA45B2}" type="sibTrans" cxnId="{023F2D9D-7807-4D57-962C-214977C7757F}">
      <dgm:prSet/>
      <dgm:spPr/>
      <dgm:t>
        <a:bodyPr/>
        <a:lstStyle/>
        <a:p>
          <a:endParaRPr lang="en-GB" sz="2400"/>
        </a:p>
      </dgm:t>
    </dgm:pt>
    <dgm:pt modelId="{C4D2007A-076D-4F15-AD2A-1185B487FB89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dirty="0" smtClean="0">
              <a:solidFill>
                <a:srgbClr val="002060"/>
              </a:solidFill>
              <a:latin typeface="Myriad Pro" pitchFamily="34" charset="0"/>
            </a:rPr>
            <a:t>Good </a:t>
          </a:r>
          <a:br>
            <a:rPr lang="en-GB" sz="1800" dirty="0" smtClean="0">
              <a:solidFill>
                <a:srgbClr val="002060"/>
              </a:solidFill>
              <a:latin typeface="Myriad Pro" pitchFamily="34" charset="0"/>
            </a:rPr>
          </a:br>
          <a:r>
            <a:rPr lang="en-GB" sz="1800" dirty="0" smtClean="0">
              <a:solidFill>
                <a:srgbClr val="002060"/>
              </a:solidFill>
              <a:latin typeface="Myriad Pro" pitchFamily="34" charset="0"/>
            </a:rPr>
            <a:t>Practices</a:t>
          </a:r>
          <a:endParaRPr lang="en-GB" sz="1800" dirty="0">
            <a:solidFill>
              <a:srgbClr val="002060"/>
            </a:solidFill>
            <a:latin typeface="Myriad Pro" pitchFamily="34" charset="0"/>
          </a:endParaRPr>
        </a:p>
      </dgm:t>
    </dgm:pt>
    <dgm:pt modelId="{20E37CD1-7F90-4E4D-9AC8-9B03F9A005BC}" type="parTrans" cxnId="{E920D06D-B579-44CA-BA15-2D0B591DB55A}">
      <dgm:prSet/>
      <dgm:spPr/>
      <dgm:t>
        <a:bodyPr/>
        <a:lstStyle/>
        <a:p>
          <a:endParaRPr lang="en-US" sz="2400"/>
        </a:p>
      </dgm:t>
    </dgm:pt>
    <dgm:pt modelId="{AB10EEB4-3984-4EAA-81C5-EA47CBC1DE9B}" type="sibTrans" cxnId="{E920D06D-B579-44CA-BA15-2D0B591DB55A}">
      <dgm:prSet/>
      <dgm:spPr/>
      <dgm:t>
        <a:bodyPr/>
        <a:lstStyle/>
        <a:p>
          <a:endParaRPr lang="en-US" sz="2400"/>
        </a:p>
      </dgm:t>
    </dgm:pt>
    <dgm:pt modelId="{71EA81CA-61AF-4D8F-A9BA-C7A81958D6C4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344488" indent="-173038" algn="l"/>
          <a:r>
            <a:rPr lang="en-GB" sz="2000" dirty="0" smtClean="0">
              <a:solidFill>
                <a:srgbClr val="002060"/>
              </a:solidFill>
              <a:latin typeface="Myriad Pro" pitchFamily="34" charset="0"/>
            </a:rPr>
            <a:t>Data</a:t>
          </a:r>
          <a:endParaRPr lang="en-GB" sz="2000" dirty="0">
            <a:solidFill>
              <a:srgbClr val="002060"/>
            </a:solidFill>
            <a:latin typeface="Myriad Pro" pitchFamily="34" charset="0"/>
          </a:endParaRPr>
        </a:p>
      </dgm:t>
    </dgm:pt>
    <dgm:pt modelId="{C0ED8643-1847-4540-AC4D-2FB5D70DABE4}" type="parTrans" cxnId="{12E35B5F-22D6-437A-964D-1AB453038569}">
      <dgm:prSet/>
      <dgm:spPr/>
      <dgm:t>
        <a:bodyPr/>
        <a:lstStyle/>
        <a:p>
          <a:endParaRPr lang="en-US" sz="2400"/>
        </a:p>
      </dgm:t>
    </dgm:pt>
    <dgm:pt modelId="{B09F1176-BF5E-4AAF-B2AB-AD8BA7FF8052}" type="sibTrans" cxnId="{12E35B5F-22D6-437A-964D-1AB453038569}">
      <dgm:prSet/>
      <dgm:spPr/>
      <dgm:t>
        <a:bodyPr/>
        <a:lstStyle/>
        <a:p>
          <a:endParaRPr lang="en-US" sz="2400"/>
        </a:p>
      </dgm:t>
    </dgm:pt>
    <dgm:pt modelId="{388DC562-D287-4887-9377-699A6A02ED71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dirty="0" smtClean="0">
              <a:solidFill>
                <a:srgbClr val="002060"/>
              </a:solidFill>
              <a:latin typeface="Myriad Pro" pitchFamily="34" charset="0"/>
            </a:rPr>
            <a:t>IPA</a:t>
          </a:r>
          <a:endParaRPr lang="en-GB" sz="1800" dirty="0">
            <a:solidFill>
              <a:srgbClr val="002060"/>
            </a:solidFill>
            <a:latin typeface="Myriad Pro" pitchFamily="34" charset="0"/>
          </a:endParaRPr>
        </a:p>
      </dgm:t>
    </dgm:pt>
    <dgm:pt modelId="{39D5F8AB-BCFC-4D57-921D-825AC3BFD9C6}" type="parTrans" cxnId="{D74DD3D1-D942-4D68-8FF5-7910B349783F}">
      <dgm:prSet/>
      <dgm:spPr/>
      <dgm:t>
        <a:bodyPr/>
        <a:lstStyle/>
        <a:p>
          <a:endParaRPr lang="en-GB" sz="2400"/>
        </a:p>
      </dgm:t>
    </dgm:pt>
    <dgm:pt modelId="{C4EE4866-239A-456A-AC86-A524E06AC640}" type="sibTrans" cxnId="{D74DD3D1-D942-4D68-8FF5-7910B349783F}">
      <dgm:prSet/>
      <dgm:spPr/>
      <dgm:t>
        <a:bodyPr/>
        <a:lstStyle/>
        <a:p>
          <a:endParaRPr lang="en-GB" sz="2400"/>
        </a:p>
      </dgm:t>
    </dgm:pt>
    <dgm:pt modelId="{3FEEE84C-5150-4268-8505-D70278602A22}">
      <dgm:prSet phldrT="[Text]" custT="1"/>
      <dgm:spPr>
        <a:solidFill>
          <a:srgbClr val="FFD304">
            <a:alpha val="9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dirty="0" smtClean="0">
              <a:solidFill>
                <a:srgbClr val="002060"/>
              </a:solidFill>
              <a:latin typeface="Myriad Pro" pitchFamily="34" charset="0"/>
            </a:rPr>
            <a:t>Gender Statistics Database</a:t>
          </a:r>
          <a:endParaRPr lang="en-GB" sz="2000" dirty="0">
            <a:solidFill>
              <a:srgbClr val="002060"/>
            </a:solidFill>
            <a:latin typeface="Myriad Pro" pitchFamily="34" charset="0"/>
          </a:endParaRPr>
        </a:p>
      </dgm:t>
    </dgm:pt>
    <dgm:pt modelId="{08DDE01A-967B-4775-ACA9-755A31109111}" type="parTrans" cxnId="{2CA5EE5E-49F0-4223-9C69-DCDA7C08E432}">
      <dgm:prSet/>
      <dgm:spPr/>
      <dgm:t>
        <a:bodyPr/>
        <a:lstStyle/>
        <a:p>
          <a:endParaRPr lang="en-GB" sz="2400"/>
        </a:p>
      </dgm:t>
    </dgm:pt>
    <dgm:pt modelId="{480EBA2C-A015-41A1-AE6A-B91AA93E44DB}" type="sibTrans" cxnId="{2CA5EE5E-49F0-4223-9C69-DCDA7C08E432}">
      <dgm:prSet/>
      <dgm:spPr/>
      <dgm:t>
        <a:bodyPr/>
        <a:lstStyle/>
        <a:p>
          <a:endParaRPr lang="en-GB" sz="2400"/>
        </a:p>
      </dgm:t>
    </dgm:pt>
    <dgm:pt modelId="{959A691D-211E-4B2C-8BAB-80D2E79A04CC}" type="pres">
      <dgm:prSet presAssocID="{564CFE3D-2764-4D82-ABA6-70656BD69D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22FDA0-1A2D-4053-ADED-6E5D158DFA1D}" type="pres">
      <dgm:prSet presAssocID="{564CFE3D-2764-4D82-ABA6-70656BD69D7D}" presName="children" presStyleCnt="0"/>
      <dgm:spPr/>
    </dgm:pt>
    <dgm:pt modelId="{BDC87A15-A253-4EDE-A82C-5892E1901DDD}" type="pres">
      <dgm:prSet presAssocID="{564CFE3D-2764-4D82-ABA6-70656BD69D7D}" presName="child1group" presStyleCnt="0"/>
      <dgm:spPr/>
    </dgm:pt>
    <dgm:pt modelId="{6E505480-9BD7-454A-B51E-99E650F2F867}" type="pres">
      <dgm:prSet presAssocID="{564CFE3D-2764-4D82-ABA6-70656BD69D7D}" presName="child1" presStyleLbl="bgAcc1" presStyleIdx="0" presStyleCnt="4" custScaleY="114292" custLinFactNeighborX="-7319" custLinFactNeighborY="1692"/>
      <dgm:spPr/>
      <dgm:t>
        <a:bodyPr/>
        <a:lstStyle/>
        <a:p>
          <a:endParaRPr lang="en-GB"/>
        </a:p>
      </dgm:t>
    </dgm:pt>
    <dgm:pt modelId="{D05DEC21-0A78-44EC-92F1-CEA91F5E70DD}" type="pres">
      <dgm:prSet presAssocID="{564CFE3D-2764-4D82-ABA6-70656BD69D7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74BBC8-86E7-44E6-9661-3A369B28D0D5}" type="pres">
      <dgm:prSet presAssocID="{564CFE3D-2764-4D82-ABA6-70656BD69D7D}" presName="child2group" presStyleCnt="0"/>
      <dgm:spPr/>
    </dgm:pt>
    <dgm:pt modelId="{9E573422-4FCF-430F-9A90-330F1DC36329}" type="pres">
      <dgm:prSet presAssocID="{564CFE3D-2764-4D82-ABA6-70656BD69D7D}" presName="child2" presStyleLbl="bgAcc1" presStyleIdx="1" presStyleCnt="4" custScaleY="114890"/>
      <dgm:spPr/>
      <dgm:t>
        <a:bodyPr/>
        <a:lstStyle/>
        <a:p>
          <a:endParaRPr lang="en-GB"/>
        </a:p>
      </dgm:t>
    </dgm:pt>
    <dgm:pt modelId="{4DF719F5-0A8F-49D6-8515-84668D8F44F0}" type="pres">
      <dgm:prSet presAssocID="{564CFE3D-2764-4D82-ABA6-70656BD69D7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C0209-2CAD-4CFE-8D3F-2917FB3C6B17}" type="pres">
      <dgm:prSet presAssocID="{564CFE3D-2764-4D82-ABA6-70656BD69D7D}" presName="child3group" presStyleCnt="0"/>
      <dgm:spPr/>
    </dgm:pt>
    <dgm:pt modelId="{691147DB-A563-4DC3-BBEB-2A47F99048E3}" type="pres">
      <dgm:prSet presAssocID="{564CFE3D-2764-4D82-ABA6-70656BD69D7D}" presName="child3" presStyleLbl="bgAcc1" presStyleIdx="2" presStyleCnt="4" custScaleX="99752" custScaleY="114491" custLinFactNeighborX="8349" custLinFactNeighborY="488"/>
      <dgm:spPr/>
      <dgm:t>
        <a:bodyPr/>
        <a:lstStyle/>
        <a:p>
          <a:endParaRPr lang="en-GB"/>
        </a:p>
      </dgm:t>
    </dgm:pt>
    <dgm:pt modelId="{409BF358-3AD1-4DC7-8AE2-C065BBC8BD3D}" type="pres">
      <dgm:prSet presAssocID="{564CFE3D-2764-4D82-ABA6-70656BD69D7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D80DA-74E0-49B5-AF2D-DB9F9EA57F9C}" type="pres">
      <dgm:prSet presAssocID="{564CFE3D-2764-4D82-ABA6-70656BD69D7D}" presName="child4group" presStyleCnt="0"/>
      <dgm:spPr/>
    </dgm:pt>
    <dgm:pt modelId="{77817438-0939-456C-B9F6-D19E27585A1A}" type="pres">
      <dgm:prSet presAssocID="{564CFE3D-2764-4D82-ABA6-70656BD69D7D}" presName="child4" presStyleLbl="bgAcc1" presStyleIdx="3" presStyleCnt="4" custScaleX="102345" custScaleY="114261" custLinFactNeighborX="-889" custLinFactNeighborY="-3603"/>
      <dgm:spPr/>
      <dgm:t>
        <a:bodyPr/>
        <a:lstStyle/>
        <a:p>
          <a:endParaRPr lang="en-GB"/>
        </a:p>
      </dgm:t>
    </dgm:pt>
    <dgm:pt modelId="{E09C6B64-B660-4D27-A830-B6F90130A184}" type="pres">
      <dgm:prSet presAssocID="{564CFE3D-2764-4D82-ABA6-70656BD69D7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2D15E0-9CC6-4FF8-9AB7-C5D464751A4C}" type="pres">
      <dgm:prSet presAssocID="{564CFE3D-2764-4D82-ABA6-70656BD69D7D}" presName="childPlaceholder" presStyleCnt="0"/>
      <dgm:spPr/>
    </dgm:pt>
    <dgm:pt modelId="{6E4033A4-B221-4B28-9404-0F7D9AC11A95}" type="pres">
      <dgm:prSet presAssocID="{564CFE3D-2764-4D82-ABA6-70656BD69D7D}" presName="circle" presStyleCnt="0"/>
      <dgm:spPr/>
    </dgm:pt>
    <dgm:pt modelId="{5FB7C28C-AF3F-41A4-BBE2-E891ACFED0D7}" type="pres">
      <dgm:prSet presAssocID="{564CFE3D-2764-4D82-ABA6-70656BD69D7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2440F9-36BA-45C8-AE4A-29F3DB2F1355}" type="pres">
      <dgm:prSet presAssocID="{564CFE3D-2764-4D82-ABA6-70656BD69D7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C3F382-50E6-44AE-B3E3-0234EAF99BB0}" type="pres">
      <dgm:prSet presAssocID="{564CFE3D-2764-4D82-ABA6-70656BD69D7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C0989-18DF-4F38-82E3-950CBCA5C65F}" type="pres">
      <dgm:prSet presAssocID="{564CFE3D-2764-4D82-ABA6-70656BD69D7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98068-8688-4F27-8E2E-7A1FF66B6240}" type="pres">
      <dgm:prSet presAssocID="{564CFE3D-2764-4D82-ABA6-70656BD69D7D}" presName="quadrantPlaceholder" presStyleCnt="0"/>
      <dgm:spPr/>
    </dgm:pt>
    <dgm:pt modelId="{9FDD3316-9C93-4472-82E9-B9BCBEC3017A}" type="pres">
      <dgm:prSet presAssocID="{564CFE3D-2764-4D82-ABA6-70656BD69D7D}" presName="center1" presStyleLbl="fgShp" presStyleIdx="0" presStyleCnt="2" custScaleX="121395" custScaleY="135712" custLinFactNeighborX="1434" custLinFactNeighborY="4963"/>
      <dgm:spPr>
        <a:ln>
          <a:solidFill>
            <a:schemeClr val="lt1">
              <a:hueOff val="0"/>
              <a:satOff val="0"/>
              <a:lumOff val="0"/>
              <a:alpha val="44000"/>
            </a:schemeClr>
          </a:solidFill>
        </a:ln>
      </dgm:spPr>
      <dgm:t>
        <a:bodyPr/>
        <a:lstStyle/>
        <a:p>
          <a:endParaRPr lang="en-US"/>
        </a:p>
      </dgm:t>
    </dgm:pt>
    <dgm:pt modelId="{7438D6AB-86DF-4501-8C1C-F9B626AAAAC5}" type="pres">
      <dgm:prSet presAssocID="{564CFE3D-2764-4D82-ABA6-70656BD69D7D}" presName="center2" presStyleLbl="fgShp" presStyleIdx="1" presStyleCnt="2" custScaleX="121395" custScaleY="138157" custLinFactNeighborX="1434" custLinFactNeighborY="-3741"/>
      <dgm:spPr>
        <a:ln>
          <a:solidFill>
            <a:schemeClr val="lt1">
              <a:hueOff val="0"/>
              <a:satOff val="0"/>
              <a:lumOff val="0"/>
              <a:alpha val="44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2CA5EE5E-49F0-4223-9C69-DCDA7C08E432}" srcId="{294F9D3F-3963-4FCF-8BCB-C93544BF9A56}" destId="{3FEEE84C-5150-4268-8505-D70278602A22}" srcOrd="1" destOrd="0" parTransId="{08DDE01A-967B-4775-ACA9-755A31109111}" sibTransId="{480EBA2C-A015-41A1-AE6A-B91AA93E44DB}"/>
    <dgm:cxn modelId="{B843561D-BBD0-4244-8CFD-139ED61B0219}" type="presOf" srcId="{5E0239A1-08A8-4495-BBDD-3F0CB1044D51}" destId="{6E505480-9BD7-454A-B51E-99E650F2F867}" srcOrd="0" destOrd="0" presId="urn:microsoft.com/office/officeart/2005/8/layout/cycle4#1"/>
    <dgm:cxn modelId="{03D2B0AB-0BA7-4218-BD4F-5AED7B08BC14}" type="presOf" srcId="{564CFE3D-2764-4D82-ABA6-70656BD69D7D}" destId="{959A691D-211E-4B2C-8BAB-80D2E79A04CC}" srcOrd="0" destOrd="0" presId="urn:microsoft.com/office/officeart/2005/8/layout/cycle4#1"/>
    <dgm:cxn modelId="{BA05D1B2-BDB5-4963-B55B-DE9E43AFC861}" type="presOf" srcId="{3F8C7B0A-A399-4B04-8838-0FE51C4353EF}" destId="{4DF719F5-0A8F-49D6-8515-84668D8F44F0}" srcOrd="1" destOrd="0" presId="urn:microsoft.com/office/officeart/2005/8/layout/cycle4#1"/>
    <dgm:cxn modelId="{12E35B5F-22D6-437A-964D-1AB453038569}" srcId="{0A951078-0168-42C7-9053-D8A423E1B1A4}" destId="{71EA81CA-61AF-4D8F-A9BA-C7A81958D6C4}" srcOrd="0" destOrd="0" parTransId="{C0ED8643-1847-4540-AC4D-2FB5D70DABE4}" sibTransId="{B09F1176-BF5E-4AAF-B2AB-AD8BA7FF8052}"/>
    <dgm:cxn modelId="{023F2D9D-7807-4D57-962C-214977C7757F}" srcId="{4CD7E3A5-5CB1-42CB-A7FB-02D2C10C9765}" destId="{4FD12097-8414-41D0-B902-C136B58D3369}" srcOrd="1" destOrd="0" parTransId="{455EAB1A-949C-450E-996A-DA660B409F0A}" sibTransId="{DEABE57E-C7AE-4C82-8FAF-18A330FA45B2}"/>
    <dgm:cxn modelId="{4450F345-D3C7-4BF0-8700-A2F7A64D308F}" type="presOf" srcId="{71EA81CA-61AF-4D8F-A9BA-C7A81958D6C4}" destId="{409BF358-3AD1-4DC7-8AE2-C065BBC8BD3D}" srcOrd="1" destOrd="0" presId="urn:microsoft.com/office/officeart/2005/8/layout/cycle4#1"/>
    <dgm:cxn modelId="{C4875924-0DEE-4CBE-B673-B6AE02C3E3C1}" type="presOf" srcId="{AA8BE2CD-D248-46A6-9D17-FE770531E08D}" destId="{409BF358-3AD1-4DC7-8AE2-C065BBC8BD3D}" srcOrd="1" destOrd="1" presId="urn:microsoft.com/office/officeart/2005/8/layout/cycle4#1"/>
    <dgm:cxn modelId="{E1BAA1C1-68E8-4FCE-814C-79900023F22C}" type="presOf" srcId="{5E0239A1-08A8-4495-BBDD-3F0CB1044D51}" destId="{D05DEC21-0A78-44EC-92F1-CEA91F5E70DD}" srcOrd="1" destOrd="0" presId="urn:microsoft.com/office/officeart/2005/8/layout/cycle4#1"/>
    <dgm:cxn modelId="{C5533994-9D28-4EFC-8CFC-6280F90D79CC}" type="presOf" srcId="{3FEEE84C-5150-4268-8505-D70278602A22}" destId="{6E505480-9BD7-454A-B51E-99E650F2F867}" srcOrd="0" destOrd="1" presId="urn:microsoft.com/office/officeart/2005/8/layout/cycle4#1"/>
    <dgm:cxn modelId="{620E5298-C8C2-4A0B-AC4D-9D29869A9DAA}" type="presOf" srcId="{4CD7E3A5-5CB1-42CB-A7FB-02D2C10C9765}" destId="{9B5C0989-18DF-4F38-82E3-950CBCA5C65F}" srcOrd="0" destOrd="0" presId="urn:microsoft.com/office/officeart/2005/8/layout/cycle4#1"/>
    <dgm:cxn modelId="{D0E91CAA-4EAF-4A19-8764-5D529A498D2C}" type="presOf" srcId="{C4D2007A-076D-4F15-AD2A-1185B487FB89}" destId="{77817438-0939-456C-B9F6-D19E27585A1A}" srcOrd="0" destOrd="0" presId="urn:microsoft.com/office/officeart/2005/8/layout/cycle4#1"/>
    <dgm:cxn modelId="{C768D758-37B0-4E90-8093-9E7CDD43DC88}" type="presOf" srcId="{D95806BC-682C-4BB1-A1E5-715DD0384F55}" destId="{C52440F9-36BA-45C8-AE4A-29F3DB2F1355}" srcOrd="0" destOrd="0" presId="urn:microsoft.com/office/officeart/2005/8/layout/cycle4#1"/>
    <dgm:cxn modelId="{E920D06D-B579-44CA-BA15-2D0B591DB55A}" srcId="{4CD7E3A5-5CB1-42CB-A7FB-02D2C10C9765}" destId="{C4D2007A-076D-4F15-AD2A-1185B487FB89}" srcOrd="0" destOrd="0" parTransId="{20E37CD1-7F90-4E4D-9AC8-9B03F9A005BC}" sibTransId="{AB10EEB4-3984-4EAA-81C5-EA47CBC1DE9B}"/>
    <dgm:cxn modelId="{4CDC5BF3-0205-48E8-B729-24D48E15F5E7}" type="presOf" srcId="{3FEEE84C-5150-4268-8505-D70278602A22}" destId="{D05DEC21-0A78-44EC-92F1-CEA91F5E70DD}" srcOrd="1" destOrd="1" presId="urn:microsoft.com/office/officeart/2005/8/layout/cycle4#1"/>
    <dgm:cxn modelId="{D74DD3D1-D942-4D68-8FF5-7910B349783F}" srcId="{4CD7E3A5-5CB1-42CB-A7FB-02D2C10C9765}" destId="{388DC562-D287-4887-9377-699A6A02ED71}" srcOrd="2" destOrd="0" parTransId="{39D5F8AB-BCFC-4D57-921D-825AC3BFD9C6}" sibTransId="{C4EE4866-239A-456A-AC86-A524E06AC640}"/>
    <dgm:cxn modelId="{501341C6-18D9-45EF-AF39-75EDA3E73647}" srcId="{0A951078-0168-42C7-9053-D8A423E1B1A4}" destId="{AA8BE2CD-D248-46A6-9D17-FE770531E08D}" srcOrd="1" destOrd="0" parTransId="{EF797503-5722-4C8E-B5D7-5A3A7A446EF0}" sibTransId="{B4547B67-84B5-42BC-AE70-4D731C84A8DF}"/>
    <dgm:cxn modelId="{71118288-4921-441F-844B-2B3949F6B18D}" type="presOf" srcId="{294F9D3F-3963-4FCF-8BCB-C93544BF9A56}" destId="{5FB7C28C-AF3F-41A4-BBE2-E891ACFED0D7}" srcOrd="0" destOrd="0" presId="urn:microsoft.com/office/officeart/2005/8/layout/cycle4#1"/>
    <dgm:cxn modelId="{0B960559-D5C8-46BD-87EC-924B4601D803}" type="presOf" srcId="{4FD12097-8414-41D0-B902-C136B58D3369}" destId="{77817438-0939-456C-B9F6-D19E27585A1A}" srcOrd="0" destOrd="1" presId="urn:microsoft.com/office/officeart/2005/8/layout/cycle4#1"/>
    <dgm:cxn modelId="{182DDEF3-047B-49ED-B824-4A4BBE2905BD}" srcId="{564CFE3D-2764-4D82-ABA6-70656BD69D7D}" destId="{294F9D3F-3963-4FCF-8BCB-C93544BF9A56}" srcOrd="0" destOrd="0" parTransId="{7DC7EB79-2E60-4BF3-9490-C5B9885718B2}" sibTransId="{6A6A6C11-7DBA-4147-ADED-8986A40EC1C7}"/>
    <dgm:cxn modelId="{C1FE1964-A7F2-4830-B6F5-4371B239E0A5}" type="presOf" srcId="{0A951078-0168-42C7-9053-D8A423E1B1A4}" destId="{3AC3F382-50E6-44AE-B3E3-0234EAF99BB0}" srcOrd="0" destOrd="0" presId="urn:microsoft.com/office/officeart/2005/8/layout/cycle4#1"/>
    <dgm:cxn modelId="{2527D4CD-8107-44C1-9971-F4E9E29C78FC}" srcId="{294F9D3F-3963-4FCF-8BCB-C93544BF9A56}" destId="{5E0239A1-08A8-4495-BBDD-3F0CB1044D51}" srcOrd="0" destOrd="0" parTransId="{18CF2287-F874-4F9F-A450-28EFBDFFDABA}" sibTransId="{0F7BC678-36EB-4ED3-85C4-01002932F872}"/>
    <dgm:cxn modelId="{17D0F70B-3CC6-484E-BA3A-C0BE91B26088}" type="presOf" srcId="{C4D2007A-076D-4F15-AD2A-1185B487FB89}" destId="{E09C6B64-B660-4D27-A830-B6F90130A184}" srcOrd="1" destOrd="0" presId="urn:microsoft.com/office/officeart/2005/8/layout/cycle4#1"/>
    <dgm:cxn modelId="{3DC2C859-47A4-4E07-8554-7C332481F570}" srcId="{564CFE3D-2764-4D82-ABA6-70656BD69D7D}" destId="{4CD7E3A5-5CB1-42CB-A7FB-02D2C10C9765}" srcOrd="3" destOrd="0" parTransId="{3A91C1D8-BA4B-469D-862F-BC97601426F0}" sibTransId="{4FCCCCA1-13D5-4F7F-8965-B8747E2203AB}"/>
    <dgm:cxn modelId="{FAED4425-9D63-4944-BD2D-394196E74AF1}" type="presOf" srcId="{388DC562-D287-4887-9377-699A6A02ED71}" destId="{77817438-0939-456C-B9F6-D19E27585A1A}" srcOrd="0" destOrd="2" presId="urn:microsoft.com/office/officeart/2005/8/layout/cycle4#1"/>
    <dgm:cxn modelId="{9273DE4A-BF09-4486-8F8B-0D4741FDC7FB}" srcId="{564CFE3D-2764-4D82-ABA6-70656BD69D7D}" destId="{D95806BC-682C-4BB1-A1E5-715DD0384F55}" srcOrd="1" destOrd="0" parTransId="{15FDA167-F9E7-4341-ADD6-F099CE734463}" sibTransId="{017258CB-2302-4138-ACA8-C9FEAC460040}"/>
    <dgm:cxn modelId="{A7124429-7B56-4049-B167-0AF2172F2A9F}" type="presOf" srcId="{AA8BE2CD-D248-46A6-9D17-FE770531E08D}" destId="{691147DB-A563-4DC3-BBEB-2A47F99048E3}" srcOrd="0" destOrd="1" presId="urn:microsoft.com/office/officeart/2005/8/layout/cycle4#1"/>
    <dgm:cxn modelId="{05061F2A-C16B-4457-BF15-4FD6004561D2}" srcId="{564CFE3D-2764-4D82-ABA6-70656BD69D7D}" destId="{0A951078-0168-42C7-9053-D8A423E1B1A4}" srcOrd="2" destOrd="0" parTransId="{E8D95DCA-0B2A-4DC6-8C5C-3EF7D6F238A7}" sibTransId="{E58961E4-D1DA-4A7D-8F07-4BDB1573C7F5}"/>
    <dgm:cxn modelId="{C1A1BE90-FFB8-4641-AFFA-FC749CE9CE8A}" type="presOf" srcId="{4FD12097-8414-41D0-B902-C136B58D3369}" destId="{E09C6B64-B660-4D27-A830-B6F90130A184}" srcOrd="1" destOrd="1" presId="urn:microsoft.com/office/officeart/2005/8/layout/cycle4#1"/>
    <dgm:cxn modelId="{6D3F7ADC-4A38-4D78-B4F1-E7F994437BAD}" type="presOf" srcId="{71EA81CA-61AF-4D8F-A9BA-C7A81958D6C4}" destId="{691147DB-A563-4DC3-BBEB-2A47F99048E3}" srcOrd="0" destOrd="0" presId="urn:microsoft.com/office/officeart/2005/8/layout/cycle4#1"/>
    <dgm:cxn modelId="{407D41CE-3C2F-4326-AD81-51F41B75D1F6}" type="presOf" srcId="{388DC562-D287-4887-9377-699A6A02ED71}" destId="{E09C6B64-B660-4D27-A830-B6F90130A184}" srcOrd="1" destOrd="2" presId="urn:microsoft.com/office/officeart/2005/8/layout/cycle4#1"/>
    <dgm:cxn modelId="{429FC068-EE4F-499D-A71B-C7D8C7B5439A}" type="presOf" srcId="{3F8C7B0A-A399-4B04-8838-0FE51C4353EF}" destId="{9E573422-4FCF-430F-9A90-330F1DC36329}" srcOrd="0" destOrd="0" presId="urn:microsoft.com/office/officeart/2005/8/layout/cycle4#1"/>
    <dgm:cxn modelId="{5C6665D7-E158-41D8-B74B-B7835F695E50}" srcId="{D95806BC-682C-4BB1-A1E5-715DD0384F55}" destId="{3F8C7B0A-A399-4B04-8838-0FE51C4353EF}" srcOrd="0" destOrd="0" parTransId="{A650E959-A172-4FD8-9AA2-54ED61F0941C}" sibTransId="{C230BE54-171A-4FD7-8527-F7886B0D3417}"/>
    <dgm:cxn modelId="{E3E3083D-F28C-4DDF-ACB6-9EDE8CA39621}" type="presParOf" srcId="{959A691D-211E-4B2C-8BAB-80D2E79A04CC}" destId="{D222FDA0-1A2D-4053-ADED-6E5D158DFA1D}" srcOrd="0" destOrd="0" presId="urn:microsoft.com/office/officeart/2005/8/layout/cycle4#1"/>
    <dgm:cxn modelId="{0CACB734-7956-44F4-936D-AAC0481900DA}" type="presParOf" srcId="{D222FDA0-1A2D-4053-ADED-6E5D158DFA1D}" destId="{BDC87A15-A253-4EDE-A82C-5892E1901DDD}" srcOrd="0" destOrd="0" presId="urn:microsoft.com/office/officeart/2005/8/layout/cycle4#1"/>
    <dgm:cxn modelId="{C59BF2DC-7097-4DC9-8FDE-97D71AD4386A}" type="presParOf" srcId="{BDC87A15-A253-4EDE-A82C-5892E1901DDD}" destId="{6E505480-9BD7-454A-B51E-99E650F2F867}" srcOrd="0" destOrd="0" presId="urn:microsoft.com/office/officeart/2005/8/layout/cycle4#1"/>
    <dgm:cxn modelId="{F0ACF726-A395-4D69-BB5A-2BA731C960BA}" type="presParOf" srcId="{BDC87A15-A253-4EDE-A82C-5892E1901DDD}" destId="{D05DEC21-0A78-44EC-92F1-CEA91F5E70DD}" srcOrd="1" destOrd="0" presId="urn:microsoft.com/office/officeart/2005/8/layout/cycle4#1"/>
    <dgm:cxn modelId="{E0A23C18-8A21-4338-8FF5-F2392814E01A}" type="presParOf" srcId="{D222FDA0-1A2D-4053-ADED-6E5D158DFA1D}" destId="{C774BBC8-86E7-44E6-9661-3A369B28D0D5}" srcOrd="1" destOrd="0" presId="urn:microsoft.com/office/officeart/2005/8/layout/cycle4#1"/>
    <dgm:cxn modelId="{727446FA-32AC-4CF6-B5E2-92B09BCB43A5}" type="presParOf" srcId="{C774BBC8-86E7-44E6-9661-3A369B28D0D5}" destId="{9E573422-4FCF-430F-9A90-330F1DC36329}" srcOrd="0" destOrd="0" presId="urn:microsoft.com/office/officeart/2005/8/layout/cycle4#1"/>
    <dgm:cxn modelId="{C179CABA-724E-40FD-AB43-97ED1022EA3F}" type="presParOf" srcId="{C774BBC8-86E7-44E6-9661-3A369B28D0D5}" destId="{4DF719F5-0A8F-49D6-8515-84668D8F44F0}" srcOrd="1" destOrd="0" presId="urn:microsoft.com/office/officeart/2005/8/layout/cycle4#1"/>
    <dgm:cxn modelId="{EA632C00-45DB-4346-A61A-AF8566FDDBDB}" type="presParOf" srcId="{D222FDA0-1A2D-4053-ADED-6E5D158DFA1D}" destId="{DE4C0209-2CAD-4CFE-8D3F-2917FB3C6B17}" srcOrd="2" destOrd="0" presId="urn:microsoft.com/office/officeart/2005/8/layout/cycle4#1"/>
    <dgm:cxn modelId="{A2450FCC-AD6A-4595-B426-32789DFC48B5}" type="presParOf" srcId="{DE4C0209-2CAD-4CFE-8D3F-2917FB3C6B17}" destId="{691147DB-A563-4DC3-BBEB-2A47F99048E3}" srcOrd="0" destOrd="0" presId="urn:microsoft.com/office/officeart/2005/8/layout/cycle4#1"/>
    <dgm:cxn modelId="{FC399790-3F30-4861-A295-C3C75FFA9833}" type="presParOf" srcId="{DE4C0209-2CAD-4CFE-8D3F-2917FB3C6B17}" destId="{409BF358-3AD1-4DC7-8AE2-C065BBC8BD3D}" srcOrd="1" destOrd="0" presId="urn:microsoft.com/office/officeart/2005/8/layout/cycle4#1"/>
    <dgm:cxn modelId="{A5273082-8F66-4EDB-B171-47ED3248BE4E}" type="presParOf" srcId="{D222FDA0-1A2D-4053-ADED-6E5D158DFA1D}" destId="{833D80DA-74E0-49B5-AF2D-DB9F9EA57F9C}" srcOrd="3" destOrd="0" presId="urn:microsoft.com/office/officeart/2005/8/layout/cycle4#1"/>
    <dgm:cxn modelId="{814588E0-B625-4961-B61C-660B6ED6F4C5}" type="presParOf" srcId="{833D80DA-74E0-49B5-AF2D-DB9F9EA57F9C}" destId="{77817438-0939-456C-B9F6-D19E27585A1A}" srcOrd="0" destOrd="0" presId="urn:microsoft.com/office/officeart/2005/8/layout/cycle4#1"/>
    <dgm:cxn modelId="{3F595B52-90C7-4FCB-9946-FB5E60CA896B}" type="presParOf" srcId="{833D80DA-74E0-49B5-AF2D-DB9F9EA57F9C}" destId="{E09C6B64-B660-4D27-A830-B6F90130A184}" srcOrd="1" destOrd="0" presId="urn:microsoft.com/office/officeart/2005/8/layout/cycle4#1"/>
    <dgm:cxn modelId="{0F78ECB4-DB87-469A-AE21-5C5CA29EF1E1}" type="presParOf" srcId="{D222FDA0-1A2D-4053-ADED-6E5D158DFA1D}" destId="{C12D15E0-9CC6-4FF8-9AB7-C5D464751A4C}" srcOrd="4" destOrd="0" presId="urn:microsoft.com/office/officeart/2005/8/layout/cycle4#1"/>
    <dgm:cxn modelId="{B1C3D843-CC62-4993-A96F-7D163CC92F6A}" type="presParOf" srcId="{959A691D-211E-4B2C-8BAB-80D2E79A04CC}" destId="{6E4033A4-B221-4B28-9404-0F7D9AC11A95}" srcOrd="1" destOrd="0" presId="urn:microsoft.com/office/officeart/2005/8/layout/cycle4#1"/>
    <dgm:cxn modelId="{0A92E5F1-59B2-4D3F-A759-92ECE5E4E7A5}" type="presParOf" srcId="{6E4033A4-B221-4B28-9404-0F7D9AC11A95}" destId="{5FB7C28C-AF3F-41A4-BBE2-E891ACFED0D7}" srcOrd="0" destOrd="0" presId="urn:microsoft.com/office/officeart/2005/8/layout/cycle4#1"/>
    <dgm:cxn modelId="{84A464A4-89C2-4053-905B-53DD5D534CE8}" type="presParOf" srcId="{6E4033A4-B221-4B28-9404-0F7D9AC11A95}" destId="{C52440F9-36BA-45C8-AE4A-29F3DB2F1355}" srcOrd="1" destOrd="0" presId="urn:microsoft.com/office/officeart/2005/8/layout/cycle4#1"/>
    <dgm:cxn modelId="{48AC0ACB-16F9-4ED3-BBF9-1D16F626C5F8}" type="presParOf" srcId="{6E4033A4-B221-4B28-9404-0F7D9AC11A95}" destId="{3AC3F382-50E6-44AE-B3E3-0234EAF99BB0}" srcOrd="2" destOrd="0" presId="urn:microsoft.com/office/officeart/2005/8/layout/cycle4#1"/>
    <dgm:cxn modelId="{A68701A8-B8F5-499E-BC0E-DDF888B17BF6}" type="presParOf" srcId="{6E4033A4-B221-4B28-9404-0F7D9AC11A95}" destId="{9B5C0989-18DF-4F38-82E3-950CBCA5C65F}" srcOrd="3" destOrd="0" presId="urn:microsoft.com/office/officeart/2005/8/layout/cycle4#1"/>
    <dgm:cxn modelId="{063B52D6-73EF-4B1C-8ADC-2ED08095F381}" type="presParOf" srcId="{6E4033A4-B221-4B28-9404-0F7D9AC11A95}" destId="{36F98068-8688-4F27-8E2E-7A1FF66B6240}" srcOrd="4" destOrd="0" presId="urn:microsoft.com/office/officeart/2005/8/layout/cycle4#1"/>
    <dgm:cxn modelId="{DD34BE7F-3E19-4E3E-99E4-48D8A1BEB09C}" type="presParOf" srcId="{959A691D-211E-4B2C-8BAB-80D2E79A04CC}" destId="{9FDD3316-9C93-4472-82E9-B9BCBEC3017A}" srcOrd="2" destOrd="0" presId="urn:microsoft.com/office/officeart/2005/8/layout/cycle4#1"/>
    <dgm:cxn modelId="{BB0C0E25-AC2D-4879-BDDF-E8E89C45517E}" type="presParOf" srcId="{959A691D-211E-4B2C-8BAB-80D2E79A04CC}" destId="{7438D6AB-86DF-4501-8C1C-F9B626AAAAC5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5BCD1-642C-4FFF-AB23-BC0DB3574CA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0"/>
      <dgm:spPr/>
    </dgm:pt>
    <dgm:pt modelId="{5C0E7849-19EA-48D3-96C9-408FFC85045B}" type="pres">
      <dgm:prSet presAssocID="{44C5BCD1-642C-4FFF-AB23-BC0DB3574CA1}" presName="Name0" presStyleCnt="0">
        <dgm:presLayoutVars>
          <dgm:dir/>
          <dgm:resizeHandles val="exact"/>
        </dgm:presLayoutVars>
      </dgm:prSet>
      <dgm:spPr/>
    </dgm:pt>
  </dgm:ptLst>
  <dgm:cxnLst>
    <dgm:cxn modelId="{EF2C291D-1518-4188-9772-C230AB4BDF62}" type="presOf" srcId="{44C5BCD1-642C-4FFF-AB23-BC0DB3574CA1}" destId="{5C0E7849-19EA-48D3-96C9-408FFC85045B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5BCD1-642C-4FFF-AB23-BC0DB3574CA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0"/>
      <dgm:spPr/>
    </dgm:pt>
    <dgm:pt modelId="{5C0E7849-19EA-48D3-96C9-408FFC85045B}" type="pres">
      <dgm:prSet presAssocID="{44C5BCD1-642C-4FFF-AB23-BC0DB3574CA1}" presName="Name0" presStyleCnt="0">
        <dgm:presLayoutVars>
          <dgm:dir/>
          <dgm:resizeHandles val="exact"/>
        </dgm:presLayoutVars>
      </dgm:prSet>
      <dgm:spPr/>
    </dgm:pt>
  </dgm:ptLst>
  <dgm:cxnLst>
    <dgm:cxn modelId="{3105D16F-3A2D-469F-8FA1-4E0D10828089}" type="presOf" srcId="{44C5BCD1-642C-4FFF-AB23-BC0DB3574CA1}" destId="{5C0E7849-19EA-48D3-96C9-408FFC85045B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147DB-A563-4DC3-BBEB-2A47F99048E3}">
      <dsp:nvSpPr>
        <dsp:cNvPr id="0" name=""/>
        <dsp:cNvSpPr/>
      </dsp:nvSpPr>
      <dsp:spPr>
        <a:xfrm>
          <a:off x="4900263" y="3548644"/>
          <a:ext cx="2660430" cy="1977992"/>
        </a:xfrm>
        <a:prstGeom prst="roundRect">
          <a:avLst>
            <a:gd name="adj" fmla="val 10000"/>
          </a:avLst>
        </a:prstGeom>
        <a:solidFill>
          <a:srgbClr val="FFD304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44488" lvl="1" indent="-17303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  <a:latin typeface="Myriad Pro" pitchFamily="34" charset="0"/>
            </a:rPr>
            <a:t>Data</a:t>
          </a:r>
          <a:endParaRPr lang="en-GB" sz="2000" kern="1200" dirty="0">
            <a:solidFill>
              <a:schemeClr val="bg1"/>
            </a:solidFill>
            <a:latin typeface="Myriad Pro" pitchFamily="34" charset="0"/>
          </a:endParaRPr>
        </a:p>
        <a:p>
          <a:pPr marL="344488" lvl="1" indent="-17303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  <a:latin typeface="Myriad Pro" pitchFamily="34" charset="0"/>
            </a:rPr>
            <a:t>Methods and Tools</a:t>
          </a:r>
          <a:endParaRPr lang="en-GB" sz="2000" kern="1200" dirty="0">
            <a:solidFill>
              <a:schemeClr val="bg1"/>
            </a:solidFill>
            <a:latin typeface="Myriad Pro" pitchFamily="34" charset="0"/>
          </a:endParaRPr>
        </a:p>
      </dsp:txBody>
      <dsp:txXfrm>
        <a:off x="5741842" y="4086593"/>
        <a:ext cx="1775401" cy="1396594"/>
      </dsp:txXfrm>
    </dsp:sp>
    <dsp:sp modelId="{77817438-0939-456C-B9F6-D19E27585A1A}">
      <dsp:nvSpPr>
        <dsp:cNvPr id="0" name=""/>
        <dsp:cNvSpPr/>
      </dsp:nvSpPr>
      <dsp:spPr>
        <a:xfrm>
          <a:off x="267808" y="3488384"/>
          <a:ext cx="2729587" cy="1974019"/>
        </a:xfrm>
        <a:prstGeom prst="roundRect">
          <a:avLst>
            <a:gd name="adj" fmla="val 10000"/>
          </a:avLst>
        </a:prstGeom>
        <a:solidFill>
          <a:srgbClr val="FFD304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1"/>
              </a:solidFill>
              <a:latin typeface="Myriad Pro" pitchFamily="34" charset="0"/>
            </a:rPr>
            <a:t>Good </a:t>
          </a:r>
          <a:br>
            <a:rPr lang="en-GB" sz="1800" kern="1200" dirty="0" smtClean="0">
              <a:solidFill>
                <a:schemeClr val="bg1"/>
              </a:solidFill>
              <a:latin typeface="Myriad Pro" pitchFamily="34" charset="0"/>
            </a:rPr>
          </a:br>
          <a:r>
            <a:rPr lang="en-GB" sz="1800" kern="1200" dirty="0" smtClean="0">
              <a:solidFill>
                <a:schemeClr val="bg1"/>
              </a:solidFill>
              <a:latin typeface="Myriad Pro" pitchFamily="34" charset="0"/>
            </a:rPr>
            <a:t>Practices</a:t>
          </a:r>
          <a:endParaRPr lang="en-GB" sz="1800" kern="1200" dirty="0">
            <a:latin typeface="Myriad Pro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1"/>
              </a:solidFill>
              <a:latin typeface="Myriad Pro" pitchFamily="34" charset="0"/>
            </a:rPr>
            <a:t>Competence Development</a:t>
          </a:r>
          <a:endParaRPr lang="en-GB" sz="1800" kern="1200" dirty="0">
            <a:solidFill>
              <a:schemeClr val="bg1"/>
            </a:solidFill>
            <a:latin typeface="Myriad Pro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1"/>
              </a:solidFill>
              <a:latin typeface="Myriad Pro" pitchFamily="34" charset="0"/>
            </a:rPr>
            <a:t>IPA</a:t>
          </a:r>
          <a:endParaRPr lang="en-GB" sz="1800" kern="1200" dirty="0">
            <a:solidFill>
              <a:schemeClr val="bg1"/>
            </a:solidFill>
            <a:latin typeface="Myriad Pro" pitchFamily="34" charset="0"/>
          </a:endParaRPr>
        </a:p>
      </dsp:txBody>
      <dsp:txXfrm>
        <a:off x="311171" y="4025252"/>
        <a:ext cx="1823985" cy="1393788"/>
      </dsp:txXfrm>
    </dsp:sp>
    <dsp:sp modelId="{9E573422-4FCF-430F-9A90-330F1DC36329}">
      <dsp:nvSpPr>
        <dsp:cNvPr id="0" name=""/>
        <dsp:cNvSpPr/>
      </dsp:nvSpPr>
      <dsp:spPr>
        <a:xfrm>
          <a:off x="4674284" y="-126037"/>
          <a:ext cx="2667045" cy="1984886"/>
        </a:xfrm>
        <a:prstGeom prst="roundRect">
          <a:avLst>
            <a:gd name="adj" fmla="val 10000"/>
          </a:avLst>
        </a:prstGeom>
        <a:solidFill>
          <a:srgbClr val="FFD304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  <a:latin typeface="Myriad Pro" pitchFamily="34" charset="0"/>
            </a:rPr>
            <a:t>Beijing Reports for </a:t>
          </a:r>
          <a:r>
            <a:rPr lang="en-GB" sz="2000" kern="1200" dirty="0" smtClean="0">
              <a:solidFill>
                <a:schemeClr val="bg1"/>
              </a:solidFill>
              <a:latin typeface="Myriad Pro" pitchFamily="34" charset="0"/>
            </a:rPr>
            <a:t>EU Presidency </a:t>
          </a:r>
          <a:r>
            <a:rPr lang="en-GB" sz="2000" kern="1200" dirty="0" smtClean="0">
              <a:solidFill>
                <a:schemeClr val="bg1"/>
              </a:solidFill>
              <a:latin typeface="Myriad Pro" pitchFamily="34" charset="0"/>
            </a:rPr>
            <a:t>countries</a:t>
          </a:r>
          <a:endParaRPr lang="en-GB" sz="2000" kern="1200" dirty="0">
            <a:solidFill>
              <a:schemeClr val="bg1"/>
            </a:solidFill>
            <a:latin typeface="Myriad Pro" pitchFamily="34" charset="0"/>
          </a:endParaRPr>
        </a:p>
      </dsp:txBody>
      <dsp:txXfrm>
        <a:off x="5517998" y="-82436"/>
        <a:ext cx="1779729" cy="1401462"/>
      </dsp:txXfrm>
    </dsp:sp>
    <dsp:sp modelId="{6E505480-9BD7-454A-B51E-99E650F2F867}">
      <dsp:nvSpPr>
        <dsp:cNvPr id="0" name=""/>
        <dsp:cNvSpPr/>
      </dsp:nvSpPr>
      <dsp:spPr>
        <a:xfrm>
          <a:off x="127588" y="-91640"/>
          <a:ext cx="2667045" cy="1974554"/>
        </a:xfrm>
        <a:prstGeom prst="roundRect">
          <a:avLst>
            <a:gd name="adj" fmla="val 10000"/>
          </a:avLst>
        </a:prstGeom>
        <a:solidFill>
          <a:srgbClr val="FFD304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  <a:latin typeface="Myriad Pro" pitchFamily="34" charset="0"/>
            </a:rPr>
            <a:t>Gender Equality Index</a:t>
          </a:r>
          <a:endParaRPr lang="en-GB" sz="2000" kern="1200" dirty="0">
            <a:solidFill>
              <a:schemeClr val="bg1"/>
            </a:solidFill>
            <a:latin typeface="Myriad Pro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  <a:latin typeface="Myriad Pro" pitchFamily="34" charset="0"/>
            </a:rPr>
            <a:t>Gender Statistics Database</a:t>
          </a:r>
          <a:endParaRPr lang="en-GB" sz="2000" kern="1200" dirty="0">
            <a:solidFill>
              <a:schemeClr val="bg1"/>
            </a:solidFill>
            <a:latin typeface="Myriad Pro" pitchFamily="34" charset="0"/>
          </a:endParaRPr>
        </a:p>
      </dsp:txBody>
      <dsp:txXfrm>
        <a:off x="170963" y="-48265"/>
        <a:ext cx="1780181" cy="1394166"/>
      </dsp:txXfrm>
    </dsp:sp>
    <dsp:sp modelId="{5FB7C28C-AF3F-41A4-BBE2-E891ACFED0D7}">
      <dsp:nvSpPr>
        <dsp:cNvPr id="0" name=""/>
        <dsp:cNvSpPr/>
      </dsp:nvSpPr>
      <dsp:spPr>
        <a:xfrm>
          <a:off x="1424721" y="308597"/>
          <a:ext cx="2337713" cy="2337713"/>
        </a:xfrm>
        <a:prstGeom prst="pieWedge">
          <a:avLst/>
        </a:prstGeom>
        <a:solidFill>
          <a:srgbClr val="064C98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latin typeface="Myriad Pro" pitchFamily="34" charset="0"/>
            </a:rPr>
            <a:t>Sex dis-aggregated data</a:t>
          </a:r>
          <a:endParaRPr lang="en-GB" sz="2000" b="1" kern="1200" dirty="0">
            <a:latin typeface="Myriad Pro" pitchFamily="34" charset="0"/>
          </a:endParaRPr>
        </a:p>
      </dsp:txBody>
      <dsp:txXfrm>
        <a:off x="2109421" y="993297"/>
        <a:ext cx="1653013" cy="1653013"/>
      </dsp:txXfrm>
    </dsp:sp>
    <dsp:sp modelId="{C52440F9-36BA-45C8-AE4A-29F3DB2F1355}">
      <dsp:nvSpPr>
        <dsp:cNvPr id="0" name=""/>
        <dsp:cNvSpPr/>
      </dsp:nvSpPr>
      <dsp:spPr>
        <a:xfrm rot="5400000">
          <a:off x="3870412" y="308597"/>
          <a:ext cx="2337713" cy="2337713"/>
        </a:xfrm>
        <a:prstGeom prst="pieWedge">
          <a:avLst/>
        </a:prstGeom>
        <a:solidFill>
          <a:srgbClr val="064C98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err="1" smtClean="0">
              <a:latin typeface="Myriad Pro" pitchFamily="34" charset="0"/>
            </a:rPr>
            <a:t>BPfA</a:t>
          </a:r>
          <a:r>
            <a:rPr lang="en-GB" sz="2000" b="1" kern="1200" dirty="0" smtClean="0">
              <a:latin typeface="Myriad Pro" pitchFamily="34" charset="0"/>
            </a:rPr>
            <a:t> review in EU</a:t>
          </a:r>
          <a:endParaRPr lang="lt-LT" sz="2000" b="1" kern="1200" dirty="0" smtClean="0">
            <a:latin typeface="Myriad Pro" pitchFamily="34" charset="0"/>
          </a:endParaRPr>
        </a:p>
      </dsp:txBody>
      <dsp:txXfrm rot="-5400000">
        <a:off x="3870412" y="993297"/>
        <a:ext cx="1653013" cy="1653013"/>
      </dsp:txXfrm>
    </dsp:sp>
    <dsp:sp modelId="{3AC3F382-50E6-44AE-B3E3-0234EAF99BB0}">
      <dsp:nvSpPr>
        <dsp:cNvPr id="0" name=""/>
        <dsp:cNvSpPr/>
      </dsp:nvSpPr>
      <dsp:spPr>
        <a:xfrm rot="10800000">
          <a:off x="3870412" y="2754288"/>
          <a:ext cx="2337713" cy="2337713"/>
        </a:xfrm>
        <a:prstGeom prst="pieWedge">
          <a:avLst/>
        </a:prstGeom>
        <a:solidFill>
          <a:srgbClr val="064C98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Myriad Pro" pitchFamily="34" charset="0"/>
            </a:rPr>
            <a:t>Gender-based </a:t>
          </a:r>
          <a:r>
            <a:rPr lang="lt-LT" sz="2000" b="1" kern="1200" dirty="0" smtClean="0">
              <a:latin typeface="Myriad Pro" pitchFamily="34" charset="0"/>
            </a:rPr>
            <a:t>v</a:t>
          </a:r>
          <a:r>
            <a:rPr lang="en-GB" sz="2000" b="1" kern="1200" dirty="0" err="1" smtClean="0">
              <a:latin typeface="Myriad Pro" pitchFamily="34" charset="0"/>
            </a:rPr>
            <a:t>iolence</a:t>
          </a:r>
          <a:endParaRPr lang="en-GB" sz="2000" b="1" kern="1200" dirty="0">
            <a:latin typeface="Myriad Pro" pitchFamily="34" charset="0"/>
          </a:endParaRPr>
        </a:p>
      </dsp:txBody>
      <dsp:txXfrm rot="10800000">
        <a:off x="3870412" y="2754288"/>
        <a:ext cx="1653013" cy="1653013"/>
      </dsp:txXfrm>
    </dsp:sp>
    <dsp:sp modelId="{9B5C0989-18DF-4F38-82E3-950CBCA5C65F}">
      <dsp:nvSpPr>
        <dsp:cNvPr id="0" name=""/>
        <dsp:cNvSpPr/>
      </dsp:nvSpPr>
      <dsp:spPr>
        <a:xfrm rot="16200000">
          <a:off x="1424721" y="2754288"/>
          <a:ext cx="2337713" cy="2337713"/>
        </a:xfrm>
        <a:prstGeom prst="pieWedge">
          <a:avLst/>
        </a:prstGeom>
        <a:solidFill>
          <a:srgbClr val="064C98">
            <a:alpha val="90000"/>
          </a:srgbClr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Myriad Pro" pitchFamily="34" charset="0"/>
            </a:rPr>
            <a:t>Gender </a:t>
          </a:r>
          <a:r>
            <a:rPr lang="lt-LT" sz="2000" b="1" kern="1200" dirty="0" smtClean="0">
              <a:latin typeface="Myriad Pro" pitchFamily="34" charset="0"/>
            </a:rPr>
            <a:t>m</a:t>
          </a:r>
          <a:r>
            <a:rPr lang="en-GB" sz="2000" b="1" kern="1200" dirty="0" err="1" smtClean="0">
              <a:latin typeface="Myriad Pro" pitchFamily="34" charset="0"/>
            </a:rPr>
            <a:t>ainstream-ing</a:t>
          </a:r>
          <a:endParaRPr lang="en-GB" sz="2000" b="1" kern="1200" dirty="0">
            <a:latin typeface="Myriad Pro" pitchFamily="34" charset="0"/>
          </a:endParaRPr>
        </a:p>
      </dsp:txBody>
      <dsp:txXfrm rot="5400000">
        <a:off x="2109421" y="2754288"/>
        <a:ext cx="1653013" cy="1653013"/>
      </dsp:txXfrm>
    </dsp:sp>
    <dsp:sp modelId="{9FDD3316-9C93-4472-82E9-B9BCBEC3017A}">
      <dsp:nvSpPr>
        <dsp:cNvPr id="0" name=""/>
        <dsp:cNvSpPr/>
      </dsp:nvSpPr>
      <dsp:spPr>
        <a:xfrm>
          <a:off x="3338089" y="2123911"/>
          <a:ext cx="979817" cy="9525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4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8D6AB-86DF-4501-8C1C-F9B626AAAAC5}">
      <dsp:nvSpPr>
        <dsp:cNvPr id="0" name=""/>
        <dsp:cNvSpPr/>
      </dsp:nvSpPr>
      <dsp:spPr>
        <a:xfrm rot="10800000">
          <a:off x="3338089" y="2324185"/>
          <a:ext cx="979817" cy="9696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4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F0742-2549-44F2-B63A-58EB150D25A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9005-55E7-4B17-B282-FF6073615A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188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5247-E474-430E-A63D-5F748EC3F560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63B3D-A803-4C91-A167-2062263D7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506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These are domains of the Gender Equality Index with the score for EU27. 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Flexibility of the index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Low scores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No data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  <a:latin typeface="Myriad Pro" pitchFamily="34" charset="0"/>
              </a:rPr>
              <a:t>EU is only halfway towards gender equality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  <a:latin typeface="Myriad Pro" pitchFamily="34" charset="0"/>
              </a:rPr>
              <a:t>Equal share of caring activities crucial to reach the EU’s employment target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  <a:latin typeface="Myriad Pro" pitchFamily="34" charset="0"/>
              </a:rPr>
              <a:t>Combating violence against women seriously hampered by data gaps</a:t>
            </a:r>
            <a:endParaRPr lang="en-US" sz="1200" dirty="0" smtClean="0">
              <a:solidFill>
                <a:srgbClr val="FFFFFF"/>
              </a:solidFill>
              <a:latin typeface="Myriad Pro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FFFF"/>
              </a:solidFill>
              <a:latin typeface="Myriad Pro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  <a:latin typeface="Myriad Pro" pitchFamily="34" charset="0"/>
              </a:rPr>
              <a:t>Low levels of gender equality in decision-making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FFFF"/>
              </a:solidFill>
              <a:latin typeface="Myriad Pro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FFFF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E8F402-9DD2-407B-81FD-4F9A00F14157}" type="slidenum">
              <a:rPr lang="en-GB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23C2-089E-42ED-9B47-DB3B17AD8FE2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15BB-5DE9-4293-80B3-2673FD920B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96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F468-CC43-4506-8DB0-5D33F4D0C05B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7725-8FB8-4750-AA32-AABBD92DF8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8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821B-AAF2-43BD-AFFF-09FE58EF3012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6D3D-EF6F-4A96-964E-295FFC88257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2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6074" y="1774825"/>
            <a:ext cx="8472487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6074" y="3429000"/>
            <a:ext cx="8472488" cy="21415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77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1749" y="1289049"/>
            <a:ext cx="7513637" cy="5237164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E45-B6C9-8A41-A0B1-0F59EB795E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435E-7605-9249-BED6-9C2A74AEF5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13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01750" y="1287463"/>
            <a:ext cx="3675856" cy="52387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1593" y="1287463"/>
            <a:ext cx="3682207" cy="52387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E45-B6C9-8A41-A0B1-0F59EB795E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435E-7605-9249-BED6-9C2A74AEF5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07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1A02-3ED8-48AA-9AB8-4B20BC578694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5184-091C-47B3-82BD-904C3A2052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5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E9B5-ADD7-4F5C-A3BE-F7C370183C3A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0514-D826-4657-8F2D-41B29921563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5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7D4B-A725-4C8F-807A-9B3F99AAF104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44CA-84E6-4488-A1AD-65166FAEF1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EEAB-EAB2-40D6-8211-B44E60FF5FEE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F35A-E94A-4A8C-B70F-BFB3C95F89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43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95FB-0EDC-43FE-8ABB-DDB38600C45A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F46F-3116-4221-8801-094FFA2E8F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58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2BB8-3B20-40F8-888D-00B7A49E0B0B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9F34-85F3-4303-9E95-19C9755914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36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1C53-FDC5-4F11-AF26-89DA81A95113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82CA0-ABD4-425C-93D0-4A30E824C62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19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7D97-583A-49B0-B609-E89AED7B7F96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531C-0641-4D19-832E-05DAE516914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1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FCAFAF8A-4614-4DFB-9CCD-CEDD095959DA}" type="datetime1">
              <a:rPr lang="en-GB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14/10/2014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400B3E7-4C75-4275-AE5A-26C844471208}" type="slidenum">
              <a:rPr lang="en-GB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6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388" y="177800"/>
            <a:ext cx="8786812" cy="6503988"/>
          </a:xfrm>
          <a:prstGeom prst="rect">
            <a:avLst/>
          </a:prstGeom>
          <a:solidFill>
            <a:srgbClr val="F4F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u="sng" dirty="0">
              <a:solidFill>
                <a:prstClr val="white"/>
              </a:solidFill>
            </a:endParaRPr>
          </a:p>
        </p:txBody>
      </p:sp>
      <p:pic>
        <p:nvPicPr>
          <p:cNvPr id="12" name="Bild 11" descr="PPT_cover_figures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298448" y="162453"/>
            <a:ext cx="4610100" cy="6858000"/>
          </a:xfrm>
          <a:prstGeom prst="rect">
            <a:avLst/>
          </a:prstGeom>
        </p:spPr>
      </p:pic>
      <p:pic>
        <p:nvPicPr>
          <p:cNvPr id="13" name="Bild 12" descr="Logo_Eige_RBG_PPT_rz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" y="333375"/>
            <a:ext cx="812800" cy="812800"/>
          </a:xfrm>
          <a:prstGeom prst="rect">
            <a:avLst/>
          </a:prstGeom>
        </p:spPr>
      </p:pic>
      <p:pic>
        <p:nvPicPr>
          <p:cNvPr id="14" name="Bild 13" descr="EU-Logo_rg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" y="6178550"/>
            <a:ext cx="514403" cy="35083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01750" y="488950"/>
            <a:ext cx="7512051" cy="2603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01750" y="1287463"/>
            <a:ext cx="7513636" cy="5238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388" y="6681788"/>
            <a:ext cx="2133600" cy="17621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FFFE45-B6C9-8A41-A0B1-0F59EB795E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14.10.2014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12988" y="6681788"/>
            <a:ext cx="4519612" cy="176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32600" y="6681788"/>
            <a:ext cx="2133600" cy="17621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551435E-7605-9249-BED6-9C2A74AEF5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6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755576" y="2679055"/>
            <a:ext cx="7772400" cy="1470025"/>
          </a:xfrm>
        </p:spPr>
        <p:txBody>
          <a:bodyPr/>
          <a:lstStyle/>
          <a:p>
            <a:pPr lvl="0" eaLnBrk="1" hangingPunct="1"/>
            <a:r>
              <a:rPr lang="en-GB" sz="4800" b="1" cap="small" dirty="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European Institute for </a:t>
            </a:r>
            <a:br>
              <a:rPr lang="en-GB" sz="4800" b="1" cap="small" dirty="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GB" sz="4800" b="1" cap="small" dirty="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Gender Equality</a:t>
            </a:r>
            <a:r>
              <a:rPr lang="en-GB" sz="4400" b="1" cap="small" dirty="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GB" sz="4400" b="1" cap="small" dirty="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GB" sz="4400" b="1" cap="small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GB" sz="4400" b="1" cap="small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Making </a:t>
            </a:r>
            <a:r>
              <a:rPr lang="en-GB" altLang="en-US" sz="2800" b="1" dirty="0" smtClean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Equality </a:t>
            </a:r>
            <a: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Between </a:t>
            </a:r>
            <a:r>
              <a:rPr lang="en-GB" altLang="en-US" sz="2800" b="1" dirty="0" smtClean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Women </a:t>
            </a:r>
            <a: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and </a:t>
            </a:r>
            <a:r>
              <a:rPr lang="en-GB" altLang="en-US" sz="2800" b="1" dirty="0" smtClean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Men </a:t>
            </a:r>
            <a: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a </a:t>
            </a:r>
            <a:r>
              <a:rPr lang="en-GB" altLang="en-US" sz="2800" b="1" dirty="0" smtClean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Reality </a:t>
            </a:r>
            <a: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for All </a:t>
            </a:r>
            <a:r>
              <a:rPr lang="en-GB" altLang="en-US" sz="2800" b="1" dirty="0" smtClean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Europeans </a:t>
            </a:r>
            <a:r>
              <a:rPr lang="en-GB" altLang="en-US" sz="2800" b="1" dirty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and </a:t>
            </a:r>
            <a:r>
              <a:rPr lang="en-GB" altLang="en-US" sz="2800" b="1" dirty="0" smtClean="0">
                <a:solidFill>
                  <a:srgbClr val="FFD304"/>
                </a:solidFill>
                <a:latin typeface="Myriad Pro" pitchFamily="34" charset="0"/>
                <a:cs typeface="Arial" pitchFamily="34" charset="0"/>
              </a:rPr>
              <a:t>Beyond</a:t>
            </a:r>
            <a:endParaRPr lang="en-GB" sz="2800" b="1" cap="small" dirty="0">
              <a:solidFill>
                <a:srgbClr val="FFD304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43808" y="2924944"/>
            <a:ext cx="3024336" cy="2880320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D304"/>
                </a:solidFill>
                <a:latin typeface="Myriad Pro"/>
              </a:rPr>
              <a:t>Gender statistics, research, methods, tools and good practices, awareness raising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1680" y="38666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2800" b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Our work on gender based violence</a:t>
            </a:r>
            <a:endParaRPr lang="en-US" sz="2800" b="1"/>
          </a:p>
        </p:txBody>
      </p:sp>
      <p:sp>
        <p:nvSpPr>
          <p:cNvPr id="20" name="Oval 19"/>
          <p:cNvSpPr/>
          <p:nvPr/>
        </p:nvSpPr>
        <p:spPr>
          <a:xfrm>
            <a:off x="1115616" y="5057085"/>
            <a:ext cx="1398734" cy="1296144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" smtClean="0">
                <a:solidFill>
                  <a:srgbClr val="FFD304"/>
                </a:solidFill>
                <a:latin typeface="Myriad Pro"/>
              </a:rPr>
              <a:t>Administrative data sources</a:t>
            </a:r>
            <a:endParaRPr lang="en-US" sz="1000">
              <a:solidFill>
                <a:srgbClr val="FFD304"/>
              </a:solidFill>
              <a:latin typeface="Myriad Pro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43608" y="3284984"/>
            <a:ext cx="1398734" cy="1296144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smtClean="0">
                <a:solidFill>
                  <a:srgbClr val="FFD304"/>
                </a:solidFill>
                <a:latin typeface="Myriad Pro"/>
              </a:rPr>
              <a:t>Costs of violence</a:t>
            </a:r>
            <a:endParaRPr lang="en-US" sz="1600">
              <a:solidFill>
                <a:srgbClr val="FFD304"/>
              </a:solidFill>
              <a:latin typeface="Myriad Pro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79712" y="1700808"/>
            <a:ext cx="1398734" cy="1296144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smtClean="0">
                <a:solidFill>
                  <a:srgbClr val="FFD304"/>
                </a:solidFill>
                <a:latin typeface="Myriad Pro"/>
              </a:rPr>
              <a:t>Female genital mutilation</a:t>
            </a:r>
            <a:endParaRPr lang="en-US" sz="1400">
              <a:solidFill>
                <a:srgbClr val="FFD304"/>
              </a:solidFill>
              <a:latin typeface="Myriad Pro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19145" y="980728"/>
            <a:ext cx="1913095" cy="1836126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mtClean="0">
                <a:solidFill>
                  <a:srgbClr val="FFD304"/>
                </a:solidFill>
                <a:latin typeface="Myriad Pro"/>
              </a:rPr>
              <a:t>Beijing +20 Review</a:t>
            </a:r>
            <a:endParaRPr lang="en-US">
              <a:solidFill>
                <a:srgbClr val="FFD304"/>
              </a:solidFill>
              <a:latin typeface="Myriad Pro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59890" y="2937290"/>
            <a:ext cx="1668494" cy="1571830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mtClean="0">
                <a:solidFill>
                  <a:srgbClr val="FFD304"/>
                </a:solidFill>
                <a:latin typeface="Myriad Pro"/>
              </a:rPr>
              <a:t>Sexual violence</a:t>
            </a:r>
            <a:endParaRPr lang="en-US">
              <a:solidFill>
                <a:srgbClr val="FFD304"/>
              </a:solidFill>
              <a:latin typeface="Myriad Pro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24128" y="5097530"/>
            <a:ext cx="1668494" cy="1571830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mtClean="0">
                <a:solidFill>
                  <a:srgbClr val="FFD304"/>
                </a:solidFill>
                <a:latin typeface="Myriad Pro"/>
              </a:rPr>
              <a:t>Domestic violence</a:t>
            </a:r>
            <a:endParaRPr lang="en-US">
              <a:solidFill>
                <a:srgbClr val="FFD304"/>
              </a:solidFill>
              <a:latin typeface="Myriad Pro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6296" y="5085184"/>
            <a:ext cx="1668494" cy="1571830"/>
          </a:xfrm>
          <a:prstGeom prst="ellipse">
            <a:avLst/>
          </a:prstGeom>
          <a:noFill/>
          <a:ln w="15875">
            <a:solidFill>
              <a:srgbClr val="064C98"/>
            </a:solidFill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smtClean="0">
                <a:solidFill>
                  <a:srgbClr val="064C98"/>
                </a:solidFill>
                <a:latin typeface="Myriad Pro"/>
              </a:rPr>
              <a:t>Support services </a:t>
            </a:r>
            <a:r>
              <a:rPr lang="en-US" sz="1200" smtClean="0">
                <a:solidFill>
                  <a:srgbClr val="064C98"/>
                </a:solidFill>
                <a:latin typeface="Myriad Pro"/>
              </a:rPr>
              <a:t>for </a:t>
            </a:r>
            <a:r>
              <a:rPr lang="en-US" sz="1200">
                <a:solidFill>
                  <a:srgbClr val="064C98"/>
                </a:solidFill>
                <a:latin typeface="Myriad Pro"/>
              </a:rPr>
              <a:t>women-victims of domestic </a:t>
            </a:r>
            <a:r>
              <a:rPr lang="en-US" sz="1200" smtClean="0">
                <a:solidFill>
                  <a:srgbClr val="064C98"/>
                </a:solidFill>
                <a:latin typeface="Myriad Pro"/>
              </a:rPr>
              <a:t>violence</a:t>
            </a:r>
            <a:endParaRPr lang="en-US" sz="1200">
              <a:solidFill>
                <a:srgbClr val="064C9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5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16618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2390271" cy="337529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385083" cy="33752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55576" y="1844824"/>
            <a:ext cx="1800200" cy="504056"/>
          </a:xfrm>
          <a:prstGeom prst="roundRect">
            <a:avLst/>
          </a:prstGeom>
          <a:solidFill>
            <a:srgbClr val="FFD304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rgbClr val="002060"/>
                </a:solidFill>
                <a:latin typeface="Myriad Pro"/>
              </a:rPr>
              <a:t>6 reports</a:t>
            </a:r>
            <a:endParaRPr lang="en-US" sz="1600" dirty="0">
              <a:solidFill>
                <a:srgbClr val="002060"/>
              </a:solidFill>
              <a:latin typeface="Myriad Pro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88224" y="1844824"/>
            <a:ext cx="1800200" cy="504056"/>
          </a:xfrm>
          <a:prstGeom prst="roundRect">
            <a:avLst/>
          </a:prstGeom>
          <a:solidFill>
            <a:srgbClr val="FFD304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smtClean="0">
                <a:solidFill>
                  <a:srgbClr val="002060"/>
                </a:solidFill>
                <a:latin typeface="Myriad Pro"/>
              </a:rPr>
              <a:t>6 main findings</a:t>
            </a:r>
            <a:endParaRPr lang="en-US" sz="1600">
              <a:solidFill>
                <a:srgbClr val="002060"/>
              </a:solidFill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5661248"/>
            <a:ext cx="5121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>
                <a:solidFill>
                  <a:srgbClr val="064C98"/>
                </a:solidFill>
                <a:latin typeface="Myriad Pro" pitchFamily="34" charset="0"/>
              </a:rPr>
              <a:t>6 reports, </a:t>
            </a:r>
            <a:r>
              <a:rPr lang="en-GB" sz="1600" smtClean="0">
                <a:solidFill>
                  <a:srgbClr val="064C98"/>
                </a:solidFill>
                <a:latin typeface="Myriad Pro" pitchFamily="34" charset="0"/>
              </a:rPr>
              <a:t>6 </a:t>
            </a:r>
            <a:r>
              <a:rPr lang="en-GB" sz="1600">
                <a:solidFill>
                  <a:srgbClr val="064C98"/>
                </a:solidFill>
                <a:latin typeface="Myriad Pro" pitchFamily="34" charset="0"/>
              </a:rPr>
              <a:t>Main Findings </a:t>
            </a:r>
            <a:r>
              <a:rPr lang="en-GB" sz="1600" smtClean="0">
                <a:solidFill>
                  <a:srgbClr val="064C98"/>
                </a:solidFill>
                <a:latin typeface="Myriad Pro" pitchFamily="34" charset="0"/>
              </a:rPr>
              <a:t>for </a:t>
            </a:r>
            <a:r>
              <a:rPr lang="en-GB" sz="1600">
                <a:solidFill>
                  <a:srgbClr val="064C98"/>
                </a:solidFill>
                <a:latin typeface="Myriad Pro" pitchFamily="34" charset="0"/>
              </a:rPr>
              <a:t>Polish, Danish, Cypriot, Irish, Lithuanian</a:t>
            </a:r>
            <a:r>
              <a:rPr lang="en-GB" sz="1600" smtClean="0">
                <a:solidFill>
                  <a:srgbClr val="064C98"/>
                </a:solidFill>
                <a:latin typeface="Myriad Pro" pitchFamily="34" charset="0"/>
              </a:rPr>
              <a:t>,</a:t>
            </a:r>
            <a:r>
              <a:rPr lang="lt-LT" sz="1600" smtClean="0">
                <a:solidFill>
                  <a:srgbClr val="064C98"/>
                </a:solidFill>
                <a:latin typeface="Myriad Pro" pitchFamily="34" charset="0"/>
              </a:rPr>
              <a:t> </a:t>
            </a:r>
            <a:r>
              <a:rPr lang="en-GB" sz="1600" smtClean="0">
                <a:solidFill>
                  <a:srgbClr val="064C98"/>
                </a:solidFill>
                <a:latin typeface="Myriad Pro" pitchFamily="34" charset="0"/>
              </a:rPr>
              <a:t>Greek </a:t>
            </a:r>
            <a:r>
              <a:rPr lang="en-GB" sz="1600">
                <a:solidFill>
                  <a:srgbClr val="064C98"/>
                </a:solidFill>
                <a:latin typeface="Myriad Pro" pitchFamily="34" charset="0"/>
              </a:rPr>
              <a:t>and </a:t>
            </a:r>
            <a:r>
              <a:rPr lang="en-GB" sz="1600" smtClean="0">
                <a:solidFill>
                  <a:srgbClr val="064C98"/>
                </a:solidFill>
                <a:latin typeface="Myriad Pro" pitchFamily="34" charset="0"/>
              </a:rPr>
              <a:t>Italian</a:t>
            </a:r>
            <a:r>
              <a:rPr lang="lt-LT" sz="1600" smtClean="0">
                <a:solidFill>
                  <a:srgbClr val="064C98"/>
                </a:solidFill>
                <a:latin typeface="Myriad Pro" pitchFamily="34" charset="0"/>
              </a:rPr>
              <a:t> </a:t>
            </a:r>
            <a:r>
              <a:rPr lang="en-GB" sz="1600" smtClean="0">
                <a:solidFill>
                  <a:srgbClr val="064C98"/>
                </a:solidFill>
                <a:latin typeface="Myriad Pro" pitchFamily="34" charset="0"/>
              </a:rPr>
              <a:t>Presidencies</a:t>
            </a:r>
            <a:r>
              <a:rPr lang="lt-LT" sz="1600" smtClean="0">
                <a:solidFill>
                  <a:srgbClr val="064C98"/>
                </a:solidFill>
                <a:latin typeface="Myriad Pro" pitchFamily="34" charset="0"/>
              </a:rPr>
              <a:t>.</a:t>
            </a:r>
            <a:endParaRPr lang="en-GB" sz="1600" dirty="0">
              <a:solidFill>
                <a:srgbClr val="064C98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386661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2800" b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Support for the Presidiencies of the Council of the EU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553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38666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White </a:t>
            </a:r>
            <a:r>
              <a:rPr lang="en-GB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R</a:t>
            </a:r>
            <a:r>
              <a:rPr lang="lt-LT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ibbon </a:t>
            </a:r>
            <a:r>
              <a:rPr lang="en-GB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</a:t>
            </a:r>
            <a:r>
              <a:rPr lang="lt-LT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ampaign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60.000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988839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21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988840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9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988840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more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59632" y="2708920"/>
            <a:ext cx="1440160" cy="3600400"/>
          </a:xfrm>
        </p:spPr>
        <p:txBody>
          <a:bodyPr anchor="t"/>
          <a:lstStyle/>
          <a:p>
            <a:pPr lvl="0"/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Campaign viewed ~60.000 times on „Facebook“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59832" y="2708920"/>
            <a:ext cx="1440160" cy="360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21 posters were published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7072" y="2711630"/>
            <a:ext cx="1440160" cy="360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9 videos were released (promotional statements and interviews)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60232" y="2711630"/>
            <a:ext cx="1440160" cy="360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Online discussion held</a:t>
            </a:r>
          </a:p>
          <a:p>
            <a:endParaRPr lang="lt-LT" sz="180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New members joining</a:t>
            </a:r>
          </a:p>
          <a:p>
            <a:endParaRPr lang="lt-LT" sz="180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Follow-up: newsletter on campaign notes and updates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691680" y="1268760"/>
            <a:ext cx="6836296" cy="4536504"/>
          </a:xfrm>
        </p:spPr>
        <p:txBody>
          <a:bodyPr anchor="t"/>
          <a:lstStyle/>
          <a:p>
            <a:pPr lvl="0" algn="l"/>
            <a:r>
              <a:rPr lang="lt-LT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Cooperation 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Agreement / Memorandum of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Understanding</a:t>
            </a: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;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Regular 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consultation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meetings</a:t>
            </a: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;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 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Visits 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to the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Institute</a:t>
            </a: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;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 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Awareness 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Raising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Campaigns</a:t>
            </a: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;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Strategic 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Plan – Key Stakeholders</a:t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International </a:t>
            </a:r>
            <a:r>
              <a:rPr lang="en-US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Activities</a:t>
            </a:r>
            <a:r>
              <a:rPr lang="lt-LT" altLang="en-US" sz="24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.</a:t>
            </a: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36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36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endParaRPr lang="en-GB" sz="3600" b="1" cap="small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38666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Stakeholder </a:t>
            </a:r>
            <a:r>
              <a:rPr lang="en-GB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M</a:t>
            </a:r>
            <a:r>
              <a:rPr lang="lt-LT" altLang="en-US" sz="36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anagement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8038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386661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3600" b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EuroGender: 1 year anniversary</a:t>
            </a:r>
            <a:endParaRPr lang="en-US" sz="3600" b="1"/>
          </a:p>
        </p:txBody>
      </p:sp>
      <p:sp>
        <p:nvSpPr>
          <p:cNvPr id="8" name="TextBox 7"/>
          <p:cNvSpPr txBox="1"/>
          <p:nvPr/>
        </p:nvSpPr>
        <p:spPr>
          <a:xfrm>
            <a:off x="6660232" y="3429000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10.795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60232" y="4184097"/>
            <a:ext cx="1440160" cy="360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10.795 gender equality stakeholders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51724" y="1988840"/>
            <a:ext cx="6840760" cy="1368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0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EuroGender b</a:t>
            </a:r>
            <a:r>
              <a:rPr lang="en-US" sz="20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ridges </a:t>
            </a:r>
            <a:r>
              <a:rPr lang="en-US" sz="200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decision-makers, researchers and experts from all EU MS and beyond while exchanging views, knowledge and resources on gender equality.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3429001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22.000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3429000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26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3429001"/>
            <a:ext cx="1440160" cy="584775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3200" b="1" smtClean="0">
                <a:solidFill>
                  <a:srgbClr val="064C98"/>
                </a:solidFill>
                <a:latin typeface="Myriad Pro"/>
              </a:rPr>
              <a:t>12</a:t>
            </a:r>
            <a:endParaRPr lang="en-US" sz="3200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59632" y="4149081"/>
            <a:ext cx="1440160" cy="360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More than 22.400 visits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59832" y="4149081"/>
            <a:ext cx="1440160" cy="360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26 online discussions held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857072" y="4151791"/>
            <a:ext cx="1440160" cy="360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smtClean="0">
                <a:solidFill>
                  <a:srgbClr val="064C98"/>
                </a:solidFill>
                <a:latin typeface="Myriad Pro" pitchFamily="34" charset="0"/>
                <a:ea typeface="Adobe Fan Heiti Std B" pitchFamily="34" charset="-128"/>
                <a:cs typeface="Arial" pitchFamily="34" charset="0"/>
              </a:rPr>
              <a:t>12 thematic network workspaces, calendar of events and conferences</a:t>
            </a:r>
            <a:endParaRPr lang="en-GB" sz="1800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91680" y="1556792"/>
            <a:ext cx="3024336" cy="2880320"/>
          </a:xfrm>
          <a:prstGeom prst="ellipse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yriad Pro"/>
              </a:rPr>
              <a:t>Establish </a:t>
            </a:r>
            <a:r>
              <a:rPr lang="en-US" sz="1600" b="1" dirty="0">
                <a:latin typeface="Myriad Pro"/>
              </a:rPr>
              <a:t>contacts</a:t>
            </a:r>
            <a:r>
              <a:rPr lang="en-US" sz="1600" dirty="0">
                <a:latin typeface="Myriad Pro"/>
              </a:rPr>
              <a:t>, assess the needs and expectations of the enlargement </a:t>
            </a:r>
            <a:r>
              <a:rPr lang="en-US" sz="1600" dirty="0" smtClean="0">
                <a:latin typeface="Myriad Pro"/>
              </a:rPr>
              <a:t>countries</a:t>
            </a:r>
            <a:endParaRPr lang="lt-LT" sz="1600" dirty="0" smtClean="0">
              <a:latin typeface="Myriad Pro"/>
            </a:endParaRPr>
          </a:p>
          <a:p>
            <a:pPr algn="ctr"/>
            <a:endParaRPr lang="lt-LT" sz="1600" dirty="0">
              <a:latin typeface="Myriad Pro"/>
            </a:endParaRPr>
          </a:p>
          <a:p>
            <a:pPr algn="ctr"/>
            <a:endParaRPr lang="en-US" sz="1600" dirty="0">
              <a:latin typeface="Myriad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1680" y="386661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2800" b="1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Instrument for Pre-Accession Assistance (IPA) </a:t>
            </a:r>
            <a:endParaRPr lang="en-US" sz="2800" b="1"/>
          </a:p>
        </p:txBody>
      </p:sp>
      <p:sp>
        <p:nvSpPr>
          <p:cNvPr id="11" name="Oval 10"/>
          <p:cNvSpPr/>
          <p:nvPr/>
        </p:nvSpPr>
        <p:spPr>
          <a:xfrm>
            <a:off x="4294823" y="1556792"/>
            <a:ext cx="3024336" cy="2880320"/>
          </a:xfrm>
          <a:prstGeom prst="ellipse">
            <a:avLst/>
          </a:prstGeom>
          <a:solidFill>
            <a:srgbClr val="FFD304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Myriad Pro"/>
              </a:rPr>
              <a:t>Strengthen the </a:t>
            </a:r>
            <a:r>
              <a:rPr lang="en-US" sz="1600" b="1" dirty="0">
                <a:solidFill>
                  <a:srgbClr val="002060"/>
                </a:solidFill>
                <a:latin typeface="Myriad Pro"/>
              </a:rPr>
              <a:t>capacity</a:t>
            </a:r>
            <a:r>
              <a:rPr lang="en-US" sz="1600" dirty="0">
                <a:solidFill>
                  <a:srgbClr val="002060"/>
                </a:solidFill>
                <a:latin typeface="Myriad Pro"/>
              </a:rPr>
              <a:t> of enlargement countries to comply with the EU policies in the field of gender equality </a:t>
            </a:r>
          </a:p>
        </p:txBody>
      </p:sp>
      <p:sp>
        <p:nvSpPr>
          <p:cNvPr id="12" name="Oval 11"/>
          <p:cNvSpPr/>
          <p:nvPr/>
        </p:nvSpPr>
        <p:spPr>
          <a:xfrm>
            <a:off x="2987824" y="3717032"/>
            <a:ext cx="3024336" cy="2880320"/>
          </a:xfrm>
          <a:prstGeom prst="ellipse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srgbClr val="064C9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Myriad Pro"/>
              </a:rPr>
              <a:t>Explore ways/forms of further </a:t>
            </a:r>
            <a:r>
              <a:rPr lang="en-US" b="1" dirty="0">
                <a:solidFill>
                  <a:srgbClr val="002060"/>
                </a:solidFill>
                <a:latin typeface="Myriad Pro"/>
              </a:rPr>
              <a:t>cooperation</a:t>
            </a:r>
            <a:r>
              <a:rPr lang="en-US" dirty="0">
                <a:solidFill>
                  <a:srgbClr val="002060"/>
                </a:solidFill>
                <a:latin typeface="Myriad Pro"/>
              </a:rPr>
              <a:t> with EIGE in the area of gender equality</a:t>
            </a:r>
          </a:p>
        </p:txBody>
      </p:sp>
    </p:spTree>
    <p:extLst>
      <p:ext uri="{BB962C8B-B14F-4D97-AF65-F5344CB8AC3E}">
        <p14:creationId xmlns:p14="http://schemas.microsoft.com/office/powerpoint/2010/main" xmlns="" val="9785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17411" y="1845917"/>
            <a:ext cx="8231054" cy="760112"/>
          </a:xfrm>
          <a:custGeom>
            <a:avLst/>
            <a:gdLst>
              <a:gd name="connsiteX0" fmla="*/ 0 w 8388289"/>
              <a:gd name="connsiteY0" fmla="*/ 76011 h 760112"/>
              <a:gd name="connsiteX1" fmla="*/ 76011 w 8388289"/>
              <a:gd name="connsiteY1" fmla="*/ 0 h 760112"/>
              <a:gd name="connsiteX2" fmla="*/ 8312278 w 8388289"/>
              <a:gd name="connsiteY2" fmla="*/ 0 h 760112"/>
              <a:gd name="connsiteX3" fmla="*/ 8388289 w 8388289"/>
              <a:gd name="connsiteY3" fmla="*/ 76011 h 760112"/>
              <a:gd name="connsiteX4" fmla="*/ 8388289 w 8388289"/>
              <a:gd name="connsiteY4" fmla="*/ 684101 h 760112"/>
              <a:gd name="connsiteX5" fmla="*/ 8312278 w 8388289"/>
              <a:gd name="connsiteY5" fmla="*/ 760112 h 760112"/>
              <a:gd name="connsiteX6" fmla="*/ 76011 w 8388289"/>
              <a:gd name="connsiteY6" fmla="*/ 760112 h 760112"/>
              <a:gd name="connsiteX7" fmla="*/ 0 w 8388289"/>
              <a:gd name="connsiteY7" fmla="*/ 684101 h 760112"/>
              <a:gd name="connsiteX8" fmla="*/ 0 w 8388289"/>
              <a:gd name="connsiteY8" fmla="*/ 76011 h 76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8289" h="760112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8312278" y="0"/>
                </a:lnTo>
                <a:cubicBezTo>
                  <a:pt x="8354258" y="0"/>
                  <a:pt x="8388289" y="34031"/>
                  <a:pt x="8388289" y="76011"/>
                </a:cubicBezTo>
                <a:lnTo>
                  <a:pt x="8388289" y="684101"/>
                </a:lnTo>
                <a:cubicBezTo>
                  <a:pt x="8388289" y="726081"/>
                  <a:pt x="8354258" y="760112"/>
                  <a:pt x="8312278" y="760112"/>
                </a:cubicBezTo>
                <a:lnTo>
                  <a:pt x="76011" y="760112"/>
                </a:lnTo>
                <a:cubicBezTo>
                  <a:pt x="34031" y="760112"/>
                  <a:pt x="0" y="726081"/>
                  <a:pt x="0" y="684101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8A3C9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78" tIns="51473" rIns="66078" bIns="51473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prstClr val="white"/>
                </a:solidFill>
                <a:latin typeface="Myriad Pro"/>
              </a:rPr>
              <a:t>A collection of statistical data and associated metadata pertaining specifically to the area of gender statistics</a:t>
            </a:r>
            <a:endParaRPr lang="en-GB" sz="20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56240" y="2694889"/>
            <a:ext cx="785270" cy="3039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7624"/>
                </a:lnTo>
                <a:lnTo>
                  <a:pt x="785270" y="317624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191438" y="2849424"/>
            <a:ext cx="2380562" cy="298926"/>
          </a:xfrm>
          <a:custGeom>
            <a:avLst/>
            <a:gdLst>
              <a:gd name="connsiteX0" fmla="*/ 0 w 2380562"/>
              <a:gd name="connsiteY0" fmla="*/ 29893 h 298926"/>
              <a:gd name="connsiteX1" fmla="*/ 29893 w 2380562"/>
              <a:gd name="connsiteY1" fmla="*/ 0 h 298926"/>
              <a:gd name="connsiteX2" fmla="*/ 2350669 w 2380562"/>
              <a:gd name="connsiteY2" fmla="*/ 0 h 298926"/>
              <a:gd name="connsiteX3" fmla="*/ 2380562 w 2380562"/>
              <a:gd name="connsiteY3" fmla="*/ 29893 h 298926"/>
              <a:gd name="connsiteX4" fmla="*/ 2380562 w 2380562"/>
              <a:gd name="connsiteY4" fmla="*/ 269033 h 298926"/>
              <a:gd name="connsiteX5" fmla="*/ 2350669 w 2380562"/>
              <a:gd name="connsiteY5" fmla="*/ 298926 h 298926"/>
              <a:gd name="connsiteX6" fmla="*/ 29893 w 2380562"/>
              <a:gd name="connsiteY6" fmla="*/ 298926 h 298926"/>
              <a:gd name="connsiteX7" fmla="*/ 0 w 2380562"/>
              <a:gd name="connsiteY7" fmla="*/ 269033 h 298926"/>
              <a:gd name="connsiteX8" fmla="*/ 0 w 2380562"/>
              <a:gd name="connsiteY8" fmla="*/ 29893 h 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562" h="298926">
                <a:moveTo>
                  <a:pt x="0" y="29893"/>
                </a:moveTo>
                <a:cubicBezTo>
                  <a:pt x="0" y="13384"/>
                  <a:pt x="13384" y="0"/>
                  <a:pt x="29893" y="0"/>
                </a:cubicBezTo>
                <a:lnTo>
                  <a:pt x="2350669" y="0"/>
                </a:lnTo>
                <a:cubicBezTo>
                  <a:pt x="2367178" y="0"/>
                  <a:pt x="2380562" y="13384"/>
                  <a:pt x="2380562" y="29893"/>
                </a:cubicBezTo>
                <a:lnTo>
                  <a:pt x="2380562" y="269033"/>
                </a:lnTo>
                <a:cubicBezTo>
                  <a:pt x="2380562" y="285542"/>
                  <a:pt x="2367178" y="298926"/>
                  <a:pt x="2350669" y="298926"/>
                </a:cubicBezTo>
                <a:lnTo>
                  <a:pt x="29893" y="298926"/>
                </a:lnTo>
                <a:cubicBezTo>
                  <a:pt x="13384" y="298926"/>
                  <a:pt x="0" y="285542"/>
                  <a:pt x="0" y="269033"/>
                </a:cubicBezTo>
                <a:lnTo>
                  <a:pt x="0" y="29893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8A3C96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235" tIns="29075" rIns="39235" bIns="29075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smtClean="0">
                <a:solidFill>
                  <a:srgbClr val="8C3D98"/>
                </a:solidFill>
                <a:latin typeface="Myriad Pro"/>
              </a:rPr>
              <a:t>Publicly available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 Pro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56240" y="2681263"/>
            <a:ext cx="785270" cy="8773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7363"/>
                </a:lnTo>
                <a:lnTo>
                  <a:pt x="785270" y="877363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177006" y="3315677"/>
            <a:ext cx="5342341" cy="485897"/>
          </a:xfrm>
          <a:custGeom>
            <a:avLst/>
            <a:gdLst>
              <a:gd name="connsiteX0" fmla="*/ 0 w 5342341"/>
              <a:gd name="connsiteY0" fmla="*/ 48590 h 485897"/>
              <a:gd name="connsiteX1" fmla="*/ 48590 w 5342341"/>
              <a:gd name="connsiteY1" fmla="*/ 0 h 485897"/>
              <a:gd name="connsiteX2" fmla="*/ 5293751 w 5342341"/>
              <a:gd name="connsiteY2" fmla="*/ 0 h 485897"/>
              <a:gd name="connsiteX3" fmla="*/ 5342341 w 5342341"/>
              <a:gd name="connsiteY3" fmla="*/ 48590 h 485897"/>
              <a:gd name="connsiteX4" fmla="*/ 5342341 w 5342341"/>
              <a:gd name="connsiteY4" fmla="*/ 437307 h 485897"/>
              <a:gd name="connsiteX5" fmla="*/ 5293751 w 5342341"/>
              <a:gd name="connsiteY5" fmla="*/ 485897 h 485897"/>
              <a:gd name="connsiteX6" fmla="*/ 48590 w 5342341"/>
              <a:gd name="connsiteY6" fmla="*/ 485897 h 485897"/>
              <a:gd name="connsiteX7" fmla="*/ 0 w 5342341"/>
              <a:gd name="connsiteY7" fmla="*/ 437307 h 485897"/>
              <a:gd name="connsiteX8" fmla="*/ 0 w 5342341"/>
              <a:gd name="connsiteY8" fmla="*/ 48590 h 4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2341" h="485897">
                <a:moveTo>
                  <a:pt x="0" y="48590"/>
                </a:moveTo>
                <a:cubicBezTo>
                  <a:pt x="0" y="21754"/>
                  <a:pt x="21754" y="0"/>
                  <a:pt x="48590" y="0"/>
                </a:cubicBezTo>
                <a:lnTo>
                  <a:pt x="5293751" y="0"/>
                </a:lnTo>
                <a:cubicBezTo>
                  <a:pt x="5320587" y="0"/>
                  <a:pt x="5342341" y="21754"/>
                  <a:pt x="5342341" y="48590"/>
                </a:cubicBezTo>
                <a:lnTo>
                  <a:pt x="5342341" y="437307"/>
                </a:lnTo>
                <a:cubicBezTo>
                  <a:pt x="5342341" y="464143"/>
                  <a:pt x="5320587" y="485897"/>
                  <a:pt x="5293751" y="485897"/>
                </a:cubicBezTo>
                <a:lnTo>
                  <a:pt x="48590" y="485897"/>
                </a:lnTo>
                <a:cubicBezTo>
                  <a:pt x="21754" y="485897"/>
                  <a:pt x="0" y="464143"/>
                  <a:pt x="0" y="437307"/>
                </a:cubicBezTo>
                <a:lnTo>
                  <a:pt x="0" y="4859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8A3C96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711" tIns="34551" rIns="44711" bIns="34551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8C3D98"/>
                </a:solidFill>
                <a:latin typeface="Myriad Pro"/>
              </a:rPr>
              <a:t>L</a:t>
            </a:r>
            <a:r>
              <a:rPr lang="en-GB" sz="1400" dirty="0" smtClean="0">
                <a:solidFill>
                  <a:srgbClr val="8C3D98"/>
                </a:solidFill>
                <a:latin typeface="Myriad Pro"/>
              </a:rPr>
              <a:t>ogically grouping indicators/structured guide for selecting statistics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 Pro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56239" y="2694889"/>
            <a:ext cx="785270" cy="14491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9149"/>
                </a:lnTo>
                <a:lnTo>
                  <a:pt x="785270" y="1449149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161904" y="3982527"/>
            <a:ext cx="5131182" cy="323021"/>
          </a:xfrm>
          <a:custGeom>
            <a:avLst/>
            <a:gdLst>
              <a:gd name="connsiteX0" fmla="*/ 0 w 5131182"/>
              <a:gd name="connsiteY0" fmla="*/ 32302 h 323021"/>
              <a:gd name="connsiteX1" fmla="*/ 32302 w 5131182"/>
              <a:gd name="connsiteY1" fmla="*/ 0 h 323021"/>
              <a:gd name="connsiteX2" fmla="*/ 5098880 w 5131182"/>
              <a:gd name="connsiteY2" fmla="*/ 0 h 323021"/>
              <a:gd name="connsiteX3" fmla="*/ 5131182 w 5131182"/>
              <a:gd name="connsiteY3" fmla="*/ 32302 h 323021"/>
              <a:gd name="connsiteX4" fmla="*/ 5131182 w 5131182"/>
              <a:gd name="connsiteY4" fmla="*/ 290719 h 323021"/>
              <a:gd name="connsiteX5" fmla="*/ 5098880 w 5131182"/>
              <a:gd name="connsiteY5" fmla="*/ 323021 h 323021"/>
              <a:gd name="connsiteX6" fmla="*/ 32302 w 5131182"/>
              <a:gd name="connsiteY6" fmla="*/ 323021 h 323021"/>
              <a:gd name="connsiteX7" fmla="*/ 0 w 5131182"/>
              <a:gd name="connsiteY7" fmla="*/ 290719 h 323021"/>
              <a:gd name="connsiteX8" fmla="*/ 0 w 5131182"/>
              <a:gd name="connsiteY8" fmla="*/ 32302 h 32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1182" h="323021">
                <a:moveTo>
                  <a:pt x="0" y="32302"/>
                </a:moveTo>
                <a:cubicBezTo>
                  <a:pt x="0" y="14462"/>
                  <a:pt x="14462" y="0"/>
                  <a:pt x="32302" y="0"/>
                </a:cubicBezTo>
                <a:lnTo>
                  <a:pt x="5098880" y="0"/>
                </a:lnTo>
                <a:cubicBezTo>
                  <a:pt x="5116720" y="0"/>
                  <a:pt x="5131182" y="14462"/>
                  <a:pt x="5131182" y="32302"/>
                </a:cubicBezTo>
                <a:lnTo>
                  <a:pt x="5131182" y="290719"/>
                </a:lnTo>
                <a:cubicBezTo>
                  <a:pt x="5131182" y="308559"/>
                  <a:pt x="5116720" y="323021"/>
                  <a:pt x="5098880" y="323021"/>
                </a:cubicBezTo>
                <a:lnTo>
                  <a:pt x="32302" y="323021"/>
                </a:lnTo>
                <a:cubicBezTo>
                  <a:pt x="14462" y="323021"/>
                  <a:pt x="0" y="308559"/>
                  <a:pt x="0" y="290719"/>
                </a:cubicBezTo>
                <a:lnTo>
                  <a:pt x="0" y="32302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8A3C96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941" tIns="29781" rIns="39941" bIns="29781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8C3D98"/>
                </a:solidFill>
                <a:latin typeface="Myriad Pro"/>
              </a:rPr>
              <a:t>T</a:t>
            </a:r>
            <a:r>
              <a:rPr lang="en-GB" sz="1400" dirty="0" smtClean="0">
                <a:solidFill>
                  <a:srgbClr val="8C3D98"/>
                </a:solidFill>
                <a:latin typeface="Myriad Pro"/>
              </a:rPr>
              <a:t>ree-based browsing interface and keyword search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 Pro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56239" y="2657095"/>
            <a:ext cx="785270" cy="20530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53009"/>
                </a:lnTo>
                <a:lnTo>
                  <a:pt x="785270" y="2053009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2177006" y="4447302"/>
            <a:ext cx="3709519" cy="550043"/>
          </a:xfrm>
          <a:custGeom>
            <a:avLst/>
            <a:gdLst>
              <a:gd name="connsiteX0" fmla="*/ 0 w 3709519"/>
              <a:gd name="connsiteY0" fmla="*/ 55004 h 550043"/>
              <a:gd name="connsiteX1" fmla="*/ 55004 w 3709519"/>
              <a:gd name="connsiteY1" fmla="*/ 0 h 550043"/>
              <a:gd name="connsiteX2" fmla="*/ 3654515 w 3709519"/>
              <a:gd name="connsiteY2" fmla="*/ 0 h 550043"/>
              <a:gd name="connsiteX3" fmla="*/ 3709519 w 3709519"/>
              <a:gd name="connsiteY3" fmla="*/ 55004 h 550043"/>
              <a:gd name="connsiteX4" fmla="*/ 3709519 w 3709519"/>
              <a:gd name="connsiteY4" fmla="*/ 495039 h 550043"/>
              <a:gd name="connsiteX5" fmla="*/ 3654515 w 3709519"/>
              <a:gd name="connsiteY5" fmla="*/ 550043 h 550043"/>
              <a:gd name="connsiteX6" fmla="*/ 55004 w 3709519"/>
              <a:gd name="connsiteY6" fmla="*/ 550043 h 550043"/>
              <a:gd name="connsiteX7" fmla="*/ 0 w 3709519"/>
              <a:gd name="connsiteY7" fmla="*/ 495039 h 550043"/>
              <a:gd name="connsiteX8" fmla="*/ 0 w 3709519"/>
              <a:gd name="connsiteY8" fmla="*/ 55004 h 55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9519" h="550043">
                <a:moveTo>
                  <a:pt x="0" y="55004"/>
                </a:moveTo>
                <a:cubicBezTo>
                  <a:pt x="0" y="24626"/>
                  <a:pt x="24626" y="0"/>
                  <a:pt x="55004" y="0"/>
                </a:cubicBezTo>
                <a:lnTo>
                  <a:pt x="3654515" y="0"/>
                </a:lnTo>
                <a:cubicBezTo>
                  <a:pt x="3684893" y="0"/>
                  <a:pt x="3709519" y="24626"/>
                  <a:pt x="3709519" y="55004"/>
                </a:cubicBezTo>
                <a:lnTo>
                  <a:pt x="3709519" y="495039"/>
                </a:lnTo>
                <a:cubicBezTo>
                  <a:pt x="3709519" y="525417"/>
                  <a:pt x="3684893" y="550043"/>
                  <a:pt x="3654515" y="550043"/>
                </a:cubicBezTo>
                <a:lnTo>
                  <a:pt x="55004" y="550043"/>
                </a:lnTo>
                <a:cubicBezTo>
                  <a:pt x="24626" y="550043"/>
                  <a:pt x="0" y="525417"/>
                  <a:pt x="0" y="495039"/>
                </a:cubicBezTo>
                <a:lnTo>
                  <a:pt x="0" y="55004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8A3C96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590" tIns="36430" rIns="46590" bIns="3643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smtClean="0">
                <a:solidFill>
                  <a:srgbClr val="8C3D98"/>
                </a:solidFill>
                <a:latin typeface="Myriad Pro"/>
              </a:rPr>
              <a:t>Updating all data whenever updates become available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 Pro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56239" y="2606029"/>
            <a:ext cx="785270" cy="25746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11869"/>
                </a:lnTo>
                <a:lnTo>
                  <a:pt x="785270" y="2711869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2176471" y="5165302"/>
            <a:ext cx="3076321" cy="433022"/>
          </a:xfrm>
          <a:custGeom>
            <a:avLst/>
            <a:gdLst>
              <a:gd name="connsiteX0" fmla="*/ 0 w 3076321"/>
              <a:gd name="connsiteY0" fmla="*/ 43302 h 433022"/>
              <a:gd name="connsiteX1" fmla="*/ 43302 w 3076321"/>
              <a:gd name="connsiteY1" fmla="*/ 0 h 433022"/>
              <a:gd name="connsiteX2" fmla="*/ 3033019 w 3076321"/>
              <a:gd name="connsiteY2" fmla="*/ 0 h 433022"/>
              <a:gd name="connsiteX3" fmla="*/ 3076321 w 3076321"/>
              <a:gd name="connsiteY3" fmla="*/ 43302 h 433022"/>
              <a:gd name="connsiteX4" fmla="*/ 3076321 w 3076321"/>
              <a:gd name="connsiteY4" fmla="*/ 389720 h 433022"/>
              <a:gd name="connsiteX5" fmla="*/ 3033019 w 3076321"/>
              <a:gd name="connsiteY5" fmla="*/ 433022 h 433022"/>
              <a:gd name="connsiteX6" fmla="*/ 43302 w 3076321"/>
              <a:gd name="connsiteY6" fmla="*/ 433022 h 433022"/>
              <a:gd name="connsiteX7" fmla="*/ 0 w 3076321"/>
              <a:gd name="connsiteY7" fmla="*/ 389720 h 433022"/>
              <a:gd name="connsiteX8" fmla="*/ 0 w 3076321"/>
              <a:gd name="connsiteY8" fmla="*/ 43302 h 43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6321" h="433022">
                <a:moveTo>
                  <a:pt x="0" y="43302"/>
                </a:moveTo>
                <a:cubicBezTo>
                  <a:pt x="0" y="19387"/>
                  <a:pt x="19387" y="0"/>
                  <a:pt x="43302" y="0"/>
                </a:cubicBezTo>
                <a:lnTo>
                  <a:pt x="3033019" y="0"/>
                </a:lnTo>
                <a:cubicBezTo>
                  <a:pt x="3056934" y="0"/>
                  <a:pt x="3076321" y="19387"/>
                  <a:pt x="3076321" y="43302"/>
                </a:cubicBezTo>
                <a:lnTo>
                  <a:pt x="3076321" y="389720"/>
                </a:lnTo>
                <a:cubicBezTo>
                  <a:pt x="3076321" y="413635"/>
                  <a:pt x="3056934" y="433022"/>
                  <a:pt x="3033019" y="433022"/>
                </a:cubicBezTo>
                <a:lnTo>
                  <a:pt x="43302" y="433022"/>
                </a:lnTo>
                <a:cubicBezTo>
                  <a:pt x="19387" y="433022"/>
                  <a:pt x="0" y="413635"/>
                  <a:pt x="0" y="389720"/>
                </a:cubicBezTo>
                <a:lnTo>
                  <a:pt x="0" y="43302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8A3C96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53" tIns="30463" rIns="39353" bIns="30463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8C3D98"/>
                </a:solidFill>
                <a:latin typeface="Myriad Pro"/>
              </a:rPr>
              <a:t>D</a:t>
            </a:r>
            <a:r>
              <a:rPr lang="en-GB" sz="1400" dirty="0" smtClean="0">
                <a:solidFill>
                  <a:srgbClr val="8C3D98"/>
                </a:solidFill>
                <a:latin typeface="Myriad Pro"/>
              </a:rPr>
              <a:t>ata and metadata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 Pro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56239" y="2602321"/>
            <a:ext cx="785268" cy="32518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30361"/>
                </a:lnTo>
                <a:lnTo>
                  <a:pt x="785270" y="3430361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63500" sx="101000" sy="101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177006" y="5718610"/>
            <a:ext cx="6287307" cy="590710"/>
          </a:xfrm>
          <a:custGeom>
            <a:avLst/>
            <a:gdLst>
              <a:gd name="connsiteX0" fmla="*/ 0 w 6287307"/>
              <a:gd name="connsiteY0" fmla="*/ 66931 h 669307"/>
              <a:gd name="connsiteX1" fmla="*/ 66931 w 6287307"/>
              <a:gd name="connsiteY1" fmla="*/ 0 h 669307"/>
              <a:gd name="connsiteX2" fmla="*/ 6220376 w 6287307"/>
              <a:gd name="connsiteY2" fmla="*/ 0 h 669307"/>
              <a:gd name="connsiteX3" fmla="*/ 6287307 w 6287307"/>
              <a:gd name="connsiteY3" fmla="*/ 66931 h 669307"/>
              <a:gd name="connsiteX4" fmla="*/ 6287307 w 6287307"/>
              <a:gd name="connsiteY4" fmla="*/ 602376 h 669307"/>
              <a:gd name="connsiteX5" fmla="*/ 6220376 w 6287307"/>
              <a:gd name="connsiteY5" fmla="*/ 669307 h 669307"/>
              <a:gd name="connsiteX6" fmla="*/ 66931 w 6287307"/>
              <a:gd name="connsiteY6" fmla="*/ 669307 h 669307"/>
              <a:gd name="connsiteX7" fmla="*/ 0 w 6287307"/>
              <a:gd name="connsiteY7" fmla="*/ 602376 h 669307"/>
              <a:gd name="connsiteX8" fmla="*/ 0 w 6287307"/>
              <a:gd name="connsiteY8" fmla="*/ 66931 h 6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7307" h="669307">
                <a:moveTo>
                  <a:pt x="0" y="66931"/>
                </a:moveTo>
                <a:cubicBezTo>
                  <a:pt x="0" y="29966"/>
                  <a:pt x="29966" y="0"/>
                  <a:pt x="66931" y="0"/>
                </a:cubicBezTo>
                <a:lnTo>
                  <a:pt x="6220376" y="0"/>
                </a:lnTo>
                <a:cubicBezTo>
                  <a:pt x="6257341" y="0"/>
                  <a:pt x="6287307" y="29966"/>
                  <a:pt x="6287307" y="66931"/>
                </a:cubicBezTo>
                <a:lnTo>
                  <a:pt x="6287307" y="602376"/>
                </a:lnTo>
                <a:cubicBezTo>
                  <a:pt x="6287307" y="639341"/>
                  <a:pt x="6257341" y="669307"/>
                  <a:pt x="6220376" y="669307"/>
                </a:cubicBezTo>
                <a:lnTo>
                  <a:pt x="66931" y="669307"/>
                </a:lnTo>
                <a:cubicBezTo>
                  <a:pt x="29966" y="669307"/>
                  <a:pt x="0" y="639341"/>
                  <a:pt x="0" y="602376"/>
                </a:cubicBezTo>
                <a:lnTo>
                  <a:pt x="0" y="6693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8A3C96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083" tIns="39923" rIns="50083" bIns="39923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8C3D98"/>
                </a:solidFill>
                <a:latin typeface="Myriad Pro"/>
              </a:rPr>
              <a:t>P</a:t>
            </a:r>
            <a:r>
              <a:rPr lang="en-GB" sz="1400" dirty="0" smtClean="0">
                <a:solidFill>
                  <a:srgbClr val="8C3D98"/>
                </a:solidFill>
                <a:latin typeface="Myriad Pro"/>
              </a:rPr>
              <a:t>resent the Index-relevant statistics along with other types of gender statistics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1680" y="386661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8A3C96"/>
                </a:solidFill>
                <a:latin typeface="Myriad Pro" pitchFamily="34" charset="0"/>
                <a:ea typeface="+mj-ea"/>
                <a:cs typeface="+mj-cs"/>
              </a:rPr>
              <a:t>EIGE’s Database on Gender Statistics</a:t>
            </a:r>
            <a:endParaRPr lang="en-US" sz="2800" b="1">
              <a:solidFill>
                <a:srgbClr val="8A3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4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789040"/>
            <a:ext cx="9144000" cy="1569660"/>
          </a:xfrm>
          <a:prstGeom prst="rect">
            <a:avLst/>
          </a:prstGeom>
          <a:solidFill>
            <a:srgbClr val="064C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988840"/>
            <a:ext cx="9144000" cy="1600438"/>
          </a:xfrm>
          <a:prstGeom prst="rect">
            <a:avLst/>
          </a:prstGeom>
          <a:solidFill>
            <a:srgbClr val="064C9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1680" y="386661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3200" b="1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Support better informed decision-making </a:t>
            </a:r>
            <a:r>
              <a:rPr lang="lt-LT" altLang="en-US" sz="3200" b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2013-2015</a:t>
            </a:r>
            <a:endParaRPr lang="en-US" sz="3200" b="1"/>
          </a:p>
        </p:txBody>
      </p:sp>
      <p:sp>
        <p:nvSpPr>
          <p:cNvPr id="4" name="TextBox 3"/>
          <p:cNvSpPr txBox="1"/>
          <p:nvPr/>
        </p:nvSpPr>
        <p:spPr>
          <a:xfrm>
            <a:off x="1187624" y="1988840"/>
            <a:ext cx="3240360" cy="1138773"/>
          </a:xfrm>
          <a:prstGeom prst="rect">
            <a:avLst/>
          </a:prstGeom>
          <a:solidFill>
            <a:srgbClr val="064C98"/>
          </a:solidFill>
          <a:effectLst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yriad Pro"/>
              </a:rPr>
              <a:t>Developing </a:t>
            </a:r>
            <a:r>
              <a:rPr lang="en-US" b="1">
                <a:solidFill>
                  <a:schemeClr val="bg1"/>
                </a:solidFill>
                <a:latin typeface="Myriad Pro"/>
              </a:rPr>
              <a:t>reliable and comparable data</a:t>
            </a:r>
            <a:r>
              <a:rPr lang="en-US">
                <a:solidFill>
                  <a:schemeClr val="bg1"/>
                </a:solidFill>
                <a:latin typeface="Myriad Pro"/>
              </a:rPr>
              <a:t>:</a:t>
            </a:r>
          </a:p>
          <a:p>
            <a:r>
              <a:rPr lang="lt-LT" sz="1600" smtClean="0">
                <a:solidFill>
                  <a:schemeClr val="bg1"/>
                </a:solidFill>
                <a:latin typeface="Myriad Pro"/>
              </a:rPr>
              <a:t>- </a:t>
            </a:r>
            <a:r>
              <a:rPr lang="en-US" sz="1600" smtClean="0">
                <a:solidFill>
                  <a:schemeClr val="bg1"/>
                </a:solidFill>
                <a:latin typeface="Myriad Pro"/>
              </a:rPr>
              <a:t>Gender </a:t>
            </a:r>
            <a:r>
              <a:rPr lang="en-US" sz="1600">
                <a:solidFill>
                  <a:schemeClr val="bg1"/>
                </a:solidFill>
                <a:latin typeface="Myriad Pro"/>
              </a:rPr>
              <a:t>Equality Index</a:t>
            </a:r>
          </a:p>
          <a:p>
            <a:r>
              <a:rPr lang="lt-LT" sz="1600" smtClean="0">
                <a:solidFill>
                  <a:schemeClr val="bg1"/>
                </a:solidFill>
                <a:latin typeface="Myriad Pro"/>
              </a:rPr>
              <a:t>- </a:t>
            </a:r>
            <a:r>
              <a:rPr lang="en-US" sz="1600" smtClean="0">
                <a:solidFill>
                  <a:schemeClr val="bg1"/>
                </a:solidFill>
                <a:latin typeface="Myriad Pro"/>
              </a:rPr>
              <a:t>Database </a:t>
            </a:r>
            <a:r>
              <a:rPr lang="en-US" sz="1600">
                <a:solidFill>
                  <a:schemeClr val="bg1"/>
                </a:solidFill>
                <a:latin typeface="Myriad Pro"/>
              </a:rPr>
              <a:t>on Beijing Indicators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3789040"/>
            <a:ext cx="3240360" cy="1477328"/>
          </a:xfrm>
          <a:prstGeom prst="rect">
            <a:avLst/>
          </a:prstGeom>
          <a:solidFill>
            <a:srgbClr val="064C98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lt-LT" dirty="0" smtClean="0">
              <a:solidFill>
                <a:schemeClr val="bg1"/>
              </a:solidFill>
              <a:latin typeface="Myriad Pro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Myriad Pro"/>
              </a:rPr>
              <a:t>Developing </a:t>
            </a:r>
            <a:r>
              <a:rPr lang="en-US" dirty="0">
                <a:solidFill>
                  <a:schemeClr val="bg1"/>
                </a:solidFill>
                <a:latin typeface="Myriad Pro"/>
              </a:rPr>
              <a:t>an </a:t>
            </a:r>
            <a:r>
              <a:rPr lang="en-US" b="1" dirty="0">
                <a:solidFill>
                  <a:schemeClr val="bg1"/>
                </a:solidFill>
                <a:latin typeface="Myriad Pro"/>
              </a:rPr>
              <a:t>analytical </a:t>
            </a:r>
            <a:r>
              <a:rPr lang="en-US" b="1" dirty="0" smtClean="0">
                <a:solidFill>
                  <a:schemeClr val="bg1"/>
                </a:solidFill>
                <a:latin typeface="Myriad Pro"/>
              </a:rPr>
              <a:t>tool</a:t>
            </a:r>
            <a:r>
              <a:rPr lang="lt-LT" b="1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Myriad Pro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Myriad Pro"/>
              </a:rPr>
              <a:t>hat </a:t>
            </a:r>
            <a:r>
              <a:rPr lang="en-US" dirty="0">
                <a:solidFill>
                  <a:schemeClr val="bg1"/>
                </a:solidFill>
                <a:latin typeface="Myriad Pro"/>
              </a:rPr>
              <a:t>identifies the benefits </a:t>
            </a:r>
            <a:r>
              <a:rPr lang="en-US" dirty="0" smtClean="0">
                <a:solidFill>
                  <a:schemeClr val="bg1"/>
                </a:solidFill>
                <a:latin typeface="Myriad Pro"/>
              </a:rPr>
              <a:t>of</a:t>
            </a:r>
            <a:r>
              <a:rPr lang="lt-LT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Myriad Pro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Myriad Pro"/>
              </a:rPr>
              <a:t>ender equality</a:t>
            </a:r>
            <a:endParaRPr lang="lt-LT" b="1" dirty="0" smtClean="0">
              <a:solidFill>
                <a:schemeClr val="bg1"/>
              </a:solidFill>
              <a:latin typeface="Myriad Pro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766" y="1988840"/>
            <a:ext cx="4554234" cy="1600438"/>
          </a:xfrm>
          <a:prstGeom prst="rect">
            <a:avLst/>
          </a:prstGeom>
          <a:solidFill>
            <a:srgbClr val="FFD304">
              <a:alpha val="90000"/>
            </a:srgbClr>
          </a:solidFill>
          <a:effectLst>
            <a:outerShdw blurRad="63500" sx="105000" sy="105000" algn="ctr" rotWithShape="0">
              <a:srgbClr val="FFD304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lt-LT" sz="1600" smtClean="0">
              <a:solidFill>
                <a:srgbClr val="064C98"/>
              </a:solidFill>
              <a:latin typeface="Myriad Pro"/>
            </a:endParaRPr>
          </a:p>
          <a:p>
            <a:pPr algn="r"/>
            <a:r>
              <a:rPr lang="en-US" sz="1600" i="1" smtClean="0">
                <a:solidFill>
                  <a:srgbClr val="064C98"/>
                </a:solidFill>
                <a:latin typeface="Myriad Pro"/>
              </a:rPr>
              <a:t>Providing </a:t>
            </a:r>
            <a:r>
              <a:rPr lang="en-US" sz="1600" i="1">
                <a:solidFill>
                  <a:srgbClr val="064C98"/>
                </a:solidFill>
                <a:latin typeface="Myriad Pro"/>
              </a:rPr>
              <a:t>reliable information and data on gender-based violence and identifying existing </a:t>
            </a:r>
            <a:r>
              <a:rPr lang="en-US" sz="1600" i="1" smtClean="0">
                <a:solidFill>
                  <a:srgbClr val="064C98"/>
                </a:solidFill>
                <a:latin typeface="Myriad Pro"/>
              </a:rPr>
              <a:t>gaps</a:t>
            </a:r>
            <a:endParaRPr lang="lt-LT" sz="1600" i="1" smtClean="0">
              <a:solidFill>
                <a:srgbClr val="064C98"/>
              </a:solidFill>
              <a:latin typeface="Myriad Pro"/>
            </a:endParaRPr>
          </a:p>
          <a:p>
            <a:pPr algn="ctr"/>
            <a:r>
              <a:rPr lang="en-US" sz="1600" smtClean="0">
                <a:solidFill>
                  <a:srgbClr val="064C98"/>
                </a:solidFill>
                <a:latin typeface="Myriad Pro"/>
              </a:rPr>
              <a:t> </a:t>
            </a:r>
            <a:endParaRPr lang="lt-LT" sz="1600" smtClean="0">
              <a:solidFill>
                <a:srgbClr val="064C98"/>
              </a:solidFill>
              <a:latin typeface="Myriad Pro"/>
            </a:endParaRPr>
          </a:p>
          <a:p>
            <a:pPr algn="ctr"/>
            <a:endParaRPr lang="en-US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89040"/>
            <a:ext cx="4572000" cy="1569660"/>
          </a:xfrm>
          <a:prstGeom prst="rect">
            <a:avLst/>
          </a:prstGeom>
          <a:solidFill>
            <a:srgbClr val="FFD304">
              <a:alpha val="90000"/>
            </a:srgbClr>
          </a:solidFill>
          <a:ln>
            <a:noFill/>
          </a:ln>
          <a:effectLst>
            <a:outerShdw blurRad="63500" sx="105000" sy="105000" algn="ctr" rotWithShape="0">
              <a:srgbClr val="FFD304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lt-LT" sz="1600" smtClean="0">
              <a:solidFill>
                <a:srgbClr val="064C98"/>
              </a:solidFill>
              <a:latin typeface="Myriad Pro"/>
            </a:endParaRPr>
          </a:p>
          <a:p>
            <a:r>
              <a:rPr lang="en-US" sz="1600" i="1" smtClean="0">
                <a:solidFill>
                  <a:srgbClr val="064C98"/>
                </a:solidFill>
                <a:latin typeface="Myriad Pro"/>
              </a:rPr>
              <a:t>Providing </a:t>
            </a:r>
            <a:r>
              <a:rPr lang="en-US" sz="1600" i="1">
                <a:solidFill>
                  <a:srgbClr val="064C98"/>
                </a:solidFill>
                <a:latin typeface="Myriad Pro"/>
              </a:rPr>
              <a:t>access to a processed and validated database of tools, methods and good practices for gender </a:t>
            </a:r>
            <a:r>
              <a:rPr lang="en-US" sz="1600" i="1" smtClean="0">
                <a:solidFill>
                  <a:srgbClr val="064C98"/>
                </a:solidFill>
                <a:latin typeface="Myriad Pro"/>
              </a:rPr>
              <a:t>mainstreaming</a:t>
            </a:r>
            <a:endParaRPr lang="lt-LT" sz="1600" i="1" smtClean="0">
              <a:solidFill>
                <a:srgbClr val="064C98"/>
              </a:solidFill>
              <a:latin typeface="Myriad Pro"/>
            </a:endParaRPr>
          </a:p>
          <a:p>
            <a:endParaRPr lang="lt-LT" sz="1600" i="1">
              <a:solidFill>
                <a:srgbClr val="064C98"/>
              </a:solidFill>
              <a:latin typeface="Myriad Pro"/>
            </a:endParaRPr>
          </a:p>
          <a:p>
            <a:pPr algn="ctr"/>
            <a:endParaRPr lang="en-US" sz="1600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3924680" y="2653926"/>
            <a:ext cx="1600438" cy="270266"/>
          </a:xfrm>
          <a:prstGeom prst="triangle">
            <a:avLst/>
          </a:prstGeom>
          <a:solidFill>
            <a:srgbClr val="064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3655135" y="4436392"/>
            <a:ext cx="1556585" cy="288030"/>
          </a:xfrm>
          <a:prstGeom prst="triangle">
            <a:avLst/>
          </a:prstGeom>
          <a:solidFill>
            <a:srgbClr val="064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1978" y="1988840"/>
            <a:ext cx="197787" cy="1600438"/>
          </a:xfrm>
          <a:prstGeom prst="rect">
            <a:avLst/>
          </a:prstGeom>
          <a:solidFill>
            <a:srgbClr val="064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789040"/>
            <a:ext cx="197786" cy="1569660"/>
          </a:xfrm>
          <a:prstGeom prst="rect">
            <a:avLst/>
          </a:prstGeom>
          <a:solidFill>
            <a:srgbClr val="064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386661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3200" b="1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Contribute to awareness-raising</a:t>
            </a:r>
            <a:br>
              <a:rPr lang="lt-LT" altLang="en-US" sz="3200" b="1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3200" b="1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2013-2015</a:t>
            </a:r>
            <a:endParaRPr lang="en-US" sz="3200" b="1"/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6696744" cy="923330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64C98"/>
                </a:solidFill>
                <a:latin typeface="Myriad Pro"/>
              </a:rPr>
              <a:t>Establish </a:t>
            </a:r>
            <a:r>
              <a:rPr lang="en-US">
                <a:solidFill>
                  <a:srgbClr val="064C98"/>
                </a:solidFill>
                <a:latin typeface="Myriad Pro"/>
              </a:rPr>
              <a:t>an </a:t>
            </a:r>
            <a:r>
              <a:rPr lang="en-US" b="1">
                <a:solidFill>
                  <a:srgbClr val="064C98"/>
                </a:solidFill>
                <a:latin typeface="Myriad Pro"/>
              </a:rPr>
              <a:t>institutional memory </a:t>
            </a:r>
            <a:r>
              <a:rPr lang="en-US">
                <a:solidFill>
                  <a:srgbClr val="064C98"/>
                </a:solidFill>
                <a:latin typeface="Myriad Pro"/>
              </a:rPr>
              <a:t>and become the European knowledge centre on gender equality issues, through EIGE’s RDC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632" y="3212976"/>
            <a:ext cx="6696744" cy="923330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64C98"/>
                </a:solidFill>
                <a:latin typeface="Myriad Pro"/>
              </a:rPr>
              <a:t>Facilitat</a:t>
            </a:r>
            <a:r>
              <a:rPr lang="lt-LT" smtClean="0">
                <a:solidFill>
                  <a:srgbClr val="064C98"/>
                </a:solidFill>
                <a:latin typeface="Myriad Pro"/>
              </a:rPr>
              <a:t>e</a:t>
            </a:r>
            <a:r>
              <a:rPr lang="en-US" smtClean="0">
                <a:solidFill>
                  <a:srgbClr val="064C98"/>
                </a:solidFill>
                <a:latin typeface="Myriad Pro"/>
              </a:rPr>
              <a:t> </a:t>
            </a:r>
            <a:r>
              <a:rPr lang="en-US">
                <a:solidFill>
                  <a:srgbClr val="064C98"/>
                </a:solidFill>
                <a:latin typeface="Myriad Pro"/>
              </a:rPr>
              <a:t>the </a:t>
            </a:r>
            <a:r>
              <a:rPr lang="en-US" b="1">
                <a:solidFill>
                  <a:srgbClr val="064C98"/>
                </a:solidFill>
                <a:latin typeface="Myriad Pro"/>
              </a:rPr>
              <a:t>exchange of knowledge and efficient use of existing resources</a:t>
            </a:r>
            <a:r>
              <a:rPr lang="en-US">
                <a:solidFill>
                  <a:srgbClr val="064C98"/>
                </a:solidFill>
                <a:latin typeface="Myriad Pro"/>
              </a:rPr>
              <a:t> through online debates and other </a:t>
            </a:r>
            <a:r>
              <a:rPr lang="en-US" smtClean="0">
                <a:solidFill>
                  <a:srgbClr val="064C98"/>
                </a:solidFill>
                <a:latin typeface="Myriad Pro"/>
              </a:rPr>
              <a:t>events</a:t>
            </a:r>
            <a:endParaRPr lang="lt-LT" smtClean="0">
              <a:solidFill>
                <a:srgbClr val="064C98"/>
              </a:solidFill>
              <a:latin typeface="Myriad Pro"/>
            </a:endParaRPr>
          </a:p>
          <a:p>
            <a:pPr algn="ctr"/>
            <a:endParaRPr lang="en-US" b="1">
              <a:solidFill>
                <a:srgbClr val="064C98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4449886"/>
            <a:ext cx="6696744" cy="923330"/>
          </a:xfrm>
          <a:prstGeom prst="rect">
            <a:avLst/>
          </a:prstGeom>
          <a:solidFill>
            <a:srgbClr val="FFD30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64C98"/>
                </a:solidFill>
                <a:latin typeface="Myriad Pro"/>
              </a:rPr>
              <a:t>Implement </a:t>
            </a:r>
            <a:r>
              <a:rPr lang="en-US" b="1" smtClean="0">
                <a:solidFill>
                  <a:srgbClr val="064C98"/>
                </a:solidFill>
                <a:latin typeface="Myriad Pro"/>
              </a:rPr>
              <a:t>communication </a:t>
            </a:r>
            <a:r>
              <a:rPr lang="en-US" b="1">
                <a:solidFill>
                  <a:srgbClr val="064C98"/>
                </a:solidFill>
                <a:latin typeface="Myriad Pro"/>
              </a:rPr>
              <a:t>strategy</a:t>
            </a:r>
          </a:p>
          <a:p>
            <a:pPr algn="ctr"/>
            <a:endParaRPr lang="lt-LT" b="1" smtClean="0">
              <a:solidFill>
                <a:srgbClr val="064C98"/>
              </a:solidFill>
              <a:latin typeface="Myriad Pro"/>
            </a:endParaRPr>
          </a:p>
          <a:p>
            <a:pPr algn="ctr"/>
            <a:endParaRPr lang="en-US" b="1">
              <a:solidFill>
                <a:srgbClr val="064C9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3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386661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4400" b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Let‘s talk:</a:t>
            </a:r>
            <a:endParaRPr lang="en-US" sz="4400" b="1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91680" y="1916832"/>
            <a:ext cx="6836296" cy="3312368"/>
          </a:xfrm>
        </p:spPr>
        <p:txBody>
          <a:bodyPr anchor="t"/>
          <a:lstStyle/>
          <a:p>
            <a:pPr lvl="0" algn="l"/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Gedimino pr. 16, LT-01103 </a:t>
            </a:r>
            <a:r>
              <a:rPr lang="en-US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Vilnius</a:t>
            </a:r>
            <a: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, Lithuania</a:t>
            </a:r>
            <a:b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eige.europa.eu</a:t>
            </a:r>
            <a:b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twitter.com/eurogender</a:t>
            </a:r>
            <a: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facebook.com/eige.europa.eu</a:t>
            </a:r>
            <a:br>
              <a:rPr lang="en-US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youtube.com/user/eurogender</a:t>
            </a: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eige.europa.eu/newsletter</a:t>
            </a:r>
            <a:br>
              <a:rPr lang="lt-LT" altLang="en-US" sz="18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36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360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endParaRPr lang="en-GB" sz="3600" b="1" cap="small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99" y="5076807"/>
            <a:ext cx="2293299" cy="584441"/>
          </a:xfrm>
          <a:prstGeom prst="rect">
            <a:avLst/>
          </a:prstGeom>
        </p:spPr>
      </p:pic>
      <p:pic>
        <p:nvPicPr>
          <p:cNvPr id="10246" name="Picture 6" descr="https://cdn4.iconfinder.com/data/icons/blue-set/64/21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cons.iconarchive.com/icons/kyo-tux/phuzion/256/File-Web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earchengineland.com/figz/wp-content/seloads/2011/08/twitter-bird-logo-squa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upload.wikimedia.org/wikipedia/commons/c/cd/Facebook_logo_(squar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seeklogo.com/images/Y/youtube-square-logo-3F9D037665-seeklogo.com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725" y="3933056"/>
            <a:ext cx="441924" cy="4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www.ulgdyp.org/wp-content/uploads/2014/05/E-Mail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403" y="4514272"/>
            <a:ext cx="455246" cy="4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5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 tmFilter="0, 0; .2, .5; .8, .5; 1, 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25" autoRev="1" fill="hold"/>
                                        <p:tgtEl>
                                          <p:spTgt spid="10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admin.interact-eu.net/downloads/7488/74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2265276" cy="15667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www.lgbt-ep.eu/wp-content/uploads/2010/03/EP-logo-2-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9" y="620688"/>
            <a:ext cx="2304825" cy="15667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88205" y="2366270"/>
            <a:ext cx="2304825" cy="1566786"/>
            <a:chOff x="3388205" y="2366270"/>
            <a:chExt cx="2304825" cy="1566786"/>
          </a:xfrm>
        </p:grpSpPr>
        <p:pic>
          <p:nvPicPr>
            <p:cNvPr id="9" name="Picture 7" descr="http://www.lgbt-ep.eu/wp-content/uploads/2010/03/EP-logo-2-JPE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205" y="2366270"/>
              <a:ext cx="2304825" cy="15667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563888" y="2564904"/>
              <a:ext cx="1944216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83839" y="2348880"/>
            <a:ext cx="5384124" cy="3816622"/>
          </a:xfrm>
        </p:spPr>
        <p:txBody>
          <a:bodyPr anchor="t"/>
          <a:lstStyle/>
          <a:p>
            <a:pPr lvl="0"/>
            <a:r>
              <a:rPr lang="lt-LT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Management </a:t>
            </a:r>
            <a:r>
              <a:rPr lang="en-US" altLang="en-US" sz="20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0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Board</a:t>
            </a:r>
            <a:br>
              <a:rPr lang="en-US" altLang="en-US" sz="20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(Member States)</a:t>
            </a:r>
            <a:br>
              <a:rPr lang="en-US" altLang="en-US" sz="20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0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Experts</a:t>
            </a: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’ Forum</a:t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Working Groups</a:t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Thematic Networks </a:t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Civil Society</a:t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Social Partners</a:t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Academia</a:t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0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32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32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endParaRPr lang="en-GB" sz="3200" b="1" cap="small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71600" y="692696"/>
            <a:ext cx="7200800" cy="2880320"/>
          </a:xfrm>
          <a:prstGeom prst="roundRect">
            <a:avLst/>
          </a:prstGeom>
          <a:solidFill>
            <a:srgbClr val="064C98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atin typeface="Myriad Pro"/>
              </a:rPr>
              <a:t>Our vision</a:t>
            </a:r>
          </a:p>
          <a:p>
            <a:pPr algn="ctr"/>
            <a:endParaRPr lang="lt-LT" sz="3200" dirty="0">
              <a:latin typeface="Myriad Pro"/>
            </a:endParaRPr>
          </a:p>
          <a:p>
            <a:pPr algn="ctr"/>
            <a:r>
              <a:rPr lang="en-US" sz="3200" dirty="0" smtClean="0">
                <a:latin typeface="Myriad Pro"/>
              </a:rPr>
              <a:t>Making </a:t>
            </a:r>
            <a:r>
              <a:rPr lang="en-US" sz="3200" dirty="0">
                <a:latin typeface="Myriad Pro"/>
              </a:rPr>
              <a:t>equality between women and men a reality for all Europeans and beyond </a:t>
            </a:r>
          </a:p>
        </p:txBody>
      </p:sp>
    </p:spTree>
    <p:extLst>
      <p:ext uri="{BB962C8B-B14F-4D97-AF65-F5344CB8AC3E}">
        <p14:creationId xmlns:p14="http://schemas.microsoft.com/office/powerpoint/2010/main" xmlns="" val="14124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691680" y="1268760"/>
            <a:ext cx="6836296" cy="4536504"/>
          </a:xfrm>
        </p:spPr>
        <p:txBody>
          <a:bodyPr anchor="t"/>
          <a:lstStyle/>
          <a:p>
            <a:pPr lvl="0" algn="l"/>
            <a:r>
              <a:rPr lang="lt-LT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Becoming </a:t>
            </a:r>
            <a: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the European </a:t>
            </a:r>
            <a:r>
              <a:rPr lang="en-US" altLang="en-US" sz="2800" b="1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competence </a:t>
            </a:r>
            <a:r>
              <a:rPr lang="en-US" altLang="en-US" sz="2800" b="1" dirty="0" err="1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centre</a:t>
            </a:r>
            <a: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 on gender equality </a:t>
            </a:r>
            <a:r>
              <a:rPr lang="en-US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issues</a:t>
            </a:r>
            <a: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;</a:t>
            </a:r>
            <a:b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</a:t>
            </a:r>
            <a:r>
              <a:rPr lang="en-US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Supporting </a:t>
            </a:r>
            <a: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better </a:t>
            </a:r>
            <a:r>
              <a:rPr lang="en-US" altLang="en-US" sz="2800" b="1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informed policy-making </a:t>
            </a:r>
            <a: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at EU and Member States </a:t>
            </a:r>
            <a:r>
              <a:rPr lang="en-US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levels</a:t>
            </a:r>
            <a: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;</a:t>
            </a:r>
            <a:b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- Creating </a:t>
            </a:r>
            <a:r>
              <a:rPr lang="lt-LT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i</a:t>
            </a:r>
            <a:r>
              <a:rPr lang="en-US" altLang="en-US" sz="2800" b="1" dirty="0" err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ncreased</a:t>
            </a:r>
            <a:r>
              <a:rPr lang="en-US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 </a:t>
            </a:r>
            <a:r>
              <a:rPr lang="en-US" altLang="en-US" sz="2800" b="1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awareness </a:t>
            </a:r>
            <a: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among decision makers and the public of progress and challenges in implementing European gender equality </a:t>
            </a:r>
            <a:r>
              <a:rPr lang="en-US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policies</a:t>
            </a:r>
            <a:r>
              <a:rPr lang="lt-LT" altLang="en-US" sz="2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.</a:t>
            </a:r>
            <a: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endParaRPr lang="en-GB" b="1" cap="small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38666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3600" b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We will achieve it by: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2905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1600" y="1556792"/>
            <a:ext cx="3384376" cy="4392488"/>
          </a:xfrm>
          <a:prstGeom prst="roundRect">
            <a:avLst/>
          </a:prstGeom>
          <a:solidFill>
            <a:srgbClr val="064C98">
              <a:alpha val="9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latin typeface="Myriad Pro"/>
              </a:rPr>
              <a:t>Providing c</a:t>
            </a:r>
            <a:r>
              <a:rPr lang="en-US" sz="2800" dirty="0" err="1" smtClean="0">
                <a:latin typeface="Myriad Pro"/>
              </a:rPr>
              <a:t>omparable</a:t>
            </a:r>
            <a:r>
              <a:rPr lang="en-US" sz="2800" dirty="0" smtClean="0">
                <a:latin typeface="Myriad Pro"/>
              </a:rPr>
              <a:t> </a:t>
            </a:r>
            <a:r>
              <a:rPr lang="en-US" sz="2800" dirty="0">
                <a:latin typeface="Myriad Pro"/>
              </a:rPr>
              <a:t>and reliable data and indicators on Gender </a:t>
            </a:r>
            <a:r>
              <a:rPr lang="en-US" sz="2800" dirty="0" smtClean="0">
                <a:latin typeface="Myriad Pro"/>
              </a:rPr>
              <a:t>Equality</a:t>
            </a:r>
            <a:endParaRPr lang="lt-LT" sz="2800" dirty="0" smtClean="0">
              <a:latin typeface="Myriad Pro"/>
            </a:endParaRPr>
          </a:p>
          <a:p>
            <a:pPr algn="ctr"/>
            <a:endParaRPr lang="lt-LT" sz="2800" dirty="0" smtClean="0">
              <a:latin typeface="Myriad Pro"/>
            </a:endParaRPr>
          </a:p>
          <a:p>
            <a:pPr algn="ctr"/>
            <a:endParaRPr lang="en-US" sz="3200" dirty="0">
              <a:latin typeface="Myriad Pr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8024" y="1556792"/>
            <a:ext cx="3384376" cy="4392488"/>
          </a:xfrm>
          <a:prstGeom prst="roundRect">
            <a:avLst/>
          </a:prstGeom>
          <a:solidFill>
            <a:srgbClr val="064C98">
              <a:alpha val="9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Myriad Pro"/>
              </a:rPr>
              <a:t>Collecting and processing methods, tools and good practices for gender equality work</a:t>
            </a:r>
          </a:p>
        </p:txBody>
      </p:sp>
    </p:spTree>
    <p:extLst>
      <p:ext uri="{BB962C8B-B14F-4D97-AF65-F5344CB8AC3E}">
        <p14:creationId xmlns:p14="http://schemas.microsoft.com/office/powerpoint/2010/main" xmlns="" val="32137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644487638"/>
              </p:ext>
            </p:extLst>
          </p:nvPr>
        </p:nvGraphicFramePr>
        <p:xfrm>
          <a:off x="1259632" y="1196752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051720" y="404667"/>
            <a:ext cx="1646039" cy="432045"/>
            <a:chOff x="13122" y="0"/>
            <a:chExt cx="1646039" cy="432045"/>
          </a:xfr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Chevron 41"/>
            <p:cNvSpPr/>
            <p:nvPr/>
          </p:nvSpPr>
          <p:spPr>
            <a:xfrm>
              <a:off x="13122" y="0"/>
              <a:ext cx="1646039" cy="43204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hevron 4"/>
            <p:cNvSpPr/>
            <p:nvPr/>
          </p:nvSpPr>
          <p:spPr>
            <a:xfrm>
              <a:off x="229145" y="0"/>
              <a:ext cx="1213994" cy="4320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b="1" dirty="0" smtClean="0">
                  <a:solidFill>
                    <a:srgbClr val="064C98"/>
                  </a:solidFill>
                  <a:latin typeface="Myriad Pro"/>
                </a:rPr>
                <a:t>Collect</a:t>
              </a:r>
              <a:endParaRPr lang="en-US" sz="1600" b="1" kern="1200" dirty="0">
                <a:solidFill>
                  <a:srgbClr val="064C98"/>
                </a:solidFill>
                <a:latin typeface="Myriad Pro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33155" y="404667"/>
            <a:ext cx="1646039" cy="432045"/>
            <a:chOff x="1494557" y="0"/>
            <a:chExt cx="1646039" cy="432045"/>
          </a:xfr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" name="Chevron 39"/>
            <p:cNvSpPr/>
            <p:nvPr/>
          </p:nvSpPr>
          <p:spPr>
            <a:xfrm>
              <a:off x="1494557" y="0"/>
              <a:ext cx="1646039" cy="43204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6"/>
            <p:cNvSpPr/>
            <p:nvPr/>
          </p:nvSpPr>
          <p:spPr>
            <a:xfrm>
              <a:off x="1710580" y="0"/>
              <a:ext cx="1213994" cy="4320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b="1" kern="1200" smtClean="0">
                  <a:solidFill>
                    <a:srgbClr val="064C98"/>
                  </a:solidFill>
                  <a:latin typeface="Myriad Pro"/>
                </a:rPr>
                <a:t>Process</a:t>
              </a:r>
              <a:endParaRPr lang="en-US" sz="1600" b="1" kern="1200">
                <a:solidFill>
                  <a:srgbClr val="064C98"/>
                </a:solidFill>
                <a:latin typeface="Myriad Pro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14590" y="404667"/>
            <a:ext cx="1646039" cy="432045"/>
            <a:chOff x="2975992" y="0"/>
            <a:chExt cx="1646039" cy="432045"/>
          </a:xfr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Chevron 37"/>
            <p:cNvSpPr/>
            <p:nvPr/>
          </p:nvSpPr>
          <p:spPr>
            <a:xfrm>
              <a:off x="2975992" y="0"/>
              <a:ext cx="1646039" cy="43204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hevron 8"/>
            <p:cNvSpPr/>
            <p:nvPr/>
          </p:nvSpPr>
          <p:spPr>
            <a:xfrm>
              <a:off x="3192015" y="0"/>
              <a:ext cx="1213994" cy="4320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b="1" smtClean="0">
                  <a:solidFill>
                    <a:srgbClr val="064C98"/>
                  </a:solidFill>
                  <a:latin typeface="Myriad Pro"/>
                </a:rPr>
                <a:t>Produce</a:t>
              </a:r>
              <a:endParaRPr lang="en-US" sz="1600" b="1" kern="1200">
                <a:solidFill>
                  <a:srgbClr val="064C98"/>
                </a:solidFill>
                <a:latin typeface="Myriad Pro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8558" y="404667"/>
            <a:ext cx="1646039" cy="432045"/>
            <a:chOff x="4449960" y="0"/>
            <a:chExt cx="1646039" cy="432045"/>
          </a:xfr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Chevron 35"/>
            <p:cNvSpPr/>
            <p:nvPr/>
          </p:nvSpPr>
          <p:spPr>
            <a:xfrm>
              <a:off x="4449960" y="0"/>
              <a:ext cx="1646039" cy="43204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10"/>
            <p:cNvSpPr/>
            <p:nvPr/>
          </p:nvSpPr>
          <p:spPr>
            <a:xfrm>
              <a:off x="4665983" y="0"/>
              <a:ext cx="1213994" cy="4320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400" b="1" kern="1200" dirty="0" smtClean="0">
                  <a:solidFill>
                    <a:srgbClr val="064C98"/>
                  </a:solidFill>
                  <a:latin typeface="Myriad Pro"/>
                </a:rPr>
                <a:t>Disseminate</a:t>
              </a:r>
              <a:endParaRPr lang="en-US" sz="1400" b="1" kern="1200" dirty="0">
                <a:solidFill>
                  <a:srgbClr val="064C98"/>
                </a:solidFill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89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8666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Gender </a:t>
            </a:r>
            <a:r>
              <a:rPr lang="en-GB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M</a:t>
            </a:r>
            <a:r>
              <a:rPr lang="lt-LT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ainstreaming</a:t>
            </a:r>
            <a:endParaRPr lang="en-US" sz="2800" b="1" dirty="0"/>
          </a:p>
        </p:txBody>
      </p:sp>
      <p:pic>
        <p:nvPicPr>
          <p:cNvPr id="8194" name="Picture 2" descr="http://us.123rf.com/450wm/marigranula/marigranula1207/marigranula120700381/14661684-tree-growing-from-open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2736304" cy="23042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1484784"/>
            <a:ext cx="2664296" cy="504056"/>
          </a:xfrm>
          <a:prstGeom prst="roundRect">
            <a:avLst/>
          </a:prstGeom>
          <a:solidFill>
            <a:srgbClr val="FFD304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Myriad Pro"/>
              </a:rPr>
              <a:t>Gender equality competence development</a:t>
            </a:r>
            <a:endParaRPr lang="en-US" sz="1600" dirty="0">
              <a:solidFill>
                <a:schemeClr val="tx1"/>
              </a:solidFill>
              <a:latin typeface="Myriad Pro"/>
            </a:endParaRPr>
          </a:p>
        </p:txBody>
      </p:sp>
      <p:pic>
        <p:nvPicPr>
          <p:cNvPr id="8196" name="Picture 4" descr="http://previewcf.turbosquid.com/Preview/2014/05/25__22_00_00/puzzle3prv.jpg54ba999f-8992-4073-b3a3-1f3dd95c9d1eL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2736304" cy="23042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1520" y="5445224"/>
            <a:ext cx="2664296" cy="504056"/>
          </a:xfrm>
          <a:prstGeom prst="roundRect">
            <a:avLst/>
          </a:prstGeom>
          <a:solidFill>
            <a:srgbClr val="FFD304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smtClean="0">
                <a:solidFill>
                  <a:schemeClr val="tx1"/>
                </a:solidFill>
                <a:latin typeface="Myriad Pro"/>
              </a:rPr>
              <a:t>Institutional capacity for gender mainstreaming</a:t>
            </a:r>
            <a:endParaRPr lang="en-US" sz="1600">
              <a:solidFill>
                <a:schemeClr val="tx1"/>
              </a:solidFill>
              <a:latin typeface="Myriad Pro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736304" cy="23042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228184" y="5445224"/>
            <a:ext cx="2664296" cy="504056"/>
          </a:xfrm>
          <a:prstGeom prst="roundRect">
            <a:avLst/>
          </a:prstGeom>
          <a:solidFill>
            <a:srgbClr val="FFD304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smtClean="0">
                <a:solidFill>
                  <a:schemeClr val="tx1"/>
                </a:solidFill>
                <a:latin typeface="Myriad Pro"/>
              </a:rPr>
              <a:t>Sectoral approach</a:t>
            </a:r>
            <a:endParaRPr lang="en-US" sz="1600">
              <a:solidFill>
                <a:schemeClr val="tx1"/>
              </a:solidFill>
              <a:latin typeface="Myriad Pro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2736304" cy="23042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228184" y="1484784"/>
            <a:ext cx="2664296" cy="504056"/>
          </a:xfrm>
          <a:prstGeom prst="roundRect">
            <a:avLst/>
          </a:prstGeom>
          <a:solidFill>
            <a:srgbClr val="FFD304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smtClean="0">
                <a:solidFill>
                  <a:schemeClr val="tx1"/>
                </a:solidFill>
                <a:latin typeface="Myriad Pro"/>
              </a:rPr>
              <a:t>Dissemination of good practices</a:t>
            </a:r>
            <a:endParaRPr lang="en-US" sz="1600">
              <a:solidFill>
                <a:schemeClr val="tx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3D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>
            <a:grpSpLocks noChangeAspect="1"/>
          </p:cNvGrpSpPr>
          <p:nvPr/>
        </p:nvGrpSpPr>
        <p:grpSpPr>
          <a:xfrm>
            <a:off x="-900608" y="591953"/>
            <a:ext cx="11664392" cy="6264000"/>
            <a:chOff x="0" y="1395412"/>
            <a:chExt cx="9116986" cy="4788000"/>
          </a:xfrm>
        </p:grpSpPr>
        <p:pic>
          <p:nvPicPr>
            <p:cNvPr id="7782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5412"/>
              <a:ext cx="9116986" cy="47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11 Grupo"/>
            <p:cNvGrpSpPr/>
            <p:nvPr/>
          </p:nvGrpSpPr>
          <p:grpSpPr>
            <a:xfrm>
              <a:off x="1559802" y="1857701"/>
              <a:ext cx="5925710" cy="2001605"/>
              <a:chOff x="1559802" y="1857701"/>
              <a:chExt cx="5925710" cy="2001605"/>
            </a:xfrm>
          </p:grpSpPr>
          <p:sp>
            <p:nvSpPr>
              <p:cNvPr id="77827" name="TextBox 5"/>
              <p:cNvSpPr txBox="1">
                <a:spLocks noChangeArrowheads="1"/>
              </p:cNvSpPr>
              <p:nvPr/>
            </p:nvSpPr>
            <p:spPr bwMode="auto">
              <a:xfrm>
                <a:off x="4427984" y="1857701"/>
                <a:ext cx="581119" cy="305831"/>
              </a:xfrm>
              <a:prstGeom prst="rect">
                <a:avLst/>
              </a:prstGeom>
              <a:solidFill>
                <a:srgbClr val="8C3D98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b="1" dirty="0" smtClean="0">
                    <a:solidFill>
                      <a:prstClr val="white"/>
                    </a:solidFill>
                    <a:latin typeface="Myriad Pro"/>
                  </a:rPr>
                  <a:t>69.0</a:t>
                </a:r>
                <a:endParaRPr lang="en-US" sz="2000" b="1" dirty="0" smtClean="0">
                  <a:solidFill>
                    <a:prstClr val="white"/>
                  </a:solidFill>
                  <a:latin typeface="Myriad Pro"/>
                </a:endParaRPr>
              </a:p>
            </p:txBody>
          </p:sp>
          <p:sp>
            <p:nvSpPr>
              <p:cNvPr id="77828" name="TextBox 6"/>
              <p:cNvSpPr txBox="1">
                <a:spLocks noChangeArrowheads="1"/>
              </p:cNvSpPr>
              <p:nvPr/>
            </p:nvSpPr>
            <p:spPr bwMode="auto">
              <a:xfrm>
                <a:off x="2051720" y="2475797"/>
                <a:ext cx="691480" cy="317593"/>
              </a:xfrm>
              <a:prstGeom prst="rect">
                <a:avLst/>
              </a:prstGeom>
              <a:solidFill>
                <a:srgbClr val="8C3D98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100" b="1" dirty="0" smtClean="0">
                    <a:solidFill>
                      <a:prstClr val="white"/>
                    </a:solidFill>
                    <a:latin typeface="Myriad Pro"/>
                  </a:rPr>
                  <a:t>68.9</a:t>
                </a:r>
                <a:endParaRPr lang="en-US" sz="2100" b="1" dirty="0" smtClean="0">
                  <a:solidFill>
                    <a:prstClr val="white"/>
                  </a:solidFill>
                  <a:latin typeface="Myriad Pro"/>
                </a:endParaRPr>
              </a:p>
            </p:txBody>
          </p:sp>
          <p:sp>
            <p:nvSpPr>
              <p:cNvPr id="77829" name="TextBox 7"/>
              <p:cNvSpPr txBox="1">
                <a:spLocks noChangeArrowheads="1"/>
              </p:cNvSpPr>
              <p:nvPr/>
            </p:nvSpPr>
            <p:spPr bwMode="auto">
              <a:xfrm>
                <a:off x="6568904" y="2585879"/>
                <a:ext cx="691480" cy="317593"/>
              </a:xfrm>
              <a:prstGeom prst="rect">
                <a:avLst/>
              </a:prstGeom>
              <a:solidFill>
                <a:srgbClr val="8C3D98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100" b="1" dirty="0" smtClean="0">
                    <a:solidFill>
                      <a:prstClr val="white"/>
                    </a:solidFill>
                    <a:latin typeface="Myriad Pro"/>
                  </a:rPr>
                  <a:t>48.9</a:t>
                </a:r>
                <a:endParaRPr lang="en-US" sz="2100" b="1" dirty="0" smtClean="0">
                  <a:solidFill>
                    <a:prstClr val="white"/>
                  </a:solidFill>
                  <a:latin typeface="Myriad Pro"/>
                </a:endParaRPr>
              </a:p>
            </p:txBody>
          </p:sp>
          <p:sp>
            <p:nvSpPr>
              <p:cNvPr id="77830" name="TextBox 8"/>
              <p:cNvSpPr txBox="1">
                <a:spLocks noChangeArrowheads="1"/>
              </p:cNvSpPr>
              <p:nvPr/>
            </p:nvSpPr>
            <p:spPr bwMode="auto">
              <a:xfrm>
                <a:off x="5752728" y="1870351"/>
                <a:ext cx="691480" cy="317593"/>
              </a:xfrm>
              <a:prstGeom prst="rect">
                <a:avLst/>
              </a:prstGeom>
              <a:solidFill>
                <a:srgbClr val="8C3D98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100" b="1" dirty="0" smtClean="0">
                    <a:solidFill>
                      <a:prstClr val="white"/>
                    </a:solidFill>
                    <a:latin typeface="Myriad Pro"/>
                  </a:rPr>
                  <a:t>38.8</a:t>
                </a:r>
                <a:endParaRPr lang="en-US" sz="2100" b="1" dirty="0" smtClean="0">
                  <a:solidFill>
                    <a:prstClr val="white"/>
                  </a:solidFill>
                  <a:latin typeface="Myriad Pro"/>
                </a:endParaRPr>
              </a:p>
            </p:txBody>
          </p:sp>
          <p:sp>
            <p:nvSpPr>
              <p:cNvPr id="77831" name="TextBox 9"/>
              <p:cNvSpPr txBox="1">
                <a:spLocks noChangeArrowheads="1"/>
              </p:cNvSpPr>
              <p:nvPr/>
            </p:nvSpPr>
            <p:spPr bwMode="auto">
              <a:xfrm>
                <a:off x="6794032" y="3541713"/>
                <a:ext cx="691480" cy="317593"/>
              </a:xfrm>
              <a:prstGeom prst="rect">
                <a:avLst/>
              </a:prstGeom>
              <a:solidFill>
                <a:srgbClr val="8C3D98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100" b="1" dirty="0" smtClean="0">
                    <a:solidFill>
                      <a:prstClr val="white"/>
                    </a:solidFill>
                    <a:latin typeface="Myriad Pro"/>
                  </a:rPr>
                  <a:t>38.0</a:t>
                </a:r>
                <a:endParaRPr lang="en-US" sz="2100" b="1" dirty="0" smtClean="0">
                  <a:solidFill>
                    <a:prstClr val="white"/>
                  </a:solidFill>
                  <a:latin typeface="Myriad Pro"/>
                </a:endParaRPr>
              </a:p>
            </p:txBody>
          </p:sp>
          <p:sp>
            <p:nvSpPr>
              <p:cNvPr id="77832" name="TextBox 10"/>
              <p:cNvSpPr txBox="1">
                <a:spLocks noChangeArrowheads="1"/>
              </p:cNvSpPr>
              <p:nvPr/>
            </p:nvSpPr>
            <p:spPr bwMode="auto">
              <a:xfrm>
                <a:off x="1559802" y="3431869"/>
                <a:ext cx="691480" cy="317593"/>
              </a:xfrm>
              <a:prstGeom prst="rect">
                <a:avLst/>
              </a:prstGeom>
              <a:solidFill>
                <a:srgbClr val="8C3D98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100" b="1" dirty="0" smtClean="0">
                    <a:solidFill>
                      <a:prstClr val="white"/>
                    </a:solidFill>
                    <a:latin typeface="Myriad Pro"/>
                  </a:rPr>
                  <a:t>90.1</a:t>
                </a:r>
                <a:endParaRPr lang="en-US" sz="2100" b="1" dirty="0" smtClean="0">
                  <a:solidFill>
                    <a:prstClr val="white"/>
                  </a:solidFill>
                  <a:latin typeface="Myriad Pro"/>
                </a:endParaRPr>
              </a:p>
            </p:txBody>
          </p:sp>
        </p:grpSp>
      </p:grpSp>
      <p:pic>
        <p:nvPicPr>
          <p:cNvPr id="77833" name="Picture 12" descr="EIGE_EN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3" descr="EU Fla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91275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724390" y="-171400"/>
            <a:ext cx="69511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57200"/>
            <a:r>
              <a:rPr lang="en-GB" sz="2800" b="1" dirty="0" smtClean="0">
                <a:solidFill>
                  <a:prstClr val="white"/>
                </a:solidFill>
                <a:latin typeface="Myriad Pro" pitchFamily="34" charset="0"/>
              </a:rPr>
              <a:t>EIGE’s Gender Equality Index</a:t>
            </a:r>
            <a:endParaRPr lang="en-GB" sz="2800" b="1" dirty="0">
              <a:solidFill>
                <a:prstClr val="white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3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806746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91680" y="38666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Managing </a:t>
            </a:r>
            <a:r>
              <a:rPr lang="en-GB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G</a:t>
            </a:r>
            <a:r>
              <a:rPr lang="lt-LT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ender </a:t>
            </a:r>
            <a:r>
              <a:rPr lang="en-GB" altLang="en-US" sz="2800" b="1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K</a:t>
            </a:r>
            <a:r>
              <a:rPr lang="lt-LT" altLang="en-US" sz="2800" b="1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nowledge</a:t>
            </a:r>
            <a:endParaRPr lang="en-US" sz="2800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1516069" y="1268760"/>
            <a:ext cx="6080268" cy="1440160"/>
          </a:xfrm>
          <a:prstGeom prst="triangl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060"/>
                </a:solidFill>
                <a:latin typeface="Myriad Pro"/>
              </a:rPr>
              <a:t>EIGE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060"/>
                </a:solidFill>
                <a:latin typeface="Myriad Pro"/>
              </a:rPr>
              <a:t>Resource &amp; Documentation Centre (RDC)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2924944"/>
            <a:ext cx="1440160" cy="26642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Myriad Pro"/>
              </a:rPr>
              <a:t>Documentation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Myriad Pro"/>
              </a:rPr>
              <a:t>Centre / Specialised Library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2924944"/>
            <a:ext cx="1440160" cy="26642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>
                <a:solidFill>
                  <a:srgbClr val="002060"/>
                </a:solidFill>
                <a:latin typeface="Myriad Pro"/>
              </a:rPr>
              <a:t>EuroGender </a:t>
            </a:r>
            <a:r>
              <a:rPr lang="pt-PT" sz="1600" smtClean="0">
                <a:solidFill>
                  <a:srgbClr val="002060"/>
                </a:solidFill>
                <a:latin typeface="Myriad Pro"/>
              </a:rPr>
              <a:t>Network</a:t>
            </a:r>
            <a:endParaRPr lang="lt-LT" sz="1600" smtClean="0">
              <a:solidFill>
                <a:srgbClr val="002060"/>
              </a:solidFill>
              <a:latin typeface="Myriad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 sz="1600">
              <a:solidFill>
                <a:srgbClr val="002060"/>
              </a:solidFill>
              <a:latin typeface="Myriad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>
              <a:solidFill>
                <a:srgbClr val="002060"/>
              </a:solidFill>
              <a:latin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6123" y="2924944"/>
            <a:ext cx="1440160" cy="26642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2060"/>
                </a:solidFill>
                <a:latin typeface="Myriad Pro"/>
              </a:rPr>
              <a:t>Knowledge </a:t>
            </a:r>
            <a:r>
              <a:rPr lang="en-GB" sz="1600" smtClean="0">
                <a:solidFill>
                  <a:srgbClr val="002060"/>
                </a:solidFill>
                <a:latin typeface="Myriad Pro"/>
              </a:rPr>
              <a:t>Centre</a:t>
            </a:r>
            <a:endParaRPr lang="lt-LT" sz="1600" smtClean="0">
              <a:solidFill>
                <a:srgbClr val="002060"/>
              </a:solidFill>
              <a:latin typeface="Myriad Pro"/>
            </a:endParaRPr>
          </a:p>
          <a:p>
            <a:pPr algn="ctr"/>
            <a:endParaRPr lang="en-GB" sz="1600">
              <a:solidFill>
                <a:srgbClr val="002060"/>
              </a:solidFill>
              <a:latin typeface="Myriad Pro"/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2332038" y="5852590"/>
            <a:ext cx="1098550" cy="401493"/>
          </a:xfrm>
          <a:prstGeom prst="bentArrow">
            <a:avLst/>
          </a:prstGeom>
          <a:solidFill>
            <a:srgbClr val="064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430588" y="5805264"/>
            <a:ext cx="230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en-US" sz="1600" b="1" dirty="0" smtClean="0">
                <a:latin typeface="Arial" charset="0"/>
              </a:rPr>
              <a:t>Process / Produce</a:t>
            </a:r>
            <a:endParaRPr lang="pt-PT" altLang="en-US" sz="1600" b="1" dirty="0">
              <a:latin typeface="Arial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6081705" y="5584317"/>
            <a:ext cx="387323" cy="1008062"/>
          </a:xfrm>
          <a:prstGeom prst="bentArrow">
            <a:avLst/>
          </a:prstGeom>
          <a:solidFill>
            <a:srgbClr val="064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718398" y="6237312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t-LT" altLang="en-US" sz="1600" b="1" smtClean="0">
                <a:latin typeface="Arial" charset="0"/>
              </a:rPr>
              <a:t>Share</a:t>
            </a:r>
            <a:endParaRPr lang="pt-PT" altLang="en-US" sz="1600" b="1" dirty="0">
              <a:latin typeface="Arial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347864" y="6282010"/>
            <a:ext cx="2423471" cy="221430"/>
          </a:xfrm>
          <a:prstGeom prst="leftArrow">
            <a:avLst/>
          </a:prstGeom>
          <a:solidFill>
            <a:srgbClr val="064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66454" y="6237312"/>
            <a:ext cx="1441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1600" b="1" smtClean="0">
                <a:latin typeface="Arial" charset="0"/>
              </a:rPr>
              <a:t>Collect</a:t>
            </a:r>
            <a:endParaRPr lang="pt-PT" altLang="en-US" sz="1600" b="1" dirty="0">
              <a:latin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58"/>
          <a:stretch/>
        </p:blipFill>
        <p:spPr bwMode="auto">
          <a:xfrm>
            <a:off x="6341775" y="4435202"/>
            <a:ext cx="894521" cy="72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2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EIGE_RGB_01">
      <a:dk1>
        <a:sysClr val="windowText" lastClr="000000"/>
      </a:dk1>
      <a:lt1>
        <a:sysClr val="window" lastClr="FFFFFF"/>
      </a:lt1>
      <a:dk2>
        <a:srgbClr val="0055A4"/>
      </a:dk2>
      <a:lt2>
        <a:srgbClr val="FFD200"/>
      </a:lt2>
      <a:accent1>
        <a:srgbClr val="717070"/>
      </a:accent1>
      <a:accent2>
        <a:srgbClr val="E8AD00"/>
      </a:accent2>
      <a:accent3>
        <a:srgbClr val="B38E51"/>
      </a:accent3>
      <a:accent4>
        <a:srgbClr val="89B09E"/>
      </a:accent4>
      <a:accent5>
        <a:srgbClr val="4C828C"/>
      </a:accent5>
      <a:accent6>
        <a:srgbClr val="FFF2CE"/>
      </a:accent6>
      <a:hlink>
        <a:srgbClr val="AEA2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610</Words>
  <Application>Microsoft Office PowerPoint</Application>
  <PresentationFormat>On-screen Show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4_Office Theme</vt:lpstr>
      <vt:lpstr>Office-Design</vt:lpstr>
      <vt:lpstr>European Institute for  Gender Equality  Making Equality Between Women and Men  a Reality for All Europeans and Beyond</vt:lpstr>
      <vt:lpstr> Management  Board (Member States)   Experts’ Forum Working Groups Thematic Networks  Civil Society Social Partners Academia    </vt:lpstr>
      <vt:lpstr>Slide 3</vt:lpstr>
      <vt:lpstr> - Becoming the European competence centre on gender equality issues;  - Supporting better informed policy-making at EU and Member States levels;   - Creating increased awareness among decision makers and the public of progress and challenges in implementing European gender equality policies.   </vt:lpstr>
      <vt:lpstr>Slide 5</vt:lpstr>
      <vt:lpstr>Slide 6</vt:lpstr>
      <vt:lpstr>Slide 7</vt:lpstr>
      <vt:lpstr>Slide 8</vt:lpstr>
      <vt:lpstr>Slide 9</vt:lpstr>
      <vt:lpstr>Slide 10</vt:lpstr>
      <vt:lpstr>Slide 11</vt:lpstr>
      <vt:lpstr>Campaign viewed ~60.000 times on „Facebook“</vt:lpstr>
      <vt:lpstr> - Cooperation Agreement / Memorandum of Understanding;  - Regular consultation meetings;   - Visits to the Institute;   - Awareness Raising Campaigns;  - Strategic Plan – Key Stakeholders International Activities.    </vt:lpstr>
      <vt:lpstr>Slide 14</vt:lpstr>
      <vt:lpstr>Slide 15</vt:lpstr>
      <vt:lpstr>Slide 16</vt:lpstr>
      <vt:lpstr>Slide 17</vt:lpstr>
      <vt:lpstr>Slide 18</vt:lpstr>
      <vt:lpstr>- Gedimino pr. 16, LT-01103 Vilnius, Lithuania  - eige.europa.eu  - twitter.com/eurogender  - facebook.com/eige.europa.eu  - youtube.com/user/eurogender  - eige.europa.eu/newsletter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Institute for Gender Equality  Making Equality Between Women and Men  a Reality for All Europeans and Beyond</dc:title>
  <dc:creator>user</dc:creator>
  <cp:lastModifiedBy>Prezentacije</cp:lastModifiedBy>
  <cp:revision>8</cp:revision>
  <dcterms:modified xsi:type="dcterms:W3CDTF">2014-10-14T07:53:35Z</dcterms:modified>
</cp:coreProperties>
</file>