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2" r:id="rId3"/>
    <p:sldId id="314" r:id="rId4"/>
    <p:sldId id="263" r:id="rId5"/>
    <p:sldId id="264" r:id="rId6"/>
    <p:sldId id="310" r:id="rId7"/>
    <p:sldId id="269" r:id="rId8"/>
    <p:sldId id="292" r:id="rId9"/>
    <p:sldId id="293" r:id="rId10"/>
    <p:sldId id="284" r:id="rId11"/>
    <p:sldId id="272" r:id="rId12"/>
    <p:sldId id="313" r:id="rId13"/>
    <p:sldId id="298" r:id="rId14"/>
    <p:sldId id="290" r:id="rId15"/>
    <p:sldId id="302" r:id="rId16"/>
    <p:sldId id="303" r:id="rId17"/>
    <p:sldId id="305" r:id="rId18"/>
    <p:sldId id="281" r:id="rId19"/>
    <p:sldId id="311" r:id="rId20"/>
  </p:sldIdLst>
  <p:sldSz cx="9144000" cy="6858000" type="screen4x3"/>
  <p:notesSz cx="6858000"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af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3D5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42" autoAdjust="0"/>
    <p:restoredTop sz="77931" autoAdjust="0"/>
  </p:normalViewPr>
  <p:slideViewPr>
    <p:cSldViewPr>
      <p:cViewPr varScale="1">
        <p:scale>
          <a:sx n="88" d="100"/>
          <a:sy n="88" d="100"/>
        </p:scale>
        <p:origin x="-24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Nsdata7\NetSilc2\Conferences,%20papers%20&amp;%20presentations\2015%20GESIS%20conference\Figures%20for%20presentation\HD%20char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Nsdata7\NetSilc2\Conferences,%20papers%20&amp;%20presentations\2015%20GESIS%20conference\Figures%20for%20presentation\Overlap%20deprivation%20with%20poverty.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Nsdata7\NetSilc2\Conferences,%20papers%20&amp;%20presentations\2015%20GESIS%20conference\Figures%20for%20presentation\Deprivation%20by%20poverty%20statu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Nsdata7\NetSilc2\Conferences,%20papers%20&amp;%20presentations\2015%20GESIS%20conference\Figures%20for%20presentation\LWI%20and%20HS120%20by%20poverty%20statu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sdata7\NetSilc2\Conferences,%20papers%20&amp;%20presentations\2015%20GESIS%20conference\Figures%20for%20presentation\Expenditure%20by%20decil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sdata7\NetSilc2\Conferences,%20papers%20&amp;%20presentations\2015%20GESIS%20conference\Figures%20for%20presentation\Expenditure%20by%20decil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sdata7\NetSilc2\Conferences,%20papers%20&amp;%20presentations\2015%20GESIS%20conference\Figures%20for%20presentation\Expenditure%20by%20income%20ban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Nsdata7\NetSilc2\Conferences,%20papers%20&amp;%20presentations\2015%20GESIS%20conference\Figures%20for%20presentation\Expenditure%20by%20income%20ban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Nsdata7\NetSilc2\Statistical%20Matching%202010\UK\05%20Outputs\01%20Matching%20analysis\3.%20UK%20Expenditure%20by%20Age%20group.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Nsdata7\NetSilc2\Statistical%20Matching%202010\Germany\05%20Outputs\Lisbon%20paper\DE%20Figure%203%20Age%20group%20equivalised%20decil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Nsdata7\NetSilc2\Conferences,%20papers%20&amp;%20presentations\2015%20GESIS%20conference\Figures%20for%20presentation\Poverty%20in%20EU-SILC%20and%20HBS%20chart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Nsdata7\NetSilc2\Conferences,%20papers%20&amp;%20presentations\2015%20GESIS%20conference\Figures%20for%20presentation\Poverty%20in%20EU-SILC%20and%20HBS%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manualLayout>
          <c:layoutTarget val="inner"/>
          <c:xMode val="edge"/>
          <c:yMode val="edge"/>
          <c:x val="8.7591627223882529E-2"/>
          <c:y val="0.10518722793486736"/>
          <c:w val="0.89209443002450428"/>
          <c:h val="0.59971573672832745"/>
        </c:manualLayout>
      </c:layout>
      <c:lineChart>
        <c:grouping val="standard"/>
        <c:ser>
          <c:idx val="0"/>
          <c:order val="0"/>
          <c:spPr>
            <a:ln>
              <a:solidFill>
                <a:srgbClr val="C00000"/>
              </a:solidFill>
            </a:ln>
          </c:spPr>
          <c:marker>
            <c:symbol val="none"/>
          </c:marker>
          <c:cat>
            <c:strRef>
              <c:f>All!$A$2:$A$28</c:f>
              <c:strCache>
                <c:ptCount val="27"/>
                <c:pt idx="0">
                  <c:v>DV_ACTSTAT</c:v>
                </c:pt>
                <c:pt idx="1">
                  <c:v>DV_ACTSTAT2</c:v>
                </c:pt>
                <c:pt idx="2">
                  <c:v>DV_ACTSTAT3</c:v>
                </c:pt>
                <c:pt idx="3">
                  <c:v>DV_AGE2</c:v>
                </c:pt>
                <c:pt idx="4">
                  <c:v>DV_AGE3</c:v>
                </c:pt>
                <c:pt idx="5">
                  <c:v>DV_CAR</c:v>
                </c:pt>
                <c:pt idx="6">
                  <c:v>DV_CONUNI</c:v>
                </c:pt>
                <c:pt idx="7">
                  <c:v>DV_DWELL</c:v>
                </c:pt>
                <c:pt idx="8">
                  <c:v>DV_HHSIZE</c:v>
                </c:pt>
                <c:pt idx="9">
                  <c:v>DV_HHTYPE</c:v>
                </c:pt>
                <c:pt idx="10">
                  <c:v>DV_LABOUR</c:v>
                </c:pt>
                <c:pt idx="11">
                  <c:v>DV_MARSTA</c:v>
                </c:pt>
                <c:pt idx="12">
                  <c:v>DV_MAXEDU</c:v>
                </c:pt>
                <c:pt idx="13">
                  <c:v>DV_MAXEDU2</c:v>
                </c:pt>
                <c:pt idx="14">
                  <c:v>DV_OCC</c:v>
                </c:pt>
                <c:pt idx="15">
                  <c:v>DV_PC</c:v>
                </c:pt>
                <c:pt idx="16">
                  <c:v>DV_PHONE</c:v>
                </c:pt>
                <c:pt idx="17">
                  <c:v>DV_REGION</c:v>
                </c:pt>
                <c:pt idx="18">
                  <c:v>DV_ROOMS</c:v>
                </c:pt>
                <c:pt idx="19">
                  <c:v>DV_SEX</c:v>
                </c:pt>
                <c:pt idx="20">
                  <c:v>DV_TENURE</c:v>
                </c:pt>
                <c:pt idx="21">
                  <c:v>DV_TVS</c:v>
                </c:pt>
                <c:pt idx="22">
                  <c:v>DV_URBAN</c:v>
                </c:pt>
                <c:pt idx="23">
                  <c:v>DV_WASH</c:v>
                </c:pt>
                <c:pt idx="24">
                  <c:v>INC_BAND</c:v>
                </c:pt>
                <c:pt idx="25">
                  <c:v>INC_BAND2</c:v>
                </c:pt>
                <c:pt idx="26">
                  <c:v>INC_BAND3</c:v>
                </c:pt>
              </c:strCache>
            </c:strRef>
          </c:cat>
          <c:val>
            <c:numRef>
              <c:f>All!$B$2:$B$28</c:f>
              <c:numCache>
                <c:formatCode>General</c:formatCode>
                <c:ptCount val="27"/>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numCache>
            </c:numRef>
          </c:val>
        </c:ser>
        <c:ser>
          <c:idx val="1"/>
          <c:order val="1"/>
          <c:tx>
            <c:strRef>
              <c:f>All!$C$1</c:f>
              <c:strCache>
                <c:ptCount val="1"/>
                <c:pt idx="0">
                  <c:v>Belgium</c:v>
                </c:pt>
              </c:strCache>
            </c:strRef>
          </c:tx>
          <c:spPr>
            <a:ln w="19050">
              <a:noFill/>
            </a:ln>
          </c:spPr>
          <c:marker>
            <c:symbol val="circle"/>
            <c:size val="7"/>
            <c:spPr>
              <a:solidFill>
                <a:schemeClr val="tx2"/>
              </a:solidFill>
              <a:ln>
                <a:solidFill>
                  <a:schemeClr val="tx2"/>
                </a:solidFill>
              </a:ln>
            </c:spPr>
          </c:marker>
          <c:cat>
            <c:strRef>
              <c:f>All!$A$2:$A$28</c:f>
              <c:strCache>
                <c:ptCount val="27"/>
                <c:pt idx="0">
                  <c:v>DV_ACTSTAT</c:v>
                </c:pt>
                <c:pt idx="1">
                  <c:v>DV_ACTSTAT2</c:v>
                </c:pt>
                <c:pt idx="2">
                  <c:v>DV_ACTSTAT3</c:v>
                </c:pt>
                <c:pt idx="3">
                  <c:v>DV_AGE2</c:v>
                </c:pt>
                <c:pt idx="4">
                  <c:v>DV_AGE3</c:v>
                </c:pt>
                <c:pt idx="5">
                  <c:v>DV_CAR</c:v>
                </c:pt>
                <c:pt idx="6">
                  <c:v>DV_CONUNI</c:v>
                </c:pt>
                <c:pt idx="7">
                  <c:v>DV_DWELL</c:v>
                </c:pt>
                <c:pt idx="8">
                  <c:v>DV_HHSIZE</c:v>
                </c:pt>
                <c:pt idx="9">
                  <c:v>DV_HHTYPE</c:v>
                </c:pt>
                <c:pt idx="10">
                  <c:v>DV_LABOUR</c:v>
                </c:pt>
                <c:pt idx="11">
                  <c:v>DV_MARSTA</c:v>
                </c:pt>
                <c:pt idx="12">
                  <c:v>DV_MAXEDU</c:v>
                </c:pt>
                <c:pt idx="13">
                  <c:v>DV_MAXEDU2</c:v>
                </c:pt>
                <c:pt idx="14">
                  <c:v>DV_OCC</c:v>
                </c:pt>
                <c:pt idx="15">
                  <c:v>DV_PC</c:v>
                </c:pt>
                <c:pt idx="16">
                  <c:v>DV_PHONE</c:v>
                </c:pt>
                <c:pt idx="17">
                  <c:v>DV_REGION</c:v>
                </c:pt>
                <c:pt idx="18">
                  <c:v>DV_ROOMS</c:v>
                </c:pt>
                <c:pt idx="19">
                  <c:v>DV_SEX</c:v>
                </c:pt>
                <c:pt idx="20">
                  <c:v>DV_TENURE</c:v>
                </c:pt>
                <c:pt idx="21">
                  <c:v>DV_TVS</c:v>
                </c:pt>
                <c:pt idx="22">
                  <c:v>DV_URBAN</c:v>
                </c:pt>
                <c:pt idx="23">
                  <c:v>DV_WASH</c:v>
                </c:pt>
                <c:pt idx="24">
                  <c:v>INC_BAND</c:v>
                </c:pt>
                <c:pt idx="25">
                  <c:v>INC_BAND2</c:v>
                </c:pt>
                <c:pt idx="26">
                  <c:v>INC_BAND3</c:v>
                </c:pt>
              </c:strCache>
            </c:strRef>
          </c:cat>
          <c:val>
            <c:numRef>
              <c:f>All!$C$2:$C$28</c:f>
              <c:numCache>
                <c:formatCode>0.00</c:formatCode>
                <c:ptCount val="27"/>
                <c:pt idx="0">
                  <c:v>9.3374220183539567</c:v>
                </c:pt>
                <c:pt idx="1">
                  <c:v>6.7693060100456073</c:v>
                </c:pt>
                <c:pt idx="2">
                  <c:v>6.8626949858430928</c:v>
                </c:pt>
                <c:pt idx="3">
                  <c:v>9.1107411370732851</c:v>
                </c:pt>
                <c:pt idx="4">
                  <c:v>5.1493461423473894</c:v>
                </c:pt>
                <c:pt idx="5">
                  <c:v>#N/A</c:v>
                </c:pt>
                <c:pt idx="6">
                  <c:v>35.057278241945021</c:v>
                </c:pt>
                <c:pt idx="7">
                  <c:v>#N/A</c:v>
                </c:pt>
                <c:pt idx="8">
                  <c:v>1.5679795743491958</c:v>
                </c:pt>
                <c:pt idx="9">
                  <c:v>5.2059495573595065</c:v>
                </c:pt>
                <c:pt idx="10">
                  <c:v>2.0680819361534821</c:v>
                </c:pt>
                <c:pt idx="11">
                  <c:v>5.6048457268452649</c:v>
                </c:pt>
                <c:pt idx="12">
                  <c:v>19.674340095151912</c:v>
                </c:pt>
                <c:pt idx="13">
                  <c:v>18.834313664778531</c:v>
                </c:pt>
                <c:pt idx="14">
                  <c:v>14.3808163644931</c:v>
                </c:pt>
                <c:pt idx="15">
                  <c:v>#N/A</c:v>
                </c:pt>
                <c:pt idx="16">
                  <c:v>#N/A</c:v>
                </c:pt>
                <c:pt idx="17">
                  <c:v>8.4736607267101333E-2</c:v>
                </c:pt>
                <c:pt idx="18">
                  <c:v>#N/A</c:v>
                </c:pt>
                <c:pt idx="19">
                  <c:v>1.7666850336615323</c:v>
                </c:pt>
                <c:pt idx="20">
                  <c:v>#N/A</c:v>
                </c:pt>
                <c:pt idx="21">
                  <c:v>#N/A</c:v>
                </c:pt>
                <c:pt idx="22">
                  <c:v>2.5154768325668435</c:v>
                </c:pt>
                <c:pt idx="23">
                  <c:v>#N/A</c:v>
                </c:pt>
                <c:pt idx="24">
                  <c:v>4.3620460722668062</c:v>
                </c:pt>
                <c:pt idx="25">
                  <c:v>#N/A</c:v>
                </c:pt>
                <c:pt idx="26">
                  <c:v>#N/A</c:v>
                </c:pt>
              </c:numCache>
            </c:numRef>
          </c:val>
        </c:ser>
        <c:ser>
          <c:idx val="2"/>
          <c:order val="2"/>
          <c:tx>
            <c:strRef>
              <c:f>All!$D$1</c:f>
              <c:strCache>
                <c:ptCount val="1"/>
                <c:pt idx="0">
                  <c:v>Germany</c:v>
                </c:pt>
              </c:strCache>
            </c:strRef>
          </c:tx>
          <c:spPr>
            <a:ln w="28575">
              <a:noFill/>
            </a:ln>
          </c:spPr>
          <c:marker>
            <c:symbol val="circle"/>
            <c:size val="7"/>
            <c:spPr>
              <a:solidFill>
                <a:schemeClr val="accent3"/>
              </a:solidFill>
            </c:spPr>
          </c:marker>
          <c:cat>
            <c:strRef>
              <c:f>All!$A$2:$A$28</c:f>
              <c:strCache>
                <c:ptCount val="27"/>
                <c:pt idx="0">
                  <c:v>DV_ACTSTAT</c:v>
                </c:pt>
                <c:pt idx="1">
                  <c:v>DV_ACTSTAT2</c:v>
                </c:pt>
                <c:pt idx="2">
                  <c:v>DV_ACTSTAT3</c:v>
                </c:pt>
                <c:pt idx="3">
                  <c:v>DV_AGE2</c:v>
                </c:pt>
                <c:pt idx="4">
                  <c:v>DV_AGE3</c:v>
                </c:pt>
                <c:pt idx="5">
                  <c:v>DV_CAR</c:v>
                </c:pt>
                <c:pt idx="6">
                  <c:v>DV_CONUNI</c:v>
                </c:pt>
                <c:pt idx="7">
                  <c:v>DV_DWELL</c:v>
                </c:pt>
                <c:pt idx="8">
                  <c:v>DV_HHSIZE</c:v>
                </c:pt>
                <c:pt idx="9">
                  <c:v>DV_HHTYPE</c:v>
                </c:pt>
                <c:pt idx="10">
                  <c:v>DV_LABOUR</c:v>
                </c:pt>
                <c:pt idx="11">
                  <c:v>DV_MARSTA</c:v>
                </c:pt>
                <c:pt idx="12">
                  <c:v>DV_MAXEDU</c:v>
                </c:pt>
                <c:pt idx="13">
                  <c:v>DV_MAXEDU2</c:v>
                </c:pt>
                <c:pt idx="14">
                  <c:v>DV_OCC</c:v>
                </c:pt>
                <c:pt idx="15">
                  <c:v>DV_PC</c:v>
                </c:pt>
                <c:pt idx="16">
                  <c:v>DV_PHONE</c:v>
                </c:pt>
                <c:pt idx="17">
                  <c:v>DV_REGION</c:v>
                </c:pt>
                <c:pt idx="18">
                  <c:v>DV_ROOMS</c:v>
                </c:pt>
                <c:pt idx="19">
                  <c:v>DV_SEX</c:v>
                </c:pt>
                <c:pt idx="20">
                  <c:v>DV_TENURE</c:v>
                </c:pt>
                <c:pt idx="21">
                  <c:v>DV_TVS</c:v>
                </c:pt>
                <c:pt idx="22">
                  <c:v>DV_URBAN</c:v>
                </c:pt>
                <c:pt idx="23">
                  <c:v>DV_WASH</c:v>
                </c:pt>
                <c:pt idx="24">
                  <c:v>INC_BAND</c:v>
                </c:pt>
                <c:pt idx="25">
                  <c:v>INC_BAND2</c:v>
                </c:pt>
                <c:pt idx="26">
                  <c:v>INC_BAND3</c:v>
                </c:pt>
              </c:strCache>
            </c:strRef>
          </c:cat>
          <c:val>
            <c:numRef>
              <c:f>All!$D$2:$D$28</c:f>
              <c:numCache>
                <c:formatCode>0.00</c:formatCode>
                <c:ptCount val="27"/>
                <c:pt idx="0">
                  <c:v>4.7920639577034017</c:v>
                </c:pt>
                <c:pt idx="1">
                  <c:v>4.2748864462551666</c:v>
                </c:pt>
                <c:pt idx="2">
                  <c:v>8.1565380652498547</c:v>
                </c:pt>
                <c:pt idx="3">
                  <c:v>5.5791957482675896</c:v>
                </c:pt>
                <c:pt idx="4">
                  <c:v>3.491334179120599</c:v>
                </c:pt>
                <c:pt idx="5">
                  <c:v>#N/A</c:v>
                </c:pt>
                <c:pt idx="6">
                  <c:v>38.295144073793224</c:v>
                </c:pt>
                <c:pt idx="7">
                  <c:v>#N/A</c:v>
                </c:pt>
                <c:pt idx="8">
                  <c:v>0.74679378986781753</c:v>
                </c:pt>
                <c:pt idx="9">
                  <c:v>1.8976360273709318</c:v>
                </c:pt>
                <c:pt idx="10">
                  <c:v>1.0980364728684275</c:v>
                </c:pt>
                <c:pt idx="11">
                  <c:v>3.3338826412267797</c:v>
                </c:pt>
                <c:pt idx="12">
                  <c:v>4.0225050114932754</c:v>
                </c:pt>
                <c:pt idx="13">
                  <c:v>3.9856923037169341</c:v>
                </c:pt>
                <c:pt idx="14">
                  <c:v>#N/A</c:v>
                </c:pt>
                <c:pt idx="15">
                  <c:v>#N/A</c:v>
                </c:pt>
                <c:pt idx="16">
                  <c:v>#N/A</c:v>
                </c:pt>
                <c:pt idx="17">
                  <c:v>#N/A</c:v>
                </c:pt>
                <c:pt idx="18">
                  <c:v>#N/A</c:v>
                </c:pt>
                <c:pt idx="19">
                  <c:v>0.79579277859950803</c:v>
                </c:pt>
                <c:pt idx="20">
                  <c:v>#N/A</c:v>
                </c:pt>
                <c:pt idx="21">
                  <c:v>#N/A</c:v>
                </c:pt>
                <c:pt idx="22">
                  <c:v>3.9418548633590227</c:v>
                </c:pt>
                <c:pt idx="23">
                  <c:v>#N/A</c:v>
                </c:pt>
                <c:pt idx="24">
                  <c:v>3.4134407290418847</c:v>
                </c:pt>
                <c:pt idx="25">
                  <c:v>#N/A</c:v>
                </c:pt>
                <c:pt idx="26">
                  <c:v>#N/A</c:v>
                </c:pt>
              </c:numCache>
            </c:numRef>
          </c:val>
        </c:ser>
        <c:ser>
          <c:idx val="3"/>
          <c:order val="3"/>
          <c:tx>
            <c:strRef>
              <c:f>All!$E$1</c:f>
              <c:strCache>
                <c:ptCount val="1"/>
                <c:pt idx="0">
                  <c:v>Spain</c:v>
                </c:pt>
              </c:strCache>
            </c:strRef>
          </c:tx>
          <c:spPr>
            <a:ln w="28575">
              <a:noFill/>
            </a:ln>
          </c:spPr>
          <c:marker>
            <c:symbol val="circle"/>
            <c:size val="7"/>
            <c:spPr>
              <a:solidFill>
                <a:schemeClr val="accent4"/>
              </a:solidFill>
            </c:spPr>
          </c:marker>
          <c:cat>
            <c:strRef>
              <c:f>All!$A$2:$A$28</c:f>
              <c:strCache>
                <c:ptCount val="27"/>
                <c:pt idx="0">
                  <c:v>DV_ACTSTAT</c:v>
                </c:pt>
                <c:pt idx="1">
                  <c:v>DV_ACTSTAT2</c:v>
                </c:pt>
                <c:pt idx="2">
                  <c:v>DV_ACTSTAT3</c:v>
                </c:pt>
                <c:pt idx="3">
                  <c:v>DV_AGE2</c:v>
                </c:pt>
                <c:pt idx="4">
                  <c:v>DV_AGE3</c:v>
                </c:pt>
                <c:pt idx="5">
                  <c:v>DV_CAR</c:v>
                </c:pt>
                <c:pt idx="6">
                  <c:v>DV_CONUNI</c:v>
                </c:pt>
                <c:pt idx="7">
                  <c:v>DV_DWELL</c:v>
                </c:pt>
                <c:pt idx="8">
                  <c:v>DV_HHSIZE</c:v>
                </c:pt>
                <c:pt idx="9">
                  <c:v>DV_HHTYPE</c:v>
                </c:pt>
                <c:pt idx="10">
                  <c:v>DV_LABOUR</c:v>
                </c:pt>
                <c:pt idx="11">
                  <c:v>DV_MARSTA</c:v>
                </c:pt>
                <c:pt idx="12">
                  <c:v>DV_MAXEDU</c:v>
                </c:pt>
                <c:pt idx="13">
                  <c:v>DV_MAXEDU2</c:v>
                </c:pt>
                <c:pt idx="14">
                  <c:v>DV_OCC</c:v>
                </c:pt>
                <c:pt idx="15">
                  <c:v>DV_PC</c:v>
                </c:pt>
                <c:pt idx="16">
                  <c:v>DV_PHONE</c:v>
                </c:pt>
                <c:pt idx="17">
                  <c:v>DV_REGION</c:v>
                </c:pt>
                <c:pt idx="18">
                  <c:v>DV_ROOMS</c:v>
                </c:pt>
                <c:pt idx="19">
                  <c:v>DV_SEX</c:v>
                </c:pt>
                <c:pt idx="20">
                  <c:v>DV_TENURE</c:v>
                </c:pt>
                <c:pt idx="21">
                  <c:v>DV_TVS</c:v>
                </c:pt>
                <c:pt idx="22">
                  <c:v>DV_URBAN</c:v>
                </c:pt>
                <c:pt idx="23">
                  <c:v>DV_WASH</c:v>
                </c:pt>
                <c:pt idx="24">
                  <c:v>INC_BAND</c:v>
                </c:pt>
                <c:pt idx="25">
                  <c:v>INC_BAND2</c:v>
                </c:pt>
                <c:pt idx="26">
                  <c:v>INC_BAND3</c:v>
                </c:pt>
              </c:strCache>
            </c:strRef>
          </c:cat>
          <c:val>
            <c:numRef>
              <c:f>All!$E$2:$E$28</c:f>
              <c:numCache>
                <c:formatCode>0.00</c:formatCode>
                <c:ptCount val="27"/>
                <c:pt idx="0">
                  <c:v>12.03452400078292</c:v>
                </c:pt>
                <c:pt idx="1">
                  <c:v>9.9201894532402228</c:v>
                </c:pt>
                <c:pt idx="2">
                  <c:v>11.872826728487874</c:v>
                </c:pt>
                <c:pt idx="3">
                  <c:v>1.2198877634725982</c:v>
                </c:pt>
                <c:pt idx="4">
                  <c:v>0.6897047108019011</c:v>
                </c:pt>
                <c:pt idx="5">
                  <c:v>#N/A</c:v>
                </c:pt>
                <c:pt idx="6">
                  <c:v>45.333151913737176</c:v>
                </c:pt>
                <c:pt idx="7">
                  <c:v>#N/A</c:v>
                </c:pt>
                <c:pt idx="8">
                  <c:v>4.5434220843149218</c:v>
                </c:pt>
                <c:pt idx="9">
                  <c:v>4.1941955134713265</c:v>
                </c:pt>
                <c:pt idx="10">
                  <c:v>#N/A</c:v>
                </c:pt>
                <c:pt idx="11">
                  <c:v>3.3653906611623947</c:v>
                </c:pt>
                <c:pt idx="12">
                  <c:v>5.9667582294099795</c:v>
                </c:pt>
                <c:pt idx="13">
                  <c:v>2.8563090288873756</c:v>
                </c:pt>
                <c:pt idx="14">
                  <c:v>8.2421397260853269</c:v>
                </c:pt>
                <c:pt idx="15">
                  <c:v>#N/A</c:v>
                </c:pt>
                <c:pt idx="16">
                  <c:v>#N/A</c:v>
                </c:pt>
                <c:pt idx="17">
                  <c:v>0.2972391179017847</c:v>
                </c:pt>
                <c:pt idx="18">
                  <c:v>#N/A</c:v>
                </c:pt>
                <c:pt idx="19">
                  <c:v>8.8608246168732361</c:v>
                </c:pt>
                <c:pt idx="20">
                  <c:v>#N/A</c:v>
                </c:pt>
                <c:pt idx="21">
                  <c:v>#N/A</c:v>
                </c:pt>
                <c:pt idx="22">
                  <c:v>1.0727158988523653</c:v>
                </c:pt>
                <c:pt idx="23">
                  <c:v>#N/A</c:v>
                </c:pt>
                <c:pt idx="24">
                  <c:v>9.53138693788617</c:v>
                </c:pt>
                <c:pt idx="25">
                  <c:v>6.2938446356747004</c:v>
                </c:pt>
                <c:pt idx="26">
                  <c:v>8.0777463796126767</c:v>
                </c:pt>
              </c:numCache>
            </c:numRef>
          </c:val>
        </c:ser>
        <c:ser>
          <c:idx val="4"/>
          <c:order val="4"/>
          <c:tx>
            <c:strRef>
              <c:f>All!$F$1</c:f>
              <c:strCache>
                <c:ptCount val="1"/>
                <c:pt idx="0">
                  <c:v>Austria</c:v>
                </c:pt>
              </c:strCache>
            </c:strRef>
          </c:tx>
          <c:spPr>
            <a:ln w="28575">
              <a:noFill/>
            </a:ln>
          </c:spPr>
          <c:marker>
            <c:symbol val="circle"/>
            <c:size val="7"/>
            <c:spPr>
              <a:solidFill>
                <a:schemeClr val="accent1"/>
              </a:solidFill>
            </c:spPr>
          </c:marker>
          <c:cat>
            <c:strRef>
              <c:f>All!$A$2:$A$28</c:f>
              <c:strCache>
                <c:ptCount val="27"/>
                <c:pt idx="0">
                  <c:v>DV_ACTSTAT</c:v>
                </c:pt>
                <c:pt idx="1">
                  <c:v>DV_ACTSTAT2</c:v>
                </c:pt>
                <c:pt idx="2">
                  <c:v>DV_ACTSTAT3</c:v>
                </c:pt>
                <c:pt idx="3">
                  <c:v>DV_AGE2</c:v>
                </c:pt>
                <c:pt idx="4">
                  <c:v>DV_AGE3</c:v>
                </c:pt>
                <c:pt idx="5">
                  <c:v>DV_CAR</c:v>
                </c:pt>
                <c:pt idx="6">
                  <c:v>DV_CONUNI</c:v>
                </c:pt>
                <c:pt idx="7">
                  <c:v>DV_DWELL</c:v>
                </c:pt>
                <c:pt idx="8">
                  <c:v>DV_HHSIZE</c:v>
                </c:pt>
                <c:pt idx="9">
                  <c:v>DV_HHTYPE</c:v>
                </c:pt>
                <c:pt idx="10">
                  <c:v>DV_LABOUR</c:v>
                </c:pt>
                <c:pt idx="11">
                  <c:v>DV_MARSTA</c:v>
                </c:pt>
                <c:pt idx="12">
                  <c:v>DV_MAXEDU</c:v>
                </c:pt>
                <c:pt idx="13">
                  <c:v>DV_MAXEDU2</c:v>
                </c:pt>
                <c:pt idx="14">
                  <c:v>DV_OCC</c:v>
                </c:pt>
                <c:pt idx="15">
                  <c:v>DV_PC</c:v>
                </c:pt>
                <c:pt idx="16">
                  <c:v>DV_PHONE</c:v>
                </c:pt>
                <c:pt idx="17">
                  <c:v>DV_REGION</c:v>
                </c:pt>
                <c:pt idx="18">
                  <c:v>DV_ROOMS</c:v>
                </c:pt>
                <c:pt idx="19">
                  <c:v>DV_SEX</c:v>
                </c:pt>
                <c:pt idx="20">
                  <c:v>DV_TENURE</c:v>
                </c:pt>
                <c:pt idx="21">
                  <c:v>DV_TVS</c:v>
                </c:pt>
                <c:pt idx="22">
                  <c:v>DV_URBAN</c:v>
                </c:pt>
                <c:pt idx="23">
                  <c:v>DV_WASH</c:v>
                </c:pt>
                <c:pt idx="24">
                  <c:v>INC_BAND</c:v>
                </c:pt>
                <c:pt idx="25">
                  <c:v>INC_BAND2</c:v>
                </c:pt>
                <c:pt idx="26">
                  <c:v>INC_BAND3</c:v>
                </c:pt>
              </c:strCache>
            </c:strRef>
          </c:cat>
          <c:val>
            <c:numRef>
              <c:f>All!$F$2:$F$28</c:f>
              <c:numCache>
                <c:formatCode>0.00</c:formatCode>
                <c:ptCount val="27"/>
                <c:pt idx="0">
                  <c:v>46.475084494748153</c:v>
                </c:pt>
                <c:pt idx="1">
                  <c:v>2.4441548614408011</c:v>
                </c:pt>
                <c:pt idx="2">
                  <c:v>43.059393538155533</c:v>
                </c:pt>
                <c:pt idx="3">
                  <c:v>4.6989798834615639</c:v>
                </c:pt>
                <c:pt idx="4">
                  <c:v>4.3486835070430576</c:v>
                </c:pt>
                <c:pt idx="5">
                  <c:v>#N/A</c:v>
                </c:pt>
                <c:pt idx="6">
                  <c:v>22.258739089934661</c:v>
                </c:pt>
                <c:pt idx="7">
                  <c:v>#N/A</c:v>
                </c:pt>
                <c:pt idx="8">
                  <c:v>0.16857239513118746</c:v>
                </c:pt>
                <c:pt idx="9">
                  <c:v>1.391231324435888</c:v>
                </c:pt>
                <c:pt idx="10">
                  <c:v>3.0683995695920623</c:v>
                </c:pt>
                <c:pt idx="11">
                  <c:v>3.5383888449976801</c:v>
                </c:pt>
                <c:pt idx="12">
                  <c:v>1.489648352329705</c:v>
                </c:pt>
                <c:pt idx="13">
                  <c:v>2.0875905923166118</c:v>
                </c:pt>
                <c:pt idx="14">
                  <c:v>#N/A</c:v>
                </c:pt>
                <c:pt idx="15">
                  <c:v>#N/A</c:v>
                </c:pt>
                <c:pt idx="16">
                  <c:v>#N/A</c:v>
                </c:pt>
                <c:pt idx="17">
                  <c:v>3.0471625366147968E-3</c:v>
                </c:pt>
                <c:pt idx="18">
                  <c:v>#N/A</c:v>
                </c:pt>
                <c:pt idx="19">
                  <c:v>3.183215039635197</c:v>
                </c:pt>
                <c:pt idx="20">
                  <c:v>#N/A</c:v>
                </c:pt>
                <c:pt idx="21">
                  <c:v>#N/A</c:v>
                </c:pt>
                <c:pt idx="22">
                  <c:v>0.65322366153668865</c:v>
                </c:pt>
                <c:pt idx="23">
                  <c:v>#N/A</c:v>
                </c:pt>
                <c:pt idx="24">
                  <c:v>7.3534261473080065</c:v>
                </c:pt>
                <c:pt idx="25">
                  <c:v>7.0000636840844059</c:v>
                </c:pt>
                <c:pt idx="26">
                  <c:v>6.7247321784053096</c:v>
                </c:pt>
              </c:numCache>
            </c:numRef>
          </c:val>
        </c:ser>
        <c:ser>
          <c:idx val="5"/>
          <c:order val="5"/>
          <c:tx>
            <c:strRef>
              <c:f>All!$G$1</c:f>
              <c:strCache>
                <c:ptCount val="1"/>
                <c:pt idx="0">
                  <c:v>Finland</c:v>
                </c:pt>
              </c:strCache>
            </c:strRef>
          </c:tx>
          <c:spPr>
            <a:ln w="28575">
              <a:noFill/>
            </a:ln>
          </c:spPr>
          <c:cat>
            <c:strRef>
              <c:f>All!$A$2:$A$28</c:f>
              <c:strCache>
                <c:ptCount val="27"/>
                <c:pt idx="0">
                  <c:v>DV_ACTSTAT</c:v>
                </c:pt>
                <c:pt idx="1">
                  <c:v>DV_ACTSTAT2</c:v>
                </c:pt>
                <c:pt idx="2">
                  <c:v>DV_ACTSTAT3</c:v>
                </c:pt>
                <c:pt idx="3">
                  <c:v>DV_AGE2</c:v>
                </c:pt>
                <c:pt idx="4">
                  <c:v>DV_AGE3</c:v>
                </c:pt>
                <c:pt idx="5">
                  <c:v>DV_CAR</c:v>
                </c:pt>
                <c:pt idx="6">
                  <c:v>DV_CONUNI</c:v>
                </c:pt>
                <c:pt idx="7">
                  <c:v>DV_DWELL</c:v>
                </c:pt>
                <c:pt idx="8">
                  <c:v>DV_HHSIZE</c:v>
                </c:pt>
                <c:pt idx="9">
                  <c:v>DV_HHTYPE</c:v>
                </c:pt>
                <c:pt idx="10">
                  <c:v>DV_LABOUR</c:v>
                </c:pt>
                <c:pt idx="11">
                  <c:v>DV_MARSTA</c:v>
                </c:pt>
                <c:pt idx="12">
                  <c:v>DV_MAXEDU</c:v>
                </c:pt>
                <c:pt idx="13">
                  <c:v>DV_MAXEDU2</c:v>
                </c:pt>
                <c:pt idx="14">
                  <c:v>DV_OCC</c:v>
                </c:pt>
                <c:pt idx="15">
                  <c:v>DV_PC</c:v>
                </c:pt>
                <c:pt idx="16">
                  <c:v>DV_PHONE</c:v>
                </c:pt>
                <c:pt idx="17">
                  <c:v>DV_REGION</c:v>
                </c:pt>
                <c:pt idx="18">
                  <c:v>DV_ROOMS</c:v>
                </c:pt>
                <c:pt idx="19">
                  <c:v>DV_SEX</c:v>
                </c:pt>
                <c:pt idx="20">
                  <c:v>DV_TENURE</c:v>
                </c:pt>
                <c:pt idx="21">
                  <c:v>DV_TVS</c:v>
                </c:pt>
                <c:pt idx="22">
                  <c:v>DV_URBAN</c:v>
                </c:pt>
                <c:pt idx="23">
                  <c:v>DV_WASH</c:v>
                </c:pt>
                <c:pt idx="24">
                  <c:v>INC_BAND</c:v>
                </c:pt>
                <c:pt idx="25">
                  <c:v>INC_BAND2</c:v>
                </c:pt>
                <c:pt idx="26">
                  <c:v>INC_BAND3</c:v>
                </c:pt>
              </c:strCache>
            </c:strRef>
          </c:cat>
          <c:val>
            <c:numRef>
              <c:f>All!$G$2:$G$28</c:f>
              <c:numCache>
                <c:formatCode>0.00</c:formatCode>
                <c:ptCount val="27"/>
                <c:pt idx="0">
                  <c:v>6.4257093255776514</c:v>
                </c:pt>
                <c:pt idx="1">
                  <c:v>8.9384607822976179</c:v>
                </c:pt>
                <c:pt idx="2">
                  <c:v>16.007514908680491</c:v>
                </c:pt>
                <c:pt idx="3">
                  <c:v>2.4036743828083815</c:v>
                </c:pt>
                <c:pt idx="4">
                  <c:v>2.0525430776458387</c:v>
                </c:pt>
                <c:pt idx="5">
                  <c:v>#N/A</c:v>
                </c:pt>
                <c:pt idx="6">
                  <c:v>27.962256470989956</c:v>
                </c:pt>
                <c:pt idx="7">
                  <c:v>#N/A</c:v>
                </c:pt>
                <c:pt idx="8">
                  <c:v>0.68372322622172865</c:v>
                </c:pt>
                <c:pt idx="9">
                  <c:v>8.5236504902883272</c:v>
                </c:pt>
                <c:pt idx="10">
                  <c:v>1.4781957190293658</c:v>
                </c:pt>
                <c:pt idx="11">
                  <c:v>3.7689711838146192</c:v>
                </c:pt>
                <c:pt idx="12">
                  <c:v>12.172728400040313</c:v>
                </c:pt>
                <c:pt idx="13">
                  <c:v>12.172728400040313</c:v>
                </c:pt>
                <c:pt idx="14">
                  <c:v>10.259984869293564</c:v>
                </c:pt>
                <c:pt idx="15">
                  <c:v>#N/A</c:v>
                </c:pt>
                <c:pt idx="16">
                  <c:v>#N/A</c:v>
                </c:pt>
                <c:pt idx="17">
                  <c:v>0.31941016233661562</c:v>
                </c:pt>
                <c:pt idx="18">
                  <c:v>#N/A</c:v>
                </c:pt>
                <c:pt idx="19">
                  <c:v>0.44705962906092195</c:v>
                </c:pt>
                <c:pt idx="20">
                  <c:v>#N/A</c:v>
                </c:pt>
                <c:pt idx="21">
                  <c:v>#N/A</c:v>
                </c:pt>
                <c:pt idx="22">
                  <c:v>32.458177953982634</c:v>
                </c:pt>
                <c:pt idx="23">
                  <c:v>#N/A</c:v>
                </c:pt>
                <c:pt idx="24">
                  <c:v>1.851665411412309</c:v>
                </c:pt>
                <c:pt idx="25">
                  <c:v>1.64267923439456</c:v>
                </c:pt>
                <c:pt idx="26">
                  <c:v>1.9464424705443457</c:v>
                </c:pt>
              </c:numCache>
            </c:numRef>
          </c:val>
        </c:ser>
        <c:ser>
          <c:idx val="6"/>
          <c:order val="6"/>
          <c:tx>
            <c:strRef>
              <c:f>All!$H$1</c:f>
              <c:strCache>
                <c:ptCount val="1"/>
                <c:pt idx="0">
                  <c:v>UK</c:v>
                </c:pt>
              </c:strCache>
            </c:strRef>
          </c:tx>
          <c:spPr>
            <a:ln w="28575">
              <a:noFill/>
            </a:ln>
          </c:spPr>
          <c:marker>
            <c:symbol val="circle"/>
            <c:size val="7"/>
            <c:spPr>
              <a:solidFill>
                <a:schemeClr val="accent2"/>
              </a:solidFill>
              <a:ln>
                <a:solidFill>
                  <a:schemeClr val="accent2"/>
                </a:solidFill>
              </a:ln>
            </c:spPr>
          </c:marker>
          <c:cat>
            <c:strRef>
              <c:f>All!$A$2:$A$28</c:f>
              <c:strCache>
                <c:ptCount val="27"/>
                <c:pt idx="0">
                  <c:v>DV_ACTSTAT</c:v>
                </c:pt>
                <c:pt idx="1">
                  <c:v>DV_ACTSTAT2</c:v>
                </c:pt>
                <c:pt idx="2">
                  <c:v>DV_ACTSTAT3</c:v>
                </c:pt>
                <c:pt idx="3">
                  <c:v>DV_AGE2</c:v>
                </c:pt>
                <c:pt idx="4">
                  <c:v>DV_AGE3</c:v>
                </c:pt>
                <c:pt idx="5">
                  <c:v>DV_CAR</c:v>
                </c:pt>
                <c:pt idx="6">
                  <c:v>DV_CONUNI</c:v>
                </c:pt>
                <c:pt idx="7">
                  <c:v>DV_DWELL</c:v>
                </c:pt>
                <c:pt idx="8">
                  <c:v>DV_HHSIZE</c:v>
                </c:pt>
                <c:pt idx="9">
                  <c:v>DV_HHTYPE</c:v>
                </c:pt>
                <c:pt idx="10">
                  <c:v>DV_LABOUR</c:v>
                </c:pt>
                <c:pt idx="11">
                  <c:v>DV_MARSTA</c:v>
                </c:pt>
                <c:pt idx="12">
                  <c:v>DV_MAXEDU</c:v>
                </c:pt>
                <c:pt idx="13">
                  <c:v>DV_MAXEDU2</c:v>
                </c:pt>
                <c:pt idx="14">
                  <c:v>DV_OCC</c:v>
                </c:pt>
                <c:pt idx="15">
                  <c:v>DV_PC</c:v>
                </c:pt>
                <c:pt idx="16">
                  <c:v>DV_PHONE</c:v>
                </c:pt>
                <c:pt idx="17">
                  <c:v>DV_REGION</c:v>
                </c:pt>
                <c:pt idx="18">
                  <c:v>DV_ROOMS</c:v>
                </c:pt>
                <c:pt idx="19">
                  <c:v>DV_SEX</c:v>
                </c:pt>
                <c:pt idx="20">
                  <c:v>DV_TENURE</c:v>
                </c:pt>
                <c:pt idx="21">
                  <c:v>DV_TVS</c:v>
                </c:pt>
                <c:pt idx="22">
                  <c:v>DV_URBAN</c:v>
                </c:pt>
                <c:pt idx="23">
                  <c:v>DV_WASH</c:v>
                </c:pt>
                <c:pt idx="24">
                  <c:v>INC_BAND</c:v>
                </c:pt>
                <c:pt idx="25">
                  <c:v>INC_BAND2</c:v>
                </c:pt>
                <c:pt idx="26">
                  <c:v>INC_BAND3</c:v>
                </c:pt>
              </c:strCache>
            </c:strRef>
          </c:cat>
          <c:val>
            <c:numRef>
              <c:f>All!$H$2:$H$28</c:f>
              <c:numCache>
                <c:formatCode>0.00</c:formatCode>
                <c:ptCount val="27"/>
                <c:pt idx="0">
                  <c:v>4.6104641038752945</c:v>
                </c:pt>
                <c:pt idx="1">
                  <c:v>#N/A</c:v>
                </c:pt>
                <c:pt idx="2">
                  <c:v>#N/A</c:v>
                </c:pt>
                <c:pt idx="3">
                  <c:v>2.0547393849388427</c:v>
                </c:pt>
                <c:pt idx="4">
                  <c:v>#N/A</c:v>
                </c:pt>
                <c:pt idx="5">
                  <c:v>1.91054630927317</c:v>
                </c:pt>
                <c:pt idx="6">
                  <c:v>0.23821199762253722</c:v>
                </c:pt>
                <c:pt idx="7">
                  <c:v>6.5671570916341553</c:v>
                </c:pt>
                <c:pt idx="8">
                  <c:v>2.1784475588171892</c:v>
                </c:pt>
                <c:pt idx="9">
                  <c:v>1.4610219834341773</c:v>
                </c:pt>
                <c:pt idx="10">
                  <c:v>#N/A</c:v>
                </c:pt>
                <c:pt idx="11">
                  <c:v>6.8477871093643383</c:v>
                </c:pt>
                <c:pt idx="12">
                  <c:v>#N/A</c:v>
                </c:pt>
                <c:pt idx="13">
                  <c:v>#N/A</c:v>
                </c:pt>
                <c:pt idx="14">
                  <c:v>5.6286719004456236</c:v>
                </c:pt>
                <c:pt idx="15">
                  <c:v>0.20332365586437814</c:v>
                </c:pt>
                <c:pt idx="16">
                  <c:v>3.4233631740550732</c:v>
                </c:pt>
                <c:pt idx="17">
                  <c:v>3.4360348704135362</c:v>
                </c:pt>
                <c:pt idx="18">
                  <c:v>30.471132368748329</c:v>
                </c:pt>
                <c:pt idx="19">
                  <c:v>0.44025742974382043</c:v>
                </c:pt>
                <c:pt idx="20">
                  <c:v>1.7431086152729229</c:v>
                </c:pt>
                <c:pt idx="21">
                  <c:v>1.7029938311554773</c:v>
                </c:pt>
                <c:pt idx="22">
                  <c:v>7.3715591616012173</c:v>
                </c:pt>
                <c:pt idx="23">
                  <c:v>4.9582176238164591E-2</c:v>
                </c:pt>
                <c:pt idx="24">
                  <c:v>3.7469738061865652</c:v>
                </c:pt>
                <c:pt idx="25">
                  <c:v>#N/A</c:v>
                </c:pt>
                <c:pt idx="26">
                  <c:v>#N/A</c:v>
                </c:pt>
              </c:numCache>
            </c:numRef>
          </c:val>
        </c:ser>
        <c:marker val="1"/>
        <c:axId val="175360256"/>
        <c:axId val="175460736"/>
      </c:lineChart>
      <c:catAx>
        <c:axId val="175360256"/>
        <c:scaling>
          <c:orientation val="minMax"/>
        </c:scaling>
        <c:axPos val="b"/>
        <c:numFmt formatCode="General" sourceLinked="1"/>
        <c:tickLblPos val="nextTo"/>
        <c:txPr>
          <a:bodyPr rot="-5400000" vert="horz"/>
          <a:lstStyle/>
          <a:p>
            <a:pPr>
              <a:defRPr sz="1000"/>
            </a:pPr>
            <a:endParaRPr lang="en-US"/>
          </a:p>
        </c:txPr>
        <c:crossAx val="175460736"/>
        <c:crosses val="autoZero"/>
        <c:auto val="1"/>
        <c:lblAlgn val="ctr"/>
        <c:lblOffset val="100"/>
      </c:catAx>
      <c:valAx>
        <c:axId val="175460736"/>
        <c:scaling>
          <c:orientation val="minMax"/>
        </c:scaling>
        <c:axPos val="l"/>
        <c:majorGridlines>
          <c:spPr>
            <a:ln>
              <a:prstDash val="sysDot"/>
            </a:ln>
          </c:spPr>
        </c:majorGridlines>
        <c:title>
          <c:tx>
            <c:rich>
              <a:bodyPr rot="-5400000" vert="horz"/>
              <a:lstStyle/>
              <a:p>
                <a:pPr>
                  <a:defRPr sz="1200"/>
                </a:pPr>
                <a:r>
                  <a:rPr lang="en-US" sz="1200"/>
                  <a:t>Hellinger distance (%)</a:t>
                </a:r>
              </a:p>
            </c:rich>
          </c:tx>
          <c:layout>
            <c:manualLayout>
              <c:xMode val="edge"/>
              <c:yMode val="edge"/>
              <c:x val="3.3902618128412686E-3"/>
              <c:y val="0.17919910058885224"/>
            </c:manualLayout>
          </c:layout>
        </c:title>
        <c:numFmt formatCode="0" sourceLinked="0"/>
        <c:tickLblPos val="nextTo"/>
        <c:spPr>
          <a:ln>
            <a:noFill/>
          </a:ln>
        </c:spPr>
        <c:crossAx val="175360256"/>
        <c:crosses val="autoZero"/>
        <c:crossBetween val="between"/>
      </c:valAx>
    </c:plotArea>
    <c:legend>
      <c:legendPos val="b"/>
      <c:legendEntry>
        <c:idx val="0"/>
        <c:delete val="1"/>
      </c:legendEntry>
      <c:layout>
        <c:manualLayout>
          <c:xMode val="edge"/>
          <c:yMode val="edge"/>
          <c:x val="0.10374346558480746"/>
          <c:y val="1.8458705004329501E-2"/>
          <c:w val="0.82760078812863069"/>
          <c:h val="6.0695407939196921E-2"/>
        </c:manualLayout>
      </c:layout>
      <c:txPr>
        <a:bodyPr/>
        <a:lstStyle/>
        <a:p>
          <a:pPr>
            <a:defRPr sz="1400"/>
          </a:pPr>
          <a:endParaRPr lang="en-US"/>
        </a:p>
      </c:txPr>
    </c:legend>
    <c:plotVisOnly val="1"/>
  </c:chart>
  <c:spPr>
    <a:ln>
      <a:noFill/>
    </a:ln>
  </c:spPr>
  <c:txPr>
    <a:bodyPr/>
    <a:lstStyle/>
    <a:p>
      <a:pPr>
        <a:defRPr sz="1100">
          <a:latin typeface="Arial" pitchFamily="34" charset="0"/>
          <a:cs typeface="Arial" pitchFamily="34" charset="0"/>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barChart>
        <c:barDir val="col"/>
        <c:grouping val="percentStacked"/>
        <c:ser>
          <c:idx val="0"/>
          <c:order val="0"/>
          <c:tx>
            <c:strRef>
              <c:f>Summary!$A$2</c:f>
              <c:strCache>
                <c:ptCount val="1"/>
                <c:pt idx="0">
                  <c:v>Materially deprived only</c:v>
                </c:pt>
              </c:strCache>
            </c:strRef>
          </c:tx>
          <c:cat>
            <c:strRef>
              <c:f>Summary!$B$1:$G$1</c:f>
              <c:strCache>
                <c:ptCount val="6"/>
                <c:pt idx="0">
                  <c:v>Belgium</c:v>
                </c:pt>
                <c:pt idx="1">
                  <c:v>Germany</c:v>
                </c:pt>
                <c:pt idx="2">
                  <c:v>Spain</c:v>
                </c:pt>
                <c:pt idx="3">
                  <c:v>Austria</c:v>
                </c:pt>
                <c:pt idx="4">
                  <c:v>Finland</c:v>
                </c:pt>
                <c:pt idx="5">
                  <c:v>UK</c:v>
                </c:pt>
              </c:strCache>
            </c:strRef>
          </c:cat>
          <c:val>
            <c:numRef>
              <c:f>Summary!$B$2:$G$2</c:f>
              <c:numCache>
                <c:formatCode>0.0</c:formatCode>
                <c:ptCount val="6"/>
                <c:pt idx="0">
                  <c:v>4.41</c:v>
                </c:pt>
                <c:pt idx="1">
                  <c:v>4.5</c:v>
                </c:pt>
                <c:pt idx="2">
                  <c:v>6.22</c:v>
                </c:pt>
                <c:pt idx="3">
                  <c:v>3.8299999999999987</c:v>
                </c:pt>
                <c:pt idx="4">
                  <c:v>3.32</c:v>
                </c:pt>
                <c:pt idx="5">
                  <c:v>6.5</c:v>
                </c:pt>
              </c:numCache>
            </c:numRef>
          </c:val>
        </c:ser>
        <c:ser>
          <c:idx val="1"/>
          <c:order val="1"/>
          <c:tx>
            <c:strRef>
              <c:f>Summary!$A$3</c:f>
              <c:strCache>
                <c:ptCount val="1"/>
                <c:pt idx="0">
                  <c:v>Income poor and materially deprived</c:v>
                </c:pt>
              </c:strCache>
            </c:strRef>
          </c:tx>
          <c:cat>
            <c:strRef>
              <c:f>Summary!$B$1:$G$1</c:f>
              <c:strCache>
                <c:ptCount val="6"/>
                <c:pt idx="0">
                  <c:v>Belgium</c:v>
                </c:pt>
                <c:pt idx="1">
                  <c:v>Germany</c:v>
                </c:pt>
                <c:pt idx="2">
                  <c:v>Spain</c:v>
                </c:pt>
                <c:pt idx="3">
                  <c:v>Austria</c:v>
                </c:pt>
                <c:pt idx="4">
                  <c:v>Finland</c:v>
                </c:pt>
                <c:pt idx="5">
                  <c:v>UK</c:v>
                </c:pt>
              </c:strCache>
            </c:strRef>
          </c:cat>
          <c:val>
            <c:numRef>
              <c:f>Summary!$B$3:$G$3</c:f>
              <c:numCache>
                <c:formatCode>0.0</c:formatCode>
                <c:ptCount val="6"/>
                <c:pt idx="0">
                  <c:v>2.06</c:v>
                </c:pt>
                <c:pt idx="1">
                  <c:v>2.21</c:v>
                </c:pt>
                <c:pt idx="2">
                  <c:v>3.4099999999999997</c:v>
                </c:pt>
                <c:pt idx="3">
                  <c:v>2.19</c:v>
                </c:pt>
                <c:pt idx="4">
                  <c:v>1.45</c:v>
                </c:pt>
                <c:pt idx="5">
                  <c:v>2.4499999999999997</c:v>
                </c:pt>
              </c:numCache>
            </c:numRef>
          </c:val>
        </c:ser>
        <c:ser>
          <c:idx val="2"/>
          <c:order val="2"/>
          <c:tx>
            <c:strRef>
              <c:f>Summary!$A$4</c:f>
              <c:strCache>
                <c:ptCount val="1"/>
                <c:pt idx="0">
                  <c:v>Expenditure poor and materially deprived</c:v>
                </c:pt>
              </c:strCache>
            </c:strRef>
          </c:tx>
          <c:cat>
            <c:strRef>
              <c:f>Summary!$B$1:$G$1</c:f>
              <c:strCache>
                <c:ptCount val="6"/>
                <c:pt idx="0">
                  <c:v>Belgium</c:v>
                </c:pt>
                <c:pt idx="1">
                  <c:v>Germany</c:v>
                </c:pt>
                <c:pt idx="2">
                  <c:v>Spain</c:v>
                </c:pt>
                <c:pt idx="3">
                  <c:v>Austria</c:v>
                </c:pt>
                <c:pt idx="4">
                  <c:v>Finland</c:v>
                </c:pt>
                <c:pt idx="5">
                  <c:v>UK</c:v>
                </c:pt>
              </c:strCache>
            </c:strRef>
          </c:cat>
          <c:val>
            <c:numRef>
              <c:f>Summary!$B$4:$G$4</c:f>
              <c:numCache>
                <c:formatCode>0.0</c:formatCode>
                <c:ptCount val="6"/>
                <c:pt idx="0">
                  <c:v>1.1100000000000001</c:v>
                </c:pt>
                <c:pt idx="1">
                  <c:v>0.72000000000000053</c:v>
                </c:pt>
                <c:pt idx="2">
                  <c:v>1.1499999999999988</c:v>
                </c:pt>
                <c:pt idx="3">
                  <c:v>1.1299999999999988</c:v>
                </c:pt>
                <c:pt idx="4">
                  <c:v>0.6500000000000008</c:v>
                </c:pt>
                <c:pt idx="5">
                  <c:v>2.36</c:v>
                </c:pt>
              </c:numCache>
            </c:numRef>
          </c:val>
        </c:ser>
        <c:ser>
          <c:idx val="3"/>
          <c:order val="3"/>
          <c:tx>
            <c:strRef>
              <c:f>Summary!$A$5</c:f>
              <c:strCache>
                <c:ptCount val="1"/>
                <c:pt idx="0">
                  <c:v>Income and expenditure poor and materially deprived</c:v>
                </c:pt>
              </c:strCache>
            </c:strRef>
          </c:tx>
          <c:cat>
            <c:strRef>
              <c:f>Summary!$B$1:$G$1</c:f>
              <c:strCache>
                <c:ptCount val="6"/>
                <c:pt idx="0">
                  <c:v>Belgium</c:v>
                </c:pt>
                <c:pt idx="1">
                  <c:v>Germany</c:v>
                </c:pt>
                <c:pt idx="2">
                  <c:v>Spain</c:v>
                </c:pt>
                <c:pt idx="3">
                  <c:v>Austria</c:v>
                </c:pt>
                <c:pt idx="4">
                  <c:v>Finland</c:v>
                </c:pt>
                <c:pt idx="5">
                  <c:v>UK</c:v>
                </c:pt>
              </c:strCache>
            </c:strRef>
          </c:cat>
          <c:val>
            <c:numRef>
              <c:f>Summary!$B$5:$G$5</c:f>
              <c:numCache>
                <c:formatCode>0.0</c:formatCode>
                <c:ptCount val="6"/>
                <c:pt idx="0">
                  <c:v>2.2799999999999998</c:v>
                </c:pt>
                <c:pt idx="1">
                  <c:v>3.66</c:v>
                </c:pt>
                <c:pt idx="2">
                  <c:v>3.64</c:v>
                </c:pt>
                <c:pt idx="3">
                  <c:v>1.6600000000000001</c:v>
                </c:pt>
                <c:pt idx="4">
                  <c:v>0.88</c:v>
                </c:pt>
                <c:pt idx="5">
                  <c:v>2.21</c:v>
                </c:pt>
              </c:numCache>
            </c:numRef>
          </c:val>
        </c:ser>
        <c:overlap val="100"/>
        <c:axId val="176442752"/>
        <c:axId val="176477312"/>
      </c:barChart>
      <c:catAx>
        <c:axId val="176442752"/>
        <c:scaling>
          <c:orientation val="minMax"/>
        </c:scaling>
        <c:axPos val="b"/>
        <c:numFmt formatCode="General" sourceLinked="1"/>
        <c:tickLblPos val="nextTo"/>
        <c:crossAx val="176477312"/>
        <c:crosses val="autoZero"/>
        <c:auto val="1"/>
        <c:lblAlgn val="ctr"/>
        <c:lblOffset val="100"/>
      </c:catAx>
      <c:valAx>
        <c:axId val="176477312"/>
        <c:scaling>
          <c:orientation val="minMax"/>
        </c:scaling>
        <c:axPos val="l"/>
        <c:majorGridlines>
          <c:spPr>
            <a:ln>
              <a:prstDash val="sysDot"/>
            </a:ln>
          </c:spPr>
        </c:majorGridlines>
        <c:numFmt formatCode="0%" sourceLinked="1"/>
        <c:majorTickMark val="none"/>
        <c:tickLblPos val="nextTo"/>
        <c:spPr>
          <a:ln>
            <a:noFill/>
          </a:ln>
        </c:spPr>
        <c:crossAx val="176442752"/>
        <c:crosses val="autoZero"/>
        <c:crossBetween val="between"/>
      </c:valAx>
    </c:plotArea>
    <c:legend>
      <c:legendPos val="b"/>
      <c:layout/>
    </c:legend>
    <c:plotVisOnly val="1"/>
  </c:chart>
  <c:spPr>
    <a:ln>
      <a:noFill/>
    </a:ln>
  </c:spPr>
  <c:txPr>
    <a:bodyPr/>
    <a:lstStyle/>
    <a:p>
      <a:pPr>
        <a:defRPr sz="1100">
          <a:latin typeface="Arial" pitchFamily="34" charset="0"/>
          <a:cs typeface="Arial" pitchFamily="34" charset="0"/>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barChart>
        <c:barDir val="col"/>
        <c:grouping val="clustered"/>
        <c:ser>
          <c:idx val="0"/>
          <c:order val="0"/>
          <c:tx>
            <c:strRef>
              <c:f>'06 Deprivation'!$A$2</c:f>
              <c:strCache>
                <c:ptCount val="1"/>
                <c:pt idx="0">
                  <c:v>Income-poor</c:v>
                </c:pt>
              </c:strCache>
            </c:strRef>
          </c:tx>
          <c:spPr>
            <a:solidFill>
              <a:schemeClr val="tx2"/>
            </a:solidFill>
          </c:spPr>
          <c:errBars>
            <c:errBarType val="both"/>
            <c:errValType val="cust"/>
            <c:plus>
              <c:numRef>
                <c:f>'06 Deprivation'!$B$8:$G$8</c:f>
                <c:numCache>
                  <c:formatCode>General</c:formatCode>
                  <c:ptCount val="6"/>
                  <c:pt idx="0">
                    <c:v>4.4893656912550419</c:v>
                  </c:pt>
                  <c:pt idx="1">
                    <c:v>0</c:v>
                  </c:pt>
                  <c:pt idx="2">
                    <c:v>3.0154067378385747</c:v>
                  </c:pt>
                  <c:pt idx="3">
                    <c:v>4.8952032704223525</c:v>
                  </c:pt>
                  <c:pt idx="4">
                    <c:v>2.9003339148813745</c:v>
                  </c:pt>
                  <c:pt idx="5">
                    <c:v>3.7543948115959855</c:v>
                  </c:pt>
                </c:numCache>
              </c:numRef>
            </c:plus>
            <c:minus>
              <c:numRef>
                <c:f>'06 Deprivation'!$B$8:$G$8</c:f>
                <c:numCache>
                  <c:formatCode>General</c:formatCode>
                  <c:ptCount val="6"/>
                  <c:pt idx="0">
                    <c:v>4.4893656912550419</c:v>
                  </c:pt>
                  <c:pt idx="1">
                    <c:v>0</c:v>
                  </c:pt>
                  <c:pt idx="2">
                    <c:v>3.0154067378385747</c:v>
                  </c:pt>
                  <c:pt idx="3">
                    <c:v>4.8952032704223525</c:v>
                  </c:pt>
                  <c:pt idx="4">
                    <c:v>2.9003339148813745</c:v>
                  </c:pt>
                  <c:pt idx="5">
                    <c:v>3.7543948115959855</c:v>
                  </c:pt>
                </c:numCache>
              </c:numRef>
            </c:minus>
          </c:errBars>
          <c:cat>
            <c:strRef>
              <c:f>'06 Deprivation'!$B$1:$G$1</c:f>
              <c:strCache>
                <c:ptCount val="6"/>
                <c:pt idx="0">
                  <c:v>BELGIUM</c:v>
                </c:pt>
                <c:pt idx="1">
                  <c:v>GERMANY</c:v>
                </c:pt>
                <c:pt idx="2">
                  <c:v>SPAIN</c:v>
                </c:pt>
                <c:pt idx="3">
                  <c:v>AUSTRIA</c:v>
                </c:pt>
                <c:pt idx="4">
                  <c:v>FINLAND</c:v>
                </c:pt>
                <c:pt idx="5">
                  <c:v>UK</c:v>
                </c:pt>
              </c:strCache>
            </c:strRef>
          </c:cat>
          <c:val>
            <c:numRef>
              <c:f>'06 Deprivation'!$B$2:$G$2</c:f>
              <c:numCache>
                <c:formatCode>0.00</c:formatCode>
                <c:ptCount val="6"/>
                <c:pt idx="0">
                  <c:v>34.311504407462465</c:v>
                </c:pt>
                <c:pt idx="1">
                  <c:v>40.792848243964791</c:v>
                </c:pt>
                <c:pt idx="2">
                  <c:v>32.176847507761259</c:v>
                </c:pt>
                <c:pt idx="3">
                  <c:v>34.199103512030916</c:v>
                </c:pt>
                <c:pt idx="4">
                  <c:v>21.315099251203581</c:v>
                </c:pt>
                <c:pt idx="5">
                  <c:v>29.127021133989281</c:v>
                </c:pt>
              </c:numCache>
            </c:numRef>
          </c:val>
        </c:ser>
        <c:ser>
          <c:idx val="1"/>
          <c:order val="1"/>
          <c:tx>
            <c:strRef>
              <c:f>'06 Deprivation'!$A$3</c:f>
              <c:strCache>
                <c:ptCount val="1"/>
                <c:pt idx="0">
                  <c:v>Non income-poor</c:v>
                </c:pt>
              </c:strCache>
            </c:strRef>
          </c:tx>
          <c:spPr>
            <a:solidFill>
              <a:schemeClr val="tx2">
                <a:lumMod val="60000"/>
                <a:lumOff val="40000"/>
              </a:schemeClr>
            </a:solidFill>
          </c:spPr>
          <c:errBars>
            <c:errBarType val="both"/>
            <c:errValType val="cust"/>
            <c:plus>
              <c:numRef>
                <c:f>'06 Deprivation'!$B$9:$G$9</c:f>
                <c:numCache>
                  <c:formatCode>General</c:formatCode>
                  <c:ptCount val="6"/>
                  <c:pt idx="0">
                    <c:v>1.267908414003319</c:v>
                  </c:pt>
                  <c:pt idx="1">
                    <c:v>0</c:v>
                  </c:pt>
                  <c:pt idx="2">
                    <c:v>0.94714694059161886</c:v>
                  </c:pt>
                  <c:pt idx="3">
                    <c:v>0.82060927561371333</c:v>
                  </c:pt>
                  <c:pt idx="4">
                    <c:v>0.56414803360235188</c:v>
                  </c:pt>
                  <c:pt idx="5">
                    <c:v>1.1423642472891462</c:v>
                  </c:pt>
                </c:numCache>
              </c:numRef>
            </c:plus>
            <c:minus>
              <c:numRef>
                <c:f>'06 Deprivation'!$B$9:$G$9</c:f>
                <c:numCache>
                  <c:formatCode>General</c:formatCode>
                  <c:ptCount val="6"/>
                  <c:pt idx="0">
                    <c:v>1.267908414003319</c:v>
                  </c:pt>
                  <c:pt idx="1">
                    <c:v>0</c:v>
                  </c:pt>
                  <c:pt idx="2">
                    <c:v>0.94714694059161886</c:v>
                  </c:pt>
                  <c:pt idx="3">
                    <c:v>0.82060927561371333</c:v>
                  </c:pt>
                  <c:pt idx="4">
                    <c:v>0.56414803360235188</c:v>
                  </c:pt>
                  <c:pt idx="5">
                    <c:v>1.1423642472891462</c:v>
                  </c:pt>
                </c:numCache>
              </c:numRef>
            </c:minus>
          </c:errBars>
          <c:cat>
            <c:strRef>
              <c:f>'06 Deprivation'!$B$1:$G$1</c:f>
              <c:strCache>
                <c:ptCount val="6"/>
                <c:pt idx="0">
                  <c:v>BELGIUM</c:v>
                </c:pt>
                <c:pt idx="1">
                  <c:v>GERMANY</c:v>
                </c:pt>
                <c:pt idx="2">
                  <c:v>SPAIN</c:v>
                </c:pt>
                <c:pt idx="3">
                  <c:v>AUSTRIA</c:v>
                </c:pt>
                <c:pt idx="4">
                  <c:v>FINLAND</c:v>
                </c:pt>
                <c:pt idx="5">
                  <c:v>UK</c:v>
                </c:pt>
              </c:strCache>
            </c:strRef>
          </c:cat>
          <c:val>
            <c:numRef>
              <c:f>'06 Deprivation'!$B$3:$G$3</c:f>
              <c:numCache>
                <c:formatCode>0.00</c:formatCode>
                <c:ptCount val="6"/>
                <c:pt idx="0">
                  <c:v>6.3189798000394743</c:v>
                </c:pt>
                <c:pt idx="1">
                  <c:v>6.0943292316875075</c:v>
                </c:pt>
                <c:pt idx="2">
                  <c:v>9.4391542841983398</c:v>
                </c:pt>
                <c:pt idx="3">
                  <c:v>5.5957096003673525</c:v>
                </c:pt>
                <c:pt idx="4">
                  <c:v>4.4533490742169954</c:v>
                </c:pt>
                <c:pt idx="5">
                  <c:v>10.54861427496502</c:v>
                </c:pt>
              </c:numCache>
            </c:numRef>
          </c:val>
        </c:ser>
        <c:ser>
          <c:idx val="2"/>
          <c:order val="2"/>
          <c:tx>
            <c:strRef>
              <c:f>'06 Deprivation'!$A$4</c:f>
              <c:strCache>
                <c:ptCount val="1"/>
                <c:pt idx="0">
                  <c:v>Expenditure-poor</c:v>
                </c:pt>
              </c:strCache>
            </c:strRef>
          </c:tx>
          <c:spPr>
            <a:solidFill>
              <a:schemeClr val="accent2">
                <a:lumMod val="50000"/>
              </a:schemeClr>
            </a:solidFill>
          </c:spPr>
          <c:errBars>
            <c:errBarType val="both"/>
            <c:errValType val="cust"/>
            <c:plus>
              <c:numRef>
                <c:f>'06 Deprivation'!$B$10:$G$10</c:f>
                <c:numCache>
                  <c:formatCode>General</c:formatCode>
                  <c:ptCount val="6"/>
                  <c:pt idx="0">
                    <c:v>1.2311261666140574</c:v>
                  </c:pt>
                  <c:pt idx="1">
                    <c:v>0.67774867051958587</c:v>
                  </c:pt>
                  <c:pt idx="2">
                    <c:v>0.78439272246107095</c:v>
                  </c:pt>
                  <c:pt idx="3">
                    <c:v>2.7138446621637371</c:v>
                  </c:pt>
                  <c:pt idx="4">
                    <c:v>0.98814077576248649</c:v>
                  </c:pt>
                  <c:pt idx="5">
                    <c:v>3.7870478779814154</c:v>
                  </c:pt>
                </c:numCache>
              </c:numRef>
            </c:plus>
            <c:minus>
              <c:numRef>
                <c:f>'06 Deprivation'!$B$10:$G$10</c:f>
                <c:numCache>
                  <c:formatCode>General</c:formatCode>
                  <c:ptCount val="6"/>
                  <c:pt idx="0">
                    <c:v>1.2311261666140574</c:v>
                  </c:pt>
                  <c:pt idx="1">
                    <c:v>0.67774867051958587</c:v>
                  </c:pt>
                  <c:pt idx="2">
                    <c:v>0.78439272246107095</c:v>
                  </c:pt>
                  <c:pt idx="3">
                    <c:v>2.7138446621637371</c:v>
                  </c:pt>
                  <c:pt idx="4">
                    <c:v>0.98814077576248649</c:v>
                  </c:pt>
                  <c:pt idx="5">
                    <c:v>3.7870478779814154</c:v>
                  </c:pt>
                </c:numCache>
              </c:numRef>
            </c:minus>
          </c:errBars>
          <c:cat>
            <c:strRef>
              <c:f>'06 Deprivation'!$B$1:$G$1</c:f>
              <c:strCache>
                <c:ptCount val="6"/>
                <c:pt idx="0">
                  <c:v>BELGIUM</c:v>
                </c:pt>
                <c:pt idx="1">
                  <c:v>GERMANY</c:v>
                </c:pt>
                <c:pt idx="2">
                  <c:v>SPAIN</c:v>
                </c:pt>
                <c:pt idx="3">
                  <c:v>AUSTRIA</c:v>
                </c:pt>
                <c:pt idx="4">
                  <c:v>FINLAND</c:v>
                </c:pt>
                <c:pt idx="5">
                  <c:v>UK</c:v>
                </c:pt>
              </c:strCache>
            </c:strRef>
          </c:cat>
          <c:val>
            <c:numRef>
              <c:f>'06 Deprivation'!$B$4:$G$4</c:f>
              <c:numCache>
                <c:formatCode>0.00</c:formatCode>
                <c:ptCount val="6"/>
                <c:pt idx="0">
                  <c:v>26.15264692033394</c:v>
                </c:pt>
                <c:pt idx="1">
                  <c:v>35.296302168158206</c:v>
                </c:pt>
                <c:pt idx="2">
                  <c:v>27.919491994033329</c:v>
                </c:pt>
                <c:pt idx="3">
                  <c:v>17.938808216059435</c:v>
                </c:pt>
                <c:pt idx="4">
                  <c:v>13.31091044254579</c:v>
                </c:pt>
                <c:pt idx="5">
                  <c:v>23.083589222488779</c:v>
                </c:pt>
              </c:numCache>
            </c:numRef>
          </c:val>
        </c:ser>
        <c:ser>
          <c:idx val="3"/>
          <c:order val="3"/>
          <c:tx>
            <c:strRef>
              <c:f>'06 Deprivation'!$A$5</c:f>
              <c:strCache>
                <c:ptCount val="1"/>
                <c:pt idx="0">
                  <c:v>Non expenditure-poor</c:v>
                </c:pt>
              </c:strCache>
            </c:strRef>
          </c:tx>
          <c:spPr>
            <a:solidFill>
              <a:srgbClr val="C86664"/>
            </a:solidFill>
          </c:spPr>
          <c:errBars>
            <c:errBarType val="both"/>
            <c:errValType val="cust"/>
            <c:plus>
              <c:numRef>
                <c:f>'06 Deprivation'!$B$11:$G$11</c:f>
                <c:numCache>
                  <c:formatCode>General</c:formatCode>
                  <c:ptCount val="6"/>
                  <c:pt idx="0">
                    <c:v>0.27120917705652725</c:v>
                  </c:pt>
                  <c:pt idx="1">
                    <c:v>0.13266107124472087</c:v>
                  </c:pt>
                  <c:pt idx="2">
                    <c:v>0.21546724704867529</c:v>
                  </c:pt>
                  <c:pt idx="3">
                    <c:v>0.50842370542206461</c:v>
                  </c:pt>
                  <c:pt idx="4">
                    <c:v>0.14579888133705513</c:v>
                  </c:pt>
                  <c:pt idx="5">
                    <c:v>1.073634539334023</c:v>
                  </c:pt>
                </c:numCache>
              </c:numRef>
            </c:plus>
            <c:minus>
              <c:numRef>
                <c:f>'06 Deprivation'!$B$11:$G$11</c:f>
                <c:numCache>
                  <c:formatCode>General</c:formatCode>
                  <c:ptCount val="6"/>
                  <c:pt idx="0">
                    <c:v>0.27120917705652725</c:v>
                  </c:pt>
                  <c:pt idx="1">
                    <c:v>0.13266107124472087</c:v>
                  </c:pt>
                  <c:pt idx="2">
                    <c:v>0.21546724704867529</c:v>
                  </c:pt>
                  <c:pt idx="3">
                    <c:v>0.50842370542206461</c:v>
                  </c:pt>
                  <c:pt idx="4">
                    <c:v>0.14579888133705513</c:v>
                  </c:pt>
                  <c:pt idx="5">
                    <c:v>1.073634539334023</c:v>
                  </c:pt>
                </c:numCache>
              </c:numRef>
            </c:minus>
          </c:errBars>
          <c:cat>
            <c:strRef>
              <c:f>'06 Deprivation'!$B$1:$G$1</c:f>
              <c:strCache>
                <c:ptCount val="6"/>
                <c:pt idx="0">
                  <c:v>BELGIUM</c:v>
                </c:pt>
                <c:pt idx="1">
                  <c:v>GERMANY</c:v>
                </c:pt>
                <c:pt idx="2">
                  <c:v>SPAIN</c:v>
                </c:pt>
                <c:pt idx="3">
                  <c:v>AUSTRIA</c:v>
                </c:pt>
                <c:pt idx="4">
                  <c:v>FINLAND</c:v>
                </c:pt>
                <c:pt idx="5">
                  <c:v>UK</c:v>
                </c:pt>
              </c:strCache>
            </c:strRef>
          </c:cat>
          <c:val>
            <c:numRef>
              <c:f>'06 Deprivation'!$B$5:$G$5</c:f>
              <c:numCache>
                <c:formatCode>0.00</c:formatCode>
                <c:ptCount val="6"/>
                <c:pt idx="0">
                  <c:v>7.4311309268325694</c:v>
                </c:pt>
                <c:pt idx="1">
                  <c:v>7.6506685458171964</c:v>
                </c:pt>
                <c:pt idx="2">
                  <c:v>11.620680934978484</c:v>
                </c:pt>
                <c:pt idx="3">
                  <c:v>7.1315861129878382</c:v>
                </c:pt>
                <c:pt idx="4">
                  <c:v>5.3821948438190974</c:v>
                </c:pt>
                <c:pt idx="5">
                  <c:v>11.139041589672566</c:v>
                </c:pt>
              </c:numCache>
            </c:numRef>
          </c:val>
        </c:ser>
        <c:axId val="176533888"/>
        <c:axId val="176535424"/>
      </c:barChart>
      <c:catAx>
        <c:axId val="176533888"/>
        <c:scaling>
          <c:orientation val="minMax"/>
        </c:scaling>
        <c:axPos val="b"/>
        <c:numFmt formatCode="General" sourceLinked="1"/>
        <c:tickLblPos val="nextTo"/>
        <c:crossAx val="176535424"/>
        <c:crosses val="autoZero"/>
        <c:auto val="1"/>
        <c:lblAlgn val="ctr"/>
        <c:lblOffset val="100"/>
      </c:catAx>
      <c:valAx>
        <c:axId val="176535424"/>
        <c:scaling>
          <c:orientation val="minMax"/>
        </c:scaling>
        <c:axPos val="l"/>
        <c:majorGridlines>
          <c:spPr>
            <a:ln>
              <a:solidFill>
                <a:schemeClr val="bg1">
                  <a:lumMod val="85000"/>
                </a:schemeClr>
              </a:solidFill>
              <a:prstDash val="sysDash"/>
            </a:ln>
          </c:spPr>
        </c:majorGridlines>
        <c:title>
          <c:tx>
            <c:rich>
              <a:bodyPr rot="-5400000" vert="horz"/>
              <a:lstStyle/>
              <a:p>
                <a:pPr>
                  <a:defRPr/>
                </a:pPr>
                <a:r>
                  <a:rPr lang="en-GB" dirty="0" smtClean="0"/>
                  <a:t>% materially deprived</a:t>
                </a:r>
                <a:endParaRPr lang="en-GB" dirty="0"/>
              </a:p>
            </c:rich>
          </c:tx>
          <c:layout>
            <c:manualLayout>
              <c:xMode val="edge"/>
              <c:yMode val="edge"/>
              <c:x val="0"/>
              <c:y val="0.20973199249663901"/>
            </c:manualLayout>
          </c:layout>
        </c:title>
        <c:numFmt formatCode="0" sourceLinked="0"/>
        <c:tickLblPos val="nextTo"/>
        <c:spPr>
          <a:ln>
            <a:noFill/>
          </a:ln>
        </c:spPr>
        <c:crossAx val="176533888"/>
        <c:crosses val="autoZero"/>
        <c:crossBetween val="between"/>
      </c:valAx>
    </c:plotArea>
    <c:legend>
      <c:legendPos val="t"/>
      <c:layout/>
      <c:txPr>
        <a:bodyPr/>
        <a:lstStyle/>
        <a:p>
          <a:pPr>
            <a:defRPr sz="1400"/>
          </a:pPr>
          <a:endParaRPr lang="en-US"/>
        </a:p>
      </c:txPr>
    </c:legend>
    <c:plotVisOnly val="1"/>
    <c:dispBlanksAs val="gap"/>
  </c:chart>
  <c:spPr>
    <a:ln>
      <a:noFill/>
    </a:ln>
  </c:spPr>
  <c:txPr>
    <a:bodyPr/>
    <a:lstStyle/>
    <a:p>
      <a:pPr>
        <a:defRPr sz="1200">
          <a:latin typeface="+mn-lt"/>
          <a:cs typeface="Times New Roman" pitchFamily="18" charset="0"/>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barChart>
        <c:barDir val="col"/>
        <c:grouping val="clustered"/>
        <c:ser>
          <c:idx val="0"/>
          <c:order val="0"/>
          <c:tx>
            <c:strRef>
              <c:f>'09 LWI'!$A$2</c:f>
              <c:strCache>
                <c:ptCount val="1"/>
                <c:pt idx="0">
                  <c:v>Income-poor</c:v>
                </c:pt>
              </c:strCache>
            </c:strRef>
          </c:tx>
          <c:spPr>
            <a:solidFill>
              <a:schemeClr val="tx2"/>
            </a:solidFill>
          </c:spPr>
          <c:errBars>
            <c:errBarType val="both"/>
            <c:errValType val="cust"/>
            <c:plus>
              <c:numRef>
                <c:f>'09 LWI'!$B$8:$G$8</c:f>
                <c:numCache>
                  <c:formatCode>General</c:formatCode>
                  <c:ptCount val="6"/>
                  <c:pt idx="0">
                    <c:v>4.4206254441861326</c:v>
                  </c:pt>
                  <c:pt idx="1">
                    <c:v>0</c:v>
                  </c:pt>
                  <c:pt idx="2">
                    <c:v>2.3498598067968377</c:v>
                  </c:pt>
                  <c:pt idx="3">
                    <c:v>4.118186178319867</c:v>
                  </c:pt>
                  <c:pt idx="4">
                    <c:v>3.4413187070223459</c:v>
                  </c:pt>
                  <c:pt idx="5">
                    <c:v>3.6153236637280521</c:v>
                  </c:pt>
                </c:numCache>
              </c:numRef>
            </c:plus>
            <c:minus>
              <c:numRef>
                <c:f>'09 LWI'!$B$8:$G$8</c:f>
                <c:numCache>
                  <c:formatCode>General</c:formatCode>
                  <c:ptCount val="6"/>
                  <c:pt idx="0">
                    <c:v>4.4206254441861326</c:v>
                  </c:pt>
                  <c:pt idx="1">
                    <c:v>0</c:v>
                  </c:pt>
                  <c:pt idx="2">
                    <c:v>2.3498598067968377</c:v>
                  </c:pt>
                  <c:pt idx="3">
                    <c:v>4.118186178319867</c:v>
                  </c:pt>
                  <c:pt idx="4">
                    <c:v>3.4413187070223459</c:v>
                  </c:pt>
                  <c:pt idx="5">
                    <c:v>3.6153236637280521</c:v>
                  </c:pt>
                </c:numCache>
              </c:numRef>
            </c:minus>
          </c:errBars>
          <c:cat>
            <c:strRef>
              <c:f>'09 LWI'!$B$1:$G$1</c:f>
              <c:strCache>
                <c:ptCount val="6"/>
                <c:pt idx="0">
                  <c:v>BELGIUM</c:v>
                </c:pt>
                <c:pt idx="1">
                  <c:v>GERMANY</c:v>
                </c:pt>
                <c:pt idx="2">
                  <c:v>SPAIN</c:v>
                </c:pt>
                <c:pt idx="3">
                  <c:v>AUSTRIA</c:v>
                </c:pt>
                <c:pt idx="4">
                  <c:v>FINLAND</c:v>
                </c:pt>
                <c:pt idx="5">
                  <c:v>UK</c:v>
                </c:pt>
              </c:strCache>
            </c:strRef>
          </c:cat>
          <c:val>
            <c:numRef>
              <c:f>'09 LWI'!$B$2:$G$2</c:f>
              <c:numCache>
                <c:formatCode>0.00</c:formatCode>
                <c:ptCount val="6"/>
                <c:pt idx="0">
                  <c:v>37.818439934343075</c:v>
                </c:pt>
                <c:pt idx="1">
                  <c:v>36.46269280120525</c:v>
                </c:pt>
                <c:pt idx="2">
                  <c:v>22.006163900553059</c:v>
                </c:pt>
                <c:pt idx="3">
                  <c:v>22.732960999312091</c:v>
                </c:pt>
                <c:pt idx="4">
                  <c:v>31.633738355548953</c:v>
                </c:pt>
                <c:pt idx="5">
                  <c:v>32.205763821496355</c:v>
                </c:pt>
              </c:numCache>
            </c:numRef>
          </c:val>
        </c:ser>
        <c:ser>
          <c:idx val="1"/>
          <c:order val="1"/>
          <c:tx>
            <c:strRef>
              <c:f>'09 LWI'!$A$3</c:f>
              <c:strCache>
                <c:ptCount val="1"/>
                <c:pt idx="0">
                  <c:v>Non income-poor</c:v>
                </c:pt>
              </c:strCache>
            </c:strRef>
          </c:tx>
          <c:spPr>
            <a:solidFill>
              <a:schemeClr val="tx2">
                <a:lumMod val="60000"/>
                <a:lumOff val="40000"/>
              </a:schemeClr>
            </a:solidFill>
          </c:spPr>
          <c:errBars>
            <c:errBarType val="both"/>
            <c:errValType val="cust"/>
            <c:plus>
              <c:numRef>
                <c:f>'09 LWI'!$B$9:$G$9</c:f>
                <c:numCache>
                  <c:formatCode>General</c:formatCode>
                  <c:ptCount val="6"/>
                  <c:pt idx="0">
                    <c:v>0.63599892176680495</c:v>
                  </c:pt>
                  <c:pt idx="1">
                    <c:v>0</c:v>
                  </c:pt>
                  <c:pt idx="2">
                    <c:v>0.45477794475624128</c:v>
                  </c:pt>
                  <c:pt idx="3">
                    <c:v>0.54112675575976299</c:v>
                  </c:pt>
                  <c:pt idx="4">
                    <c:v>0.45735229599778865</c:v>
                  </c:pt>
                  <c:pt idx="5">
                    <c:v>0.87969415292749609</c:v>
                  </c:pt>
                </c:numCache>
              </c:numRef>
            </c:plus>
            <c:minus>
              <c:numRef>
                <c:f>'09 LWI'!$B$9:$G$9</c:f>
                <c:numCache>
                  <c:formatCode>General</c:formatCode>
                  <c:ptCount val="6"/>
                  <c:pt idx="0">
                    <c:v>0.63599892176680495</c:v>
                  </c:pt>
                  <c:pt idx="1">
                    <c:v>0</c:v>
                  </c:pt>
                  <c:pt idx="2">
                    <c:v>0.45477794475624128</c:v>
                  </c:pt>
                  <c:pt idx="3">
                    <c:v>0.54112675575976299</c:v>
                  </c:pt>
                  <c:pt idx="4">
                    <c:v>0.45735229599778865</c:v>
                  </c:pt>
                  <c:pt idx="5">
                    <c:v>0.87969415292749609</c:v>
                  </c:pt>
                </c:numCache>
              </c:numRef>
            </c:minus>
          </c:errBars>
          <c:cat>
            <c:strRef>
              <c:f>'09 LWI'!$B$1:$G$1</c:f>
              <c:strCache>
                <c:ptCount val="6"/>
                <c:pt idx="0">
                  <c:v>BELGIUM</c:v>
                </c:pt>
                <c:pt idx="1">
                  <c:v>GERMANY</c:v>
                </c:pt>
                <c:pt idx="2">
                  <c:v>SPAIN</c:v>
                </c:pt>
                <c:pt idx="3">
                  <c:v>AUSTRIA</c:v>
                </c:pt>
                <c:pt idx="4">
                  <c:v>FINLAND</c:v>
                </c:pt>
                <c:pt idx="5">
                  <c:v>UK</c:v>
                </c:pt>
              </c:strCache>
            </c:strRef>
          </c:cat>
          <c:val>
            <c:numRef>
              <c:f>'09 LWI'!$B$3:$G$3</c:f>
              <c:numCache>
                <c:formatCode>0.00</c:formatCode>
                <c:ptCount val="6"/>
                <c:pt idx="0">
                  <c:v>4.6247473413959064</c:v>
                </c:pt>
                <c:pt idx="1">
                  <c:v>2.5773609527042138</c:v>
                </c:pt>
                <c:pt idx="2">
                  <c:v>4.1608540233186915</c:v>
                </c:pt>
                <c:pt idx="3">
                  <c:v>3.374228488531227</c:v>
                </c:pt>
                <c:pt idx="4">
                  <c:v>3.3309303222712505</c:v>
                </c:pt>
                <c:pt idx="5">
                  <c:v>5.3450692871443124</c:v>
                </c:pt>
              </c:numCache>
            </c:numRef>
          </c:val>
        </c:ser>
        <c:ser>
          <c:idx val="2"/>
          <c:order val="2"/>
          <c:tx>
            <c:strRef>
              <c:f>'09 LWI'!$A$4</c:f>
              <c:strCache>
                <c:ptCount val="1"/>
                <c:pt idx="0">
                  <c:v>Expenditure-poor</c:v>
                </c:pt>
              </c:strCache>
            </c:strRef>
          </c:tx>
          <c:spPr>
            <a:solidFill>
              <a:schemeClr val="accent2">
                <a:lumMod val="50000"/>
              </a:schemeClr>
            </a:solidFill>
          </c:spPr>
          <c:errBars>
            <c:errBarType val="both"/>
            <c:errValType val="cust"/>
            <c:plus>
              <c:numRef>
                <c:f>'09 LWI'!$B$10:$G$10</c:f>
                <c:numCache>
                  <c:formatCode>General</c:formatCode>
                  <c:ptCount val="6"/>
                  <c:pt idx="0">
                    <c:v>1.03031339999367</c:v>
                  </c:pt>
                  <c:pt idx="1">
                    <c:v>1.2070694545794209</c:v>
                  </c:pt>
                  <c:pt idx="2">
                    <c:v>0.59517594873600943</c:v>
                  </c:pt>
                  <c:pt idx="3">
                    <c:v>0.80464520102766279</c:v>
                  </c:pt>
                  <c:pt idx="4">
                    <c:v>1.513020395965353</c:v>
                  </c:pt>
                  <c:pt idx="5">
                    <c:v>4.7690951100649581</c:v>
                  </c:pt>
                </c:numCache>
              </c:numRef>
            </c:plus>
            <c:minus>
              <c:numRef>
                <c:f>'09 LWI'!$B$10:$G$10</c:f>
                <c:numCache>
                  <c:formatCode>General</c:formatCode>
                  <c:ptCount val="6"/>
                  <c:pt idx="0">
                    <c:v>1.03031339999367</c:v>
                  </c:pt>
                  <c:pt idx="1">
                    <c:v>1.2070694545794209</c:v>
                  </c:pt>
                  <c:pt idx="2">
                    <c:v>0.59517594873600943</c:v>
                  </c:pt>
                  <c:pt idx="3">
                    <c:v>0.80464520102766279</c:v>
                  </c:pt>
                  <c:pt idx="4">
                    <c:v>1.513020395965353</c:v>
                  </c:pt>
                  <c:pt idx="5">
                    <c:v>4.7690951100649581</c:v>
                  </c:pt>
                </c:numCache>
              </c:numRef>
            </c:minus>
          </c:errBars>
          <c:cat>
            <c:strRef>
              <c:f>'09 LWI'!$B$1:$G$1</c:f>
              <c:strCache>
                <c:ptCount val="6"/>
                <c:pt idx="0">
                  <c:v>BELGIUM</c:v>
                </c:pt>
                <c:pt idx="1">
                  <c:v>GERMANY</c:v>
                </c:pt>
                <c:pt idx="2">
                  <c:v>SPAIN</c:v>
                </c:pt>
                <c:pt idx="3">
                  <c:v>AUSTRIA</c:v>
                </c:pt>
                <c:pt idx="4">
                  <c:v>FINLAND</c:v>
                </c:pt>
                <c:pt idx="5">
                  <c:v>UK</c:v>
                </c:pt>
              </c:strCache>
            </c:strRef>
          </c:cat>
          <c:val>
            <c:numRef>
              <c:f>'09 LWI'!$B$4:$G$4</c:f>
              <c:numCache>
                <c:formatCode>0.00</c:formatCode>
                <c:ptCount val="6"/>
                <c:pt idx="0">
                  <c:v>29.784083581383346</c:v>
                </c:pt>
                <c:pt idx="1">
                  <c:v>32.053154549439057</c:v>
                </c:pt>
                <c:pt idx="2">
                  <c:v>16.450738261620756</c:v>
                </c:pt>
                <c:pt idx="3">
                  <c:v>10.510724870423397</c:v>
                </c:pt>
                <c:pt idx="4">
                  <c:v>15.090953244460831</c:v>
                </c:pt>
                <c:pt idx="5">
                  <c:v>19.760324826800989</c:v>
                </c:pt>
              </c:numCache>
            </c:numRef>
          </c:val>
        </c:ser>
        <c:ser>
          <c:idx val="3"/>
          <c:order val="3"/>
          <c:tx>
            <c:strRef>
              <c:f>'09 LWI'!$A$5</c:f>
              <c:strCache>
                <c:ptCount val="1"/>
                <c:pt idx="0">
                  <c:v>Non expenditure-poor</c:v>
                </c:pt>
              </c:strCache>
            </c:strRef>
          </c:tx>
          <c:spPr>
            <a:solidFill>
              <a:srgbClr val="C86664"/>
            </a:solidFill>
          </c:spPr>
          <c:errBars>
            <c:errBarType val="both"/>
            <c:errValType val="cust"/>
            <c:plus>
              <c:numRef>
                <c:f>'09 LWI'!$B$11:$G$11</c:f>
                <c:numCache>
                  <c:formatCode>General</c:formatCode>
                  <c:ptCount val="6"/>
                  <c:pt idx="0">
                    <c:v>0.28608379758249597</c:v>
                  </c:pt>
                  <c:pt idx="1">
                    <c:v>0.18199690547449501</c:v>
                  </c:pt>
                  <c:pt idx="2">
                    <c:v>0.17210649858187849</c:v>
                  </c:pt>
                  <c:pt idx="3">
                    <c:v>0.16151424984637264</c:v>
                  </c:pt>
                  <c:pt idx="4">
                    <c:v>0.24625413545924177</c:v>
                  </c:pt>
                  <c:pt idx="5">
                    <c:v>1.2301918652836035</c:v>
                  </c:pt>
                </c:numCache>
              </c:numRef>
            </c:plus>
            <c:minus>
              <c:numRef>
                <c:f>'09 LWI'!$B$11:$G$11</c:f>
                <c:numCache>
                  <c:formatCode>General</c:formatCode>
                  <c:ptCount val="6"/>
                  <c:pt idx="0">
                    <c:v>0.28608379758249597</c:v>
                  </c:pt>
                  <c:pt idx="1">
                    <c:v>0.18199690547449501</c:v>
                  </c:pt>
                  <c:pt idx="2">
                    <c:v>0.17210649858187849</c:v>
                  </c:pt>
                  <c:pt idx="3">
                    <c:v>0.16151424984637264</c:v>
                  </c:pt>
                  <c:pt idx="4">
                    <c:v>0.24625413545924177</c:v>
                  </c:pt>
                  <c:pt idx="5">
                    <c:v>1.2301918652836035</c:v>
                  </c:pt>
                </c:numCache>
              </c:numRef>
            </c:minus>
          </c:errBars>
          <c:cat>
            <c:strRef>
              <c:f>'09 LWI'!$B$1:$G$1</c:f>
              <c:strCache>
                <c:ptCount val="6"/>
                <c:pt idx="0">
                  <c:v>BELGIUM</c:v>
                </c:pt>
                <c:pt idx="1">
                  <c:v>GERMANY</c:v>
                </c:pt>
                <c:pt idx="2">
                  <c:v>SPAIN</c:v>
                </c:pt>
                <c:pt idx="3">
                  <c:v>AUSTRIA</c:v>
                </c:pt>
                <c:pt idx="4">
                  <c:v>FINLAND</c:v>
                </c:pt>
                <c:pt idx="5">
                  <c:v>UK</c:v>
                </c:pt>
              </c:strCache>
            </c:strRef>
          </c:cat>
          <c:val>
            <c:numRef>
              <c:f>'09 LWI'!$B$5:$G$5</c:f>
              <c:numCache>
                <c:formatCode>0.00</c:formatCode>
                <c:ptCount val="6"/>
                <c:pt idx="0">
                  <c:v>5.7000551360827965</c:v>
                </c:pt>
                <c:pt idx="1">
                  <c:v>3.9618393532243688</c:v>
                </c:pt>
                <c:pt idx="2">
                  <c:v>6.3316186431860384</c:v>
                </c:pt>
                <c:pt idx="3">
                  <c:v>4.6384294876191934</c:v>
                </c:pt>
                <c:pt idx="4">
                  <c:v>5.2896951419518254</c:v>
                </c:pt>
                <c:pt idx="5">
                  <c:v>7.1355569187547685</c:v>
                </c:pt>
              </c:numCache>
            </c:numRef>
          </c:val>
        </c:ser>
        <c:axId val="185305728"/>
        <c:axId val="185332096"/>
      </c:barChart>
      <c:catAx>
        <c:axId val="185305728"/>
        <c:scaling>
          <c:orientation val="minMax"/>
        </c:scaling>
        <c:axPos val="b"/>
        <c:numFmt formatCode="General" sourceLinked="1"/>
        <c:tickLblPos val="nextTo"/>
        <c:crossAx val="185332096"/>
        <c:crosses val="autoZero"/>
        <c:auto val="1"/>
        <c:lblAlgn val="ctr"/>
        <c:lblOffset val="100"/>
      </c:catAx>
      <c:valAx>
        <c:axId val="185332096"/>
        <c:scaling>
          <c:orientation val="minMax"/>
        </c:scaling>
        <c:axPos val="l"/>
        <c:majorGridlines>
          <c:spPr>
            <a:ln>
              <a:solidFill>
                <a:schemeClr val="bg1">
                  <a:lumMod val="85000"/>
                </a:schemeClr>
              </a:solidFill>
              <a:prstDash val="sysDash"/>
            </a:ln>
          </c:spPr>
        </c:majorGridlines>
        <c:title>
          <c:tx>
            <c:rich>
              <a:bodyPr rot="-5400000" vert="horz"/>
              <a:lstStyle/>
              <a:p>
                <a:pPr>
                  <a:defRPr sz="1100"/>
                </a:pPr>
                <a:r>
                  <a:rPr lang="en-US" sz="1100"/>
                  <a:t>% living in household with low work intensity</a:t>
                </a:r>
              </a:p>
            </c:rich>
          </c:tx>
          <c:layout>
            <c:manualLayout>
              <c:xMode val="edge"/>
              <c:yMode val="edge"/>
              <c:x val="1.3717421124828533E-2"/>
              <c:y val="7.7618346886967005E-2"/>
            </c:manualLayout>
          </c:layout>
        </c:title>
        <c:numFmt formatCode="0" sourceLinked="0"/>
        <c:tickLblPos val="nextTo"/>
        <c:spPr>
          <a:ln>
            <a:noFill/>
          </a:ln>
        </c:spPr>
        <c:crossAx val="185305728"/>
        <c:crosses val="autoZero"/>
        <c:crossBetween val="between"/>
      </c:valAx>
    </c:plotArea>
    <c:legend>
      <c:legendPos val="t"/>
      <c:layout/>
      <c:txPr>
        <a:bodyPr/>
        <a:lstStyle/>
        <a:p>
          <a:pPr>
            <a:defRPr sz="1400"/>
          </a:pPr>
          <a:endParaRPr lang="en-US"/>
        </a:p>
      </c:txPr>
    </c:legend>
    <c:plotVisOnly val="1"/>
    <c:dispBlanksAs val="gap"/>
  </c:chart>
  <c:spPr>
    <a:ln>
      <a:noFill/>
    </a:ln>
  </c:spPr>
  <c:txPr>
    <a:bodyPr/>
    <a:lstStyle/>
    <a:p>
      <a:pPr>
        <a:defRPr sz="1200">
          <a:latin typeface="Arial" pitchFamily="34" charset="0"/>
          <a:cs typeface="Arial"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US"/>
              <a:t>Germany</a:t>
            </a:r>
          </a:p>
        </c:rich>
      </c:tx>
      <c:layout>
        <c:manualLayout>
          <c:xMode val="edge"/>
          <c:yMode val="edge"/>
          <c:x val="0.42509536930816982"/>
          <c:y val="5.2434113927281437E-2"/>
        </c:manualLayout>
      </c:layout>
      <c:overlay val="1"/>
    </c:title>
    <c:plotArea>
      <c:layout>
        <c:manualLayout>
          <c:layoutTarget val="inner"/>
          <c:xMode val="edge"/>
          <c:yMode val="edge"/>
          <c:x val="0.1134469777916596"/>
          <c:y val="4.6858359957401494E-2"/>
          <c:w val="0.85593367634891482"/>
          <c:h val="0.78863271948762448"/>
        </c:manualLayout>
      </c:layout>
      <c:barChart>
        <c:barDir val="col"/>
        <c:grouping val="clustered"/>
        <c:ser>
          <c:idx val="1"/>
          <c:order val="0"/>
          <c:tx>
            <c:strRef>
              <c:f>Germany!$B$1</c:f>
              <c:strCache>
                <c:ptCount val="1"/>
                <c:pt idx="0">
                  <c:v>HBS</c:v>
                </c:pt>
              </c:strCache>
            </c:strRef>
          </c:tx>
          <c:cat>
            <c:numRef>
              <c:f>Germany!$A$2:$A$11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Germany!$B$2:$B$11</c:f>
              <c:numCache>
                <c:formatCode>General</c:formatCode>
                <c:ptCount val="10"/>
                <c:pt idx="0">
                  <c:v>9040.9909390549074</c:v>
                </c:pt>
                <c:pt idx="1">
                  <c:v>12837.654645790582</c:v>
                </c:pt>
                <c:pt idx="2">
                  <c:v>16024.377693510167</c:v>
                </c:pt>
                <c:pt idx="3">
                  <c:v>19178.432341796513</c:v>
                </c:pt>
                <c:pt idx="4">
                  <c:v>22542.074758851162</c:v>
                </c:pt>
                <c:pt idx="5">
                  <c:v>26386.63553834975</c:v>
                </c:pt>
                <c:pt idx="6">
                  <c:v>30914.14559545906</c:v>
                </c:pt>
                <c:pt idx="7">
                  <c:v>36692.808477889601</c:v>
                </c:pt>
                <c:pt idx="8">
                  <c:v>45689.807523875461</c:v>
                </c:pt>
                <c:pt idx="9">
                  <c:v>74008.960767855126</c:v>
                </c:pt>
              </c:numCache>
            </c:numRef>
          </c:val>
        </c:ser>
        <c:ser>
          <c:idx val="3"/>
          <c:order val="1"/>
          <c:tx>
            <c:strRef>
              <c:f>Germany!$E$1</c:f>
              <c:strCache>
                <c:ptCount val="1"/>
                <c:pt idx="0">
                  <c:v>Mixed</c:v>
                </c:pt>
              </c:strCache>
            </c:strRef>
          </c:tx>
          <c:spPr>
            <a:solidFill>
              <a:schemeClr val="accent3"/>
            </a:solidFill>
          </c:spPr>
          <c:cat>
            <c:numRef>
              <c:f>Germany!$A$2:$A$11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Germany!$E$2:$E$11</c:f>
              <c:numCache>
                <c:formatCode>General</c:formatCode>
                <c:ptCount val="10"/>
                <c:pt idx="0">
                  <c:v>8953.460275705751</c:v>
                </c:pt>
                <c:pt idx="1">
                  <c:v>12942.154954007105</c:v>
                </c:pt>
                <c:pt idx="2">
                  <c:v>16043.750966324073</c:v>
                </c:pt>
                <c:pt idx="3">
                  <c:v>19311.657817586456</c:v>
                </c:pt>
                <c:pt idx="4">
                  <c:v>22932.509549350347</c:v>
                </c:pt>
                <c:pt idx="5">
                  <c:v>26862.901549427967</c:v>
                </c:pt>
                <c:pt idx="6">
                  <c:v>31429.196279360724</c:v>
                </c:pt>
                <c:pt idx="7">
                  <c:v>36450.30258540652</c:v>
                </c:pt>
                <c:pt idx="8">
                  <c:v>45052.731514052735</c:v>
                </c:pt>
                <c:pt idx="9">
                  <c:v>69543.636297553618</c:v>
                </c:pt>
              </c:numCache>
            </c:numRef>
          </c:val>
        </c:ser>
        <c:ser>
          <c:idx val="2"/>
          <c:order val="2"/>
          <c:tx>
            <c:strRef>
              <c:f>Germany!$D$1</c:f>
              <c:strCache>
                <c:ptCount val="1"/>
                <c:pt idx="0">
                  <c:v>Hotdeck</c:v>
                </c:pt>
              </c:strCache>
            </c:strRef>
          </c:tx>
          <c:spPr>
            <a:solidFill>
              <a:schemeClr val="accent5"/>
            </a:solidFill>
          </c:spPr>
          <c:cat>
            <c:numRef>
              <c:f>Germany!$A$2:$A$11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Germany!$D$2:$D$11</c:f>
              <c:numCache>
                <c:formatCode>General</c:formatCode>
                <c:ptCount val="10"/>
                <c:pt idx="0">
                  <c:v>8837.9011148280715</c:v>
                </c:pt>
                <c:pt idx="1">
                  <c:v>12836.991337624379</c:v>
                </c:pt>
                <c:pt idx="2">
                  <c:v>16107.850552217753</c:v>
                </c:pt>
                <c:pt idx="3">
                  <c:v>19429.164063197499</c:v>
                </c:pt>
                <c:pt idx="4">
                  <c:v>22861.183544136096</c:v>
                </c:pt>
                <c:pt idx="5">
                  <c:v>26748.180882195255</c:v>
                </c:pt>
                <c:pt idx="6">
                  <c:v>31090.308146354284</c:v>
                </c:pt>
                <c:pt idx="7">
                  <c:v>36679.904125640205</c:v>
                </c:pt>
                <c:pt idx="8">
                  <c:v>45269.703888366734</c:v>
                </c:pt>
                <c:pt idx="9">
                  <c:v>70401.725964482757</c:v>
                </c:pt>
              </c:numCache>
            </c:numRef>
          </c:val>
        </c:ser>
        <c:ser>
          <c:idx val="4"/>
          <c:order val="3"/>
          <c:tx>
            <c:strRef>
              <c:f>Germany!$C$1</c:f>
              <c:strCache>
                <c:ptCount val="1"/>
                <c:pt idx="0">
                  <c:v>Parametric</c:v>
                </c:pt>
              </c:strCache>
            </c:strRef>
          </c:tx>
          <c:spPr>
            <a:solidFill>
              <a:schemeClr val="accent4"/>
            </a:solidFill>
          </c:spPr>
          <c:cat>
            <c:numRef>
              <c:f>Germany!$A$2:$A$11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Germany!$C$2:$C$11</c:f>
              <c:numCache>
                <c:formatCode>General</c:formatCode>
                <c:ptCount val="10"/>
                <c:pt idx="0">
                  <c:v>8784.7025904326529</c:v>
                </c:pt>
                <c:pt idx="1">
                  <c:v>12906.672162190112</c:v>
                </c:pt>
                <c:pt idx="2">
                  <c:v>16174.745397393946</c:v>
                </c:pt>
                <c:pt idx="3">
                  <c:v>19409.080711800743</c:v>
                </c:pt>
                <c:pt idx="4">
                  <c:v>22810.455910474844</c:v>
                </c:pt>
                <c:pt idx="5">
                  <c:v>26734.190391174627</c:v>
                </c:pt>
                <c:pt idx="6">
                  <c:v>31377.650194380552</c:v>
                </c:pt>
                <c:pt idx="7">
                  <c:v>37446.493412219374</c:v>
                </c:pt>
                <c:pt idx="8">
                  <c:v>46408.5884717312</c:v>
                </c:pt>
                <c:pt idx="9">
                  <c:v>67309.031373362726</c:v>
                </c:pt>
              </c:numCache>
            </c:numRef>
          </c:val>
        </c:ser>
        <c:axId val="202614272"/>
        <c:axId val="151027712"/>
      </c:barChart>
      <c:catAx>
        <c:axId val="202614272"/>
        <c:scaling>
          <c:orientation val="minMax"/>
        </c:scaling>
        <c:axPos val="b"/>
        <c:title>
          <c:tx>
            <c:rich>
              <a:bodyPr/>
              <a:lstStyle/>
              <a:p>
                <a:pPr>
                  <a:defRPr/>
                </a:pPr>
                <a:r>
                  <a:rPr lang="en-GB"/>
                  <a:t>Expenditure decile</a:t>
                </a:r>
              </a:p>
            </c:rich>
          </c:tx>
          <c:layout>
            <c:manualLayout>
              <c:xMode val="edge"/>
              <c:yMode val="edge"/>
              <c:x val="0.7428362252858226"/>
              <c:y val="0.91710568195125386"/>
            </c:manualLayout>
          </c:layout>
        </c:title>
        <c:numFmt formatCode="General" sourceLinked="1"/>
        <c:tickLblPos val="nextTo"/>
        <c:spPr>
          <a:ln>
            <a:solidFill>
              <a:schemeClr val="tx1">
                <a:lumMod val="50000"/>
                <a:lumOff val="50000"/>
              </a:schemeClr>
            </a:solidFill>
            <a:prstDash val="solid"/>
          </a:ln>
        </c:spPr>
        <c:crossAx val="151027712"/>
        <c:crosses val="autoZero"/>
        <c:auto val="1"/>
        <c:lblAlgn val="ctr"/>
        <c:lblOffset val="100"/>
      </c:catAx>
      <c:valAx>
        <c:axId val="151027712"/>
        <c:scaling>
          <c:orientation val="minMax"/>
          <c:min val="0"/>
        </c:scaling>
        <c:axPos val="l"/>
        <c:majorGridlines>
          <c:spPr>
            <a:ln w="9525">
              <a:solidFill>
                <a:schemeClr val="bg1">
                  <a:lumMod val="75000"/>
                </a:schemeClr>
              </a:solidFill>
              <a:prstDash val="sysDash"/>
            </a:ln>
          </c:spPr>
        </c:majorGridlines>
        <c:numFmt formatCode="#\ ##0" sourceLinked="0"/>
        <c:tickLblPos val="nextTo"/>
        <c:spPr>
          <a:ln w="9525">
            <a:noFill/>
          </a:ln>
        </c:spPr>
        <c:crossAx val="202614272"/>
        <c:crosses val="autoZero"/>
        <c:crossBetween val="between"/>
        <c:dispUnits>
          <c:builtInUnit val="thousands"/>
          <c:dispUnitsLbl>
            <c:layout>
              <c:manualLayout>
                <c:xMode val="edge"/>
                <c:yMode val="edge"/>
                <c:x val="2.3356015879563211E-2"/>
                <c:y val="8.7246311971342552E-3"/>
              </c:manualLayout>
            </c:layout>
            <c:tx>
              <c:rich>
                <a:bodyPr/>
                <a:lstStyle/>
                <a:p>
                  <a:pPr>
                    <a:defRPr sz="1000"/>
                  </a:pPr>
                  <a:r>
                    <a:rPr lang="en-GB" sz="1000" b="1" i="0" baseline="0" dirty="0" smtClean="0"/>
                    <a:t>Mean expenditure (thousands Euros)</a:t>
                  </a:r>
                  <a:endParaRPr lang="en-GB" sz="1000" dirty="0"/>
                </a:p>
              </c:rich>
            </c:tx>
          </c:dispUnitsLbl>
        </c:dispUnits>
      </c:valAx>
    </c:plotArea>
    <c:plotVisOnly val="1"/>
    <c:dispBlanksAs val="gap"/>
  </c:chart>
  <c:spPr>
    <a:solidFill>
      <a:sysClr val="window" lastClr="FFFFFF"/>
    </a:solidFill>
    <a:ln w="9525" cap="flat" cmpd="sng" algn="ctr">
      <a:noFill/>
      <a:prstDash val="solid"/>
      <a:round/>
    </a:ln>
    <a:effectLst/>
    <a:extLst>
      <a:ext uri="{91240B29-F687-4F45-9708-019B960494DF}">
        <a14:hiddenLine xmlns:a14="http://schemas.microsoft.com/office/drawing/2010/main" xmlns:r="http://schemas.openxmlformats.org/officeDocument/2006/relationships" xmlns="" w="9525" cap="flat" cmpd="sng" algn="ctr">
          <a:solidFill>
            <a:sysClr val="windowText" lastClr="000000">
              <a:tint val="75000"/>
              <a:shade val="95000"/>
              <a:satMod val="105000"/>
            </a:sysClr>
          </a:solidFill>
          <a:prstDash val="solid"/>
          <a:round/>
        </a14:hiddenLine>
      </a:ext>
    </a:extLst>
  </c:spPr>
  <c:txPr>
    <a:bodyPr/>
    <a:lstStyle/>
    <a:p>
      <a:pPr>
        <a:defRPr sz="1000">
          <a:latin typeface="+mn-lt"/>
          <a:ea typeface="Arial Narrow"/>
          <a:cs typeface="Arial Narrow"/>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1200"/>
            </a:pPr>
            <a:r>
              <a:rPr lang="en-US" sz="1200"/>
              <a:t>UK</a:t>
            </a:r>
          </a:p>
        </c:rich>
      </c:tx>
      <c:layout>
        <c:manualLayout>
          <c:xMode val="edge"/>
          <c:yMode val="edge"/>
          <c:x val="0.47449889201500184"/>
          <c:y val="5.1775422766623065E-2"/>
        </c:manualLayout>
      </c:layout>
      <c:overlay val="1"/>
    </c:title>
    <c:plotArea>
      <c:layout>
        <c:manualLayout>
          <c:layoutTarget val="inner"/>
          <c:xMode val="edge"/>
          <c:yMode val="edge"/>
          <c:x val="0.10102782460563969"/>
          <c:y val="4.4542618013456409E-2"/>
          <c:w val="0.88468229506030849"/>
          <c:h val="0.80033447146540315"/>
        </c:manualLayout>
      </c:layout>
      <c:barChart>
        <c:barDir val="col"/>
        <c:grouping val="clustered"/>
        <c:ser>
          <c:idx val="0"/>
          <c:order val="0"/>
          <c:tx>
            <c:strRef>
              <c:f>UK!$B$1</c:f>
              <c:strCache>
                <c:ptCount val="1"/>
                <c:pt idx="0">
                  <c:v>HBS</c:v>
                </c:pt>
              </c:strCache>
            </c:strRef>
          </c:tx>
          <c:spPr>
            <a:solidFill>
              <a:schemeClr val="accent2"/>
            </a:solidFill>
          </c:spPr>
          <c:val>
            <c:numRef>
              <c:f>UK!$B$2:$B$11</c:f>
              <c:numCache>
                <c:formatCode>General</c:formatCode>
                <c:ptCount val="10"/>
                <c:pt idx="0">
                  <c:v>8039.9828210777505</c:v>
                </c:pt>
                <c:pt idx="1">
                  <c:v>12444.555256790009</c:v>
                </c:pt>
                <c:pt idx="2">
                  <c:v>14651.572016095944</c:v>
                </c:pt>
                <c:pt idx="3">
                  <c:v>17238.985414992232</c:v>
                </c:pt>
                <c:pt idx="4">
                  <c:v>19731.310044463717</c:v>
                </c:pt>
                <c:pt idx="5">
                  <c:v>23300.348604417635</c:v>
                </c:pt>
                <c:pt idx="6">
                  <c:v>26796.926022534277</c:v>
                </c:pt>
                <c:pt idx="7">
                  <c:v>31239.738023180555</c:v>
                </c:pt>
                <c:pt idx="8">
                  <c:v>37286.805474564171</c:v>
                </c:pt>
                <c:pt idx="9">
                  <c:v>64380.302648462603</c:v>
                </c:pt>
              </c:numCache>
            </c:numRef>
          </c:val>
        </c:ser>
        <c:ser>
          <c:idx val="1"/>
          <c:order val="1"/>
          <c:tx>
            <c:strRef>
              <c:f>UK!$C$1</c:f>
              <c:strCache>
                <c:ptCount val="1"/>
                <c:pt idx="0">
                  <c:v>Mixed</c:v>
                </c:pt>
              </c:strCache>
            </c:strRef>
          </c:tx>
          <c:spPr>
            <a:solidFill>
              <a:schemeClr val="accent3"/>
            </a:solidFill>
          </c:spPr>
          <c:val>
            <c:numRef>
              <c:f>UK!$C$2:$C$11</c:f>
              <c:numCache>
                <c:formatCode>General</c:formatCode>
                <c:ptCount val="10"/>
                <c:pt idx="0">
                  <c:v>7991.4834364415137</c:v>
                </c:pt>
                <c:pt idx="1">
                  <c:v>11727.848063408041</c:v>
                </c:pt>
                <c:pt idx="2">
                  <c:v>13997.061206933708</c:v>
                </c:pt>
                <c:pt idx="3">
                  <c:v>16424.670689442792</c:v>
                </c:pt>
                <c:pt idx="4">
                  <c:v>19043.112379073882</c:v>
                </c:pt>
                <c:pt idx="5">
                  <c:v>21627.683338849016</c:v>
                </c:pt>
                <c:pt idx="6">
                  <c:v>25360.459740792419</c:v>
                </c:pt>
                <c:pt idx="7">
                  <c:v>29905.761051635756</c:v>
                </c:pt>
                <c:pt idx="8">
                  <c:v>36069.748324850938</c:v>
                </c:pt>
                <c:pt idx="9">
                  <c:v>61118.645859106262</c:v>
                </c:pt>
              </c:numCache>
            </c:numRef>
          </c:val>
        </c:ser>
        <c:ser>
          <c:idx val="2"/>
          <c:order val="2"/>
          <c:tx>
            <c:strRef>
              <c:f>UK!$D$1</c:f>
              <c:strCache>
                <c:ptCount val="1"/>
                <c:pt idx="0">
                  <c:v>Hotdeck</c:v>
                </c:pt>
              </c:strCache>
            </c:strRef>
          </c:tx>
          <c:spPr>
            <a:solidFill>
              <a:schemeClr val="accent5"/>
            </a:solidFill>
          </c:spPr>
          <c:val>
            <c:numRef>
              <c:f>UK!$D$2:$D$11</c:f>
              <c:numCache>
                <c:formatCode>General</c:formatCode>
                <c:ptCount val="10"/>
                <c:pt idx="0">
                  <c:v>8484.6931461871536</c:v>
                </c:pt>
                <c:pt idx="1">
                  <c:v>12053.095180989152</c:v>
                </c:pt>
                <c:pt idx="2">
                  <c:v>14370.042999234411</c:v>
                </c:pt>
                <c:pt idx="3">
                  <c:v>17814.345119516445</c:v>
                </c:pt>
                <c:pt idx="4">
                  <c:v>20010.921263408156</c:v>
                </c:pt>
                <c:pt idx="5">
                  <c:v>22154.556694584349</c:v>
                </c:pt>
                <c:pt idx="6">
                  <c:v>26395.085009360439</c:v>
                </c:pt>
                <c:pt idx="7">
                  <c:v>29842.080314997358</c:v>
                </c:pt>
                <c:pt idx="8">
                  <c:v>36503.047118878538</c:v>
                </c:pt>
                <c:pt idx="9">
                  <c:v>64531.367086350787</c:v>
                </c:pt>
              </c:numCache>
            </c:numRef>
          </c:val>
        </c:ser>
        <c:ser>
          <c:idx val="3"/>
          <c:order val="3"/>
          <c:tx>
            <c:strRef>
              <c:f>UK!$E$1</c:f>
              <c:strCache>
                <c:ptCount val="1"/>
                <c:pt idx="0">
                  <c:v>Parametric</c:v>
                </c:pt>
              </c:strCache>
            </c:strRef>
          </c:tx>
          <c:val>
            <c:numRef>
              <c:f>UK!$E$2:$E$11</c:f>
              <c:numCache>
                <c:formatCode>General</c:formatCode>
                <c:ptCount val="10"/>
                <c:pt idx="0">
                  <c:v>7767.7671550570394</c:v>
                </c:pt>
                <c:pt idx="1">
                  <c:v>11288.052416702752</c:v>
                </c:pt>
                <c:pt idx="2">
                  <c:v>13660.922700400351</c:v>
                </c:pt>
                <c:pt idx="3">
                  <c:v>16343.303483366364</c:v>
                </c:pt>
                <c:pt idx="4">
                  <c:v>18952.3637208976</c:v>
                </c:pt>
                <c:pt idx="5">
                  <c:v>22074.50743024371</c:v>
                </c:pt>
                <c:pt idx="6">
                  <c:v>25633.639830514112</c:v>
                </c:pt>
                <c:pt idx="7">
                  <c:v>30031.062333657235</c:v>
                </c:pt>
                <c:pt idx="8">
                  <c:v>37743.466403129714</c:v>
                </c:pt>
                <c:pt idx="9">
                  <c:v>57789.366016327076</c:v>
                </c:pt>
              </c:numCache>
            </c:numRef>
          </c:val>
        </c:ser>
        <c:axId val="113406720"/>
        <c:axId val="114918528"/>
      </c:barChart>
      <c:catAx>
        <c:axId val="113406720"/>
        <c:scaling>
          <c:orientation val="minMax"/>
        </c:scaling>
        <c:axPos val="b"/>
        <c:title>
          <c:tx>
            <c:rich>
              <a:bodyPr/>
              <a:lstStyle/>
              <a:p>
                <a:pPr>
                  <a:defRPr/>
                </a:pPr>
                <a:r>
                  <a:rPr lang="en-US"/>
                  <a:t>Expenditure decile</a:t>
                </a:r>
              </a:p>
            </c:rich>
          </c:tx>
          <c:layout>
            <c:manualLayout>
              <c:xMode val="edge"/>
              <c:yMode val="edge"/>
              <c:x val="0.71817408788813675"/>
              <c:y val="0.91484759095378565"/>
            </c:manualLayout>
          </c:layout>
        </c:title>
        <c:tickLblPos val="nextTo"/>
        <c:txPr>
          <a:bodyPr/>
          <a:lstStyle/>
          <a:p>
            <a:pPr>
              <a:defRPr sz="1000"/>
            </a:pPr>
            <a:endParaRPr lang="en-US"/>
          </a:p>
        </c:txPr>
        <c:crossAx val="114918528"/>
        <c:crosses val="autoZero"/>
        <c:auto val="1"/>
        <c:lblAlgn val="ctr"/>
        <c:lblOffset val="100"/>
      </c:catAx>
      <c:valAx>
        <c:axId val="114918528"/>
        <c:scaling>
          <c:orientation val="minMax"/>
        </c:scaling>
        <c:axPos val="l"/>
        <c:majorGridlines>
          <c:spPr>
            <a:ln>
              <a:solidFill>
                <a:schemeClr val="bg1">
                  <a:lumMod val="65000"/>
                </a:schemeClr>
              </a:solidFill>
              <a:prstDash val="sysDash"/>
            </a:ln>
          </c:spPr>
        </c:majorGridlines>
        <c:numFmt formatCode="General" sourceLinked="1"/>
        <c:tickLblPos val="nextTo"/>
        <c:spPr>
          <a:ln>
            <a:noFill/>
          </a:ln>
        </c:spPr>
        <c:txPr>
          <a:bodyPr/>
          <a:lstStyle/>
          <a:p>
            <a:pPr>
              <a:defRPr sz="1000"/>
            </a:pPr>
            <a:endParaRPr lang="en-US"/>
          </a:p>
        </c:txPr>
        <c:crossAx val="113406720"/>
        <c:crosses val="autoZero"/>
        <c:crossBetween val="between"/>
        <c:dispUnits>
          <c:builtInUnit val="thousands"/>
          <c:dispUnitsLbl>
            <c:layout>
              <c:manualLayout>
                <c:xMode val="edge"/>
                <c:yMode val="edge"/>
                <c:x val="0"/>
                <c:y val="3.3086801574150011E-2"/>
              </c:manualLayout>
            </c:layout>
            <c:tx>
              <c:rich>
                <a:bodyPr/>
                <a:lstStyle/>
                <a:p>
                  <a:pPr algn="ctr" rtl="0">
                    <a:defRPr sz="1000"/>
                  </a:pPr>
                  <a:r>
                    <a:rPr lang="en-GB" sz="1000"/>
                    <a:t>Mean expenditure (thousands Euros)</a:t>
                  </a:r>
                </a:p>
              </c:rich>
            </c:tx>
          </c:dispUnitsLbl>
        </c:dispUnits>
      </c:valAx>
    </c:plotArea>
    <c:plotVisOnly val="1"/>
  </c:chart>
  <c:spPr>
    <a:ln>
      <a:noFill/>
    </a:ln>
  </c:spPr>
  <c:txPr>
    <a:bodyPr/>
    <a:lstStyle/>
    <a:p>
      <a:pPr>
        <a:defRPr sz="1100">
          <a:latin typeface="Arial" pitchFamily="34" charset="0"/>
          <a:cs typeface="Arial"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1200"/>
            </a:pPr>
            <a:r>
              <a:rPr lang="en-US" sz="1200"/>
              <a:t>Germany</a:t>
            </a:r>
          </a:p>
        </c:rich>
      </c:tx>
      <c:layout>
        <c:manualLayout>
          <c:xMode val="edge"/>
          <c:yMode val="edge"/>
          <c:x val="0.40054372760191476"/>
          <c:y val="0"/>
        </c:manualLayout>
      </c:layout>
    </c:title>
    <c:plotArea>
      <c:layout>
        <c:manualLayout>
          <c:layoutTarget val="inner"/>
          <c:xMode val="edge"/>
          <c:yMode val="edge"/>
          <c:x val="0.12851479343577821"/>
          <c:y val="8.9970867434482737E-2"/>
          <c:w val="0.84086562121017472"/>
          <c:h val="0.70901782517991829"/>
        </c:manualLayout>
      </c:layout>
      <c:lineChart>
        <c:grouping val="standard"/>
        <c:ser>
          <c:idx val="1"/>
          <c:order val="0"/>
          <c:tx>
            <c:strRef>
              <c:f>Germany!$B$1</c:f>
              <c:strCache>
                <c:ptCount val="1"/>
                <c:pt idx="0">
                  <c:v>HBS</c:v>
                </c:pt>
              </c:strCache>
            </c:strRef>
          </c:tx>
          <c:marker>
            <c:symbol val="none"/>
          </c:marker>
          <c:cat>
            <c:strRef>
              <c:f>Germany!$A$2:$A$9</c:f>
              <c:strCache>
                <c:ptCount val="8"/>
                <c:pt idx="0">
                  <c:v>Under       5,000</c:v>
                </c:pt>
                <c:pt idx="1">
                  <c:v>  5,000 - 9,999</c:v>
                </c:pt>
                <c:pt idx="2">
                  <c:v>10,000 - 14,999</c:v>
                </c:pt>
                <c:pt idx="3">
                  <c:v>15,000 - 19,999</c:v>
                </c:pt>
                <c:pt idx="4">
                  <c:v>20,000 - 29,999</c:v>
                </c:pt>
                <c:pt idx="5">
                  <c:v>30,000 - 39,999</c:v>
                </c:pt>
                <c:pt idx="6">
                  <c:v>40,000 - 49,999</c:v>
                </c:pt>
                <c:pt idx="7">
                  <c:v>50,000 or more</c:v>
                </c:pt>
              </c:strCache>
            </c:strRef>
          </c:cat>
          <c:val>
            <c:numRef>
              <c:f>Germany!$B$2:$B$9</c:f>
              <c:numCache>
                <c:formatCode>General</c:formatCode>
                <c:ptCount val="8"/>
                <c:pt idx="0">
                  <c:v>21828.03076745621</c:v>
                </c:pt>
                <c:pt idx="1">
                  <c:v>10586.199421054494</c:v>
                </c:pt>
                <c:pt idx="2">
                  <c:v>14641.467527785224</c:v>
                </c:pt>
                <c:pt idx="3">
                  <c:v>19119.963703119287</c:v>
                </c:pt>
                <c:pt idx="4">
                  <c:v>25145.507844769869</c:v>
                </c:pt>
                <c:pt idx="5">
                  <c:v>33036.901120197937</c:v>
                </c:pt>
                <c:pt idx="6">
                  <c:v>40326.361503842432</c:v>
                </c:pt>
                <c:pt idx="7">
                  <c:v>56450.663233633284</c:v>
                </c:pt>
              </c:numCache>
            </c:numRef>
          </c:val>
        </c:ser>
        <c:ser>
          <c:idx val="3"/>
          <c:order val="1"/>
          <c:tx>
            <c:strRef>
              <c:f>Germany!$C$1</c:f>
              <c:strCache>
                <c:ptCount val="1"/>
                <c:pt idx="0">
                  <c:v>Mixed</c:v>
                </c:pt>
              </c:strCache>
            </c:strRef>
          </c:tx>
          <c:spPr>
            <a:ln>
              <a:solidFill>
                <a:schemeClr val="accent3"/>
              </a:solidFill>
            </a:ln>
          </c:spPr>
          <c:marker>
            <c:symbol val="none"/>
          </c:marker>
          <c:cat>
            <c:strRef>
              <c:f>Germany!$A$2:$A$9</c:f>
              <c:strCache>
                <c:ptCount val="8"/>
                <c:pt idx="0">
                  <c:v>Under       5,000</c:v>
                </c:pt>
                <c:pt idx="1">
                  <c:v>  5,000 - 9,999</c:v>
                </c:pt>
                <c:pt idx="2">
                  <c:v>10,000 - 14,999</c:v>
                </c:pt>
                <c:pt idx="3">
                  <c:v>15,000 - 19,999</c:v>
                </c:pt>
                <c:pt idx="4">
                  <c:v>20,000 - 29,999</c:v>
                </c:pt>
                <c:pt idx="5">
                  <c:v>30,000 - 39,999</c:v>
                </c:pt>
                <c:pt idx="6">
                  <c:v>40,000 - 49,999</c:v>
                </c:pt>
                <c:pt idx="7">
                  <c:v>50,000 or more</c:v>
                </c:pt>
              </c:strCache>
            </c:strRef>
          </c:cat>
          <c:val>
            <c:numRef>
              <c:f>Germany!$C$2:$C$9</c:f>
              <c:numCache>
                <c:formatCode>General</c:formatCode>
                <c:ptCount val="8"/>
                <c:pt idx="0">
                  <c:v>15992.89351788251</c:v>
                </c:pt>
                <c:pt idx="1">
                  <c:v>10834.071389104913</c:v>
                </c:pt>
                <c:pt idx="2">
                  <c:v>14778.564253019616</c:v>
                </c:pt>
                <c:pt idx="3">
                  <c:v>19793.363724496041</c:v>
                </c:pt>
                <c:pt idx="4">
                  <c:v>25173.846009007546</c:v>
                </c:pt>
                <c:pt idx="5">
                  <c:v>34017.084465665976</c:v>
                </c:pt>
                <c:pt idx="6">
                  <c:v>39444.835386956132</c:v>
                </c:pt>
                <c:pt idx="7">
                  <c:v>54261.467846194202</c:v>
                </c:pt>
              </c:numCache>
            </c:numRef>
          </c:val>
        </c:ser>
        <c:ser>
          <c:idx val="4"/>
          <c:order val="2"/>
          <c:tx>
            <c:strRef>
              <c:f>Germany!$D$1</c:f>
              <c:strCache>
                <c:ptCount val="1"/>
                <c:pt idx="0">
                  <c:v>Hotdeck</c:v>
                </c:pt>
              </c:strCache>
            </c:strRef>
          </c:tx>
          <c:marker>
            <c:symbol val="none"/>
          </c:marker>
          <c:cat>
            <c:strRef>
              <c:f>Germany!$A$2:$A$9</c:f>
              <c:strCache>
                <c:ptCount val="8"/>
                <c:pt idx="0">
                  <c:v>Under       5,000</c:v>
                </c:pt>
                <c:pt idx="1">
                  <c:v>  5,000 - 9,999</c:v>
                </c:pt>
                <c:pt idx="2">
                  <c:v>10,000 - 14,999</c:v>
                </c:pt>
                <c:pt idx="3">
                  <c:v>15,000 - 19,999</c:v>
                </c:pt>
                <c:pt idx="4">
                  <c:v>20,000 - 29,999</c:v>
                </c:pt>
                <c:pt idx="5">
                  <c:v>30,000 - 39,999</c:v>
                </c:pt>
                <c:pt idx="6">
                  <c:v>40,000 - 49,999</c:v>
                </c:pt>
                <c:pt idx="7">
                  <c:v>50,000 or more</c:v>
                </c:pt>
              </c:strCache>
            </c:strRef>
          </c:cat>
          <c:val>
            <c:numRef>
              <c:f>Germany!$D$2:$D$9</c:f>
              <c:numCache>
                <c:formatCode>General</c:formatCode>
                <c:ptCount val="8"/>
                <c:pt idx="0">
                  <c:v>14258.12917686627</c:v>
                </c:pt>
                <c:pt idx="1">
                  <c:v>11340.946242216243</c:v>
                </c:pt>
                <c:pt idx="2">
                  <c:v>15108.467813425652</c:v>
                </c:pt>
                <c:pt idx="3">
                  <c:v>19739.586661604688</c:v>
                </c:pt>
                <c:pt idx="4">
                  <c:v>25414.982797036027</c:v>
                </c:pt>
                <c:pt idx="5">
                  <c:v>32314.431969657497</c:v>
                </c:pt>
                <c:pt idx="6">
                  <c:v>41166.024458476102</c:v>
                </c:pt>
                <c:pt idx="7">
                  <c:v>54643.612618007006</c:v>
                </c:pt>
              </c:numCache>
            </c:numRef>
          </c:val>
        </c:ser>
        <c:ser>
          <c:idx val="2"/>
          <c:order val="3"/>
          <c:tx>
            <c:strRef>
              <c:f>Germany!$E$1</c:f>
              <c:strCache>
                <c:ptCount val="1"/>
                <c:pt idx="0">
                  <c:v>Parametric</c:v>
                </c:pt>
              </c:strCache>
            </c:strRef>
          </c:tx>
          <c:spPr>
            <a:ln>
              <a:solidFill>
                <a:schemeClr val="accent4"/>
              </a:solidFill>
            </a:ln>
          </c:spPr>
          <c:marker>
            <c:symbol val="none"/>
          </c:marker>
          <c:cat>
            <c:strRef>
              <c:f>Germany!$A$2:$A$9</c:f>
              <c:strCache>
                <c:ptCount val="8"/>
                <c:pt idx="0">
                  <c:v>Under       5,000</c:v>
                </c:pt>
                <c:pt idx="1">
                  <c:v>  5,000 - 9,999</c:v>
                </c:pt>
                <c:pt idx="2">
                  <c:v>10,000 - 14,999</c:v>
                </c:pt>
                <c:pt idx="3">
                  <c:v>15,000 - 19,999</c:v>
                </c:pt>
                <c:pt idx="4">
                  <c:v>20,000 - 29,999</c:v>
                </c:pt>
                <c:pt idx="5">
                  <c:v>30,000 - 39,999</c:v>
                </c:pt>
                <c:pt idx="6">
                  <c:v>40,000 - 49,999</c:v>
                </c:pt>
                <c:pt idx="7">
                  <c:v>50,000 or more</c:v>
                </c:pt>
              </c:strCache>
            </c:strRef>
          </c:cat>
          <c:val>
            <c:numRef>
              <c:f>Germany!$E$2:$E$9</c:f>
              <c:numCache>
                <c:formatCode>General</c:formatCode>
                <c:ptCount val="8"/>
                <c:pt idx="0">
                  <c:v>17714.583743437677</c:v>
                </c:pt>
                <c:pt idx="1">
                  <c:v>10694.160942409089</c:v>
                </c:pt>
                <c:pt idx="2">
                  <c:v>15108.623643021559</c:v>
                </c:pt>
                <c:pt idx="3">
                  <c:v>19620.797449797661</c:v>
                </c:pt>
                <c:pt idx="4">
                  <c:v>25254.20886363426</c:v>
                </c:pt>
                <c:pt idx="5">
                  <c:v>32857.169114622957</c:v>
                </c:pt>
                <c:pt idx="6">
                  <c:v>40592.437620793535</c:v>
                </c:pt>
                <c:pt idx="7">
                  <c:v>54354.229111585984</c:v>
                </c:pt>
              </c:numCache>
            </c:numRef>
          </c:val>
        </c:ser>
        <c:marker val="1"/>
        <c:axId val="159167616"/>
        <c:axId val="159169536"/>
      </c:lineChart>
      <c:catAx>
        <c:axId val="159167616"/>
        <c:scaling>
          <c:orientation val="minMax"/>
        </c:scaling>
        <c:axPos val="b"/>
        <c:title>
          <c:tx>
            <c:rich>
              <a:bodyPr/>
              <a:lstStyle/>
              <a:p>
                <a:pPr>
                  <a:defRPr sz="1200"/>
                </a:pPr>
                <a:r>
                  <a:rPr lang="en-US" sz="1200"/>
                  <a:t>Income band (€)</a:t>
                </a:r>
              </a:p>
            </c:rich>
          </c:tx>
          <c:layout>
            <c:manualLayout>
              <c:xMode val="edge"/>
              <c:yMode val="edge"/>
              <c:x val="0.38408267366319793"/>
              <c:y val="0.93284635040551112"/>
            </c:manualLayout>
          </c:layout>
        </c:title>
        <c:numFmt formatCode="General" sourceLinked="1"/>
        <c:tickLblPos val="nextTo"/>
        <c:spPr>
          <a:ln>
            <a:solidFill>
              <a:schemeClr val="tx1">
                <a:lumMod val="50000"/>
                <a:lumOff val="50000"/>
              </a:schemeClr>
            </a:solidFill>
            <a:prstDash val="solid"/>
          </a:ln>
        </c:spPr>
        <c:txPr>
          <a:bodyPr rot="0"/>
          <a:lstStyle/>
          <a:p>
            <a:pPr>
              <a:defRPr sz="900"/>
            </a:pPr>
            <a:endParaRPr lang="en-US"/>
          </a:p>
        </c:txPr>
        <c:crossAx val="159169536"/>
        <c:crosses val="autoZero"/>
        <c:auto val="1"/>
        <c:lblAlgn val="ctr"/>
        <c:lblOffset val="100"/>
      </c:catAx>
      <c:valAx>
        <c:axId val="159169536"/>
        <c:scaling>
          <c:orientation val="minMax"/>
          <c:min val="0"/>
        </c:scaling>
        <c:axPos val="l"/>
        <c:majorGridlines>
          <c:spPr>
            <a:ln w="9525">
              <a:solidFill>
                <a:schemeClr val="bg1">
                  <a:lumMod val="75000"/>
                </a:schemeClr>
              </a:solidFill>
              <a:prstDash val="sysDash"/>
            </a:ln>
          </c:spPr>
        </c:majorGridlines>
        <c:numFmt formatCode="#\ ##0" sourceLinked="0"/>
        <c:tickLblPos val="nextTo"/>
        <c:spPr>
          <a:ln w="9525">
            <a:noFill/>
          </a:ln>
        </c:spPr>
        <c:txPr>
          <a:bodyPr/>
          <a:lstStyle/>
          <a:p>
            <a:pPr>
              <a:defRPr sz="1100"/>
            </a:pPr>
            <a:endParaRPr lang="en-US"/>
          </a:p>
        </c:txPr>
        <c:crossAx val="159167616"/>
        <c:crosses val="autoZero"/>
        <c:crossBetween val="between"/>
        <c:dispUnits>
          <c:builtInUnit val="thousands"/>
          <c:dispUnitsLbl>
            <c:layout>
              <c:manualLayout>
                <c:xMode val="edge"/>
                <c:yMode val="edge"/>
                <c:x val="0"/>
                <c:y val="2.3656939352417628E-2"/>
              </c:manualLayout>
            </c:layout>
            <c:tx>
              <c:rich>
                <a:bodyPr/>
                <a:lstStyle/>
                <a:p>
                  <a:pPr>
                    <a:defRPr sz="1200"/>
                  </a:pPr>
                  <a:r>
                    <a:rPr lang="en-US" sz="1200"/>
                    <a:t>Mean expenditure (thousands €)</a:t>
                  </a:r>
                </a:p>
              </c:rich>
            </c:tx>
          </c:dispUnitsLbl>
        </c:dispUnits>
      </c:valAx>
    </c:plotArea>
    <c:legend>
      <c:legendPos val="l"/>
      <c:layout>
        <c:manualLayout>
          <c:xMode val="edge"/>
          <c:yMode val="edge"/>
          <c:x val="0.14035087719298245"/>
          <c:y val="3.3447097801299452E-2"/>
          <c:w val="0.258126939968019"/>
          <c:h val="0.298373328889383"/>
        </c:manualLayout>
      </c:layout>
      <c:overlay val="1"/>
      <c:spPr>
        <a:solidFill>
          <a:schemeClr val="bg1"/>
        </a:solidFill>
        <a:ln w="25400">
          <a:noFill/>
        </a:ln>
      </c:spPr>
      <c:txPr>
        <a:bodyPr/>
        <a:lstStyle/>
        <a:p>
          <a:pPr>
            <a:defRPr sz="1000"/>
          </a:pPr>
          <a:endParaRPr lang="en-US"/>
        </a:p>
      </c:txPr>
    </c:legend>
    <c:plotVisOnly val="1"/>
    <c:dispBlanksAs val="gap"/>
  </c:chart>
  <c:spPr>
    <a:solidFill>
      <a:sysClr val="window" lastClr="FFFFFF"/>
    </a:solidFill>
    <a:ln w="9525" cap="flat" cmpd="sng" algn="ctr">
      <a:noFill/>
      <a:prstDash val="solid"/>
      <a:round/>
    </a:ln>
    <a:effectLst/>
    <a:extLst>
      <a:ext uri="{91240B29-F687-4F45-9708-019B960494DF}">
        <a14:hiddenLine xmlns:a14="http://schemas.microsoft.com/office/drawing/2010/main" xmlns:r="http://schemas.openxmlformats.org/officeDocument/2006/relationships" xmlns="" w="9525" cap="flat" cmpd="sng" algn="ctr">
          <a:solidFill>
            <a:sysClr val="windowText" lastClr="000000">
              <a:tint val="75000"/>
              <a:shade val="95000"/>
              <a:satMod val="105000"/>
            </a:sysClr>
          </a:solidFill>
          <a:prstDash val="solid"/>
          <a:round/>
        </a14:hiddenLine>
      </a:ext>
    </a:extLst>
  </c:spPr>
  <c:txPr>
    <a:bodyPr/>
    <a:lstStyle/>
    <a:p>
      <a:pPr>
        <a:defRPr sz="1100">
          <a:latin typeface="Arial" pitchFamily="34" charset="0"/>
          <a:ea typeface="Arial Narrow"/>
          <a:cs typeface="Arial"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1200"/>
            </a:pPr>
            <a:r>
              <a:rPr lang="en-US" sz="1200" dirty="0"/>
              <a:t>UK</a:t>
            </a:r>
          </a:p>
        </c:rich>
      </c:tx>
      <c:layout>
        <c:manualLayout>
          <c:xMode val="edge"/>
          <c:yMode val="edge"/>
          <c:x val="0.45488966386032476"/>
          <c:y val="2.1493474720302951E-2"/>
        </c:manualLayout>
      </c:layout>
      <c:overlay val="1"/>
    </c:title>
    <c:plotArea>
      <c:layout>
        <c:manualLayout>
          <c:layoutTarget val="inner"/>
          <c:xMode val="edge"/>
          <c:yMode val="edge"/>
          <c:x val="8.5870402347008629E-2"/>
          <c:y val="0.10507106775370112"/>
          <c:w val="0.88124718722401829"/>
          <c:h val="0.68397394379347964"/>
        </c:manualLayout>
      </c:layout>
      <c:lineChart>
        <c:grouping val="standard"/>
        <c:ser>
          <c:idx val="1"/>
          <c:order val="0"/>
          <c:tx>
            <c:strRef>
              <c:f>UK!$B$1</c:f>
              <c:strCache>
                <c:ptCount val="1"/>
                <c:pt idx="0">
                  <c:v>HBS</c:v>
                </c:pt>
              </c:strCache>
            </c:strRef>
          </c:tx>
          <c:marker>
            <c:symbol val="none"/>
          </c:marker>
          <c:cat>
            <c:strRef>
              <c:f>UK!$A$2:$A$9</c:f>
              <c:strCache>
                <c:ptCount val="8"/>
                <c:pt idx="0">
                  <c:v>Under       5,000</c:v>
                </c:pt>
                <c:pt idx="1">
                  <c:v>  5,000 - 9,999</c:v>
                </c:pt>
                <c:pt idx="2">
                  <c:v>10,000 - 14,999</c:v>
                </c:pt>
                <c:pt idx="3">
                  <c:v>15,000 - 19,999</c:v>
                </c:pt>
                <c:pt idx="4">
                  <c:v>20,000 - 29,999</c:v>
                </c:pt>
                <c:pt idx="5">
                  <c:v>30,000 - 39,999</c:v>
                </c:pt>
                <c:pt idx="6">
                  <c:v>40,000 - 49,999</c:v>
                </c:pt>
                <c:pt idx="7">
                  <c:v>50,000 or more</c:v>
                </c:pt>
              </c:strCache>
            </c:strRef>
          </c:cat>
          <c:val>
            <c:numRef>
              <c:f>UK!$B$2:$B$9</c:f>
              <c:numCache>
                <c:formatCode>General</c:formatCode>
                <c:ptCount val="8"/>
                <c:pt idx="0">
                  <c:v>19393.147516546229</c:v>
                </c:pt>
                <c:pt idx="1">
                  <c:v>12285.832964309642</c:v>
                </c:pt>
                <c:pt idx="2">
                  <c:v>14608.969415381771</c:v>
                </c:pt>
                <c:pt idx="3">
                  <c:v>16802.099468946693</c:v>
                </c:pt>
                <c:pt idx="4">
                  <c:v>21601.852181037342</c:v>
                </c:pt>
                <c:pt idx="5">
                  <c:v>25633.174733604599</c:v>
                </c:pt>
                <c:pt idx="6">
                  <c:v>31440.672392129894</c:v>
                </c:pt>
                <c:pt idx="7">
                  <c:v>44741.623136367343</c:v>
                </c:pt>
              </c:numCache>
            </c:numRef>
          </c:val>
        </c:ser>
        <c:ser>
          <c:idx val="2"/>
          <c:order val="1"/>
          <c:tx>
            <c:strRef>
              <c:f>UK!$C$1</c:f>
              <c:strCache>
                <c:ptCount val="1"/>
                <c:pt idx="0">
                  <c:v>Mixed</c:v>
                </c:pt>
              </c:strCache>
            </c:strRef>
          </c:tx>
          <c:marker>
            <c:symbol val="none"/>
          </c:marker>
          <c:cat>
            <c:strRef>
              <c:f>UK!$A$2:$A$9</c:f>
              <c:strCache>
                <c:ptCount val="8"/>
                <c:pt idx="0">
                  <c:v>Under       5,000</c:v>
                </c:pt>
                <c:pt idx="1">
                  <c:v>  5,000 - 9,999</c:v>
                </c:pt>
                <c:pt idx="2">
                  <c:v>10,000 - 14,999</c:v>
                </c:pt>
                <c:pt idx="3">
                  <c:v>15,000 - 19,999</c:v>
                </c:pt>
                <c:pt idx="4">
                  <c:v>20,000 - 29,999</c:v>
                </c:pt>
                <c:pt idx="5">
                  <c:v>30,000 - 39,999</c:v>
                </c:pt>
                <c:pt idx="6">
                  <c:v>40,000 - 49,999</c:v>
                </c:pt>
                <c:pt idx="7">
                  <c:v>50,000 or more</c:v>
                </c:pt>
              </c:strCache>
            </c:strRef>
          </c:cat>
          <c:val>
            <c:numRef>
              <c:f>UK!$C$2:$C$9</c:f>
              <c:numCache>
                <c:formatCode>General</c:formatCode>
                <c:ptCount val="8"/>
                <c:pt idx="0">
                  <c:v>15859.442805123044</c:v>
                </c:pt>
                <c:pt idx="1">
                  <c:v>11983.628221877254</c:v>
                </c:pt>
                <c:pt idx="2">
                  <c:v>13859.565668179677</c:v>
                </c:pt>
                <c:pt idx="3">
                  <c:v>17049.09828721912</c:v>
                </c:pt>
                <c:pt idx="4">
                  <c:v>21211.086194112042</c:v>
                </c:pt>
                <c:pt idx="5">
                  <c:v>26345.860499884544</c:v>
                </c:pt>
                <c:pt idx="6">
                  <c:v>31086.970140001435</c:v>
                </c:pt>
                <c:pt idx="7">
                  <c:v>44567.841731589935</c:v>
                </c:pt>
              </c:numCache>
            </c:numRef>
          </c:val>
        </c:ser>
        <c:ser>
          <c:idx val="3"/>
          <c:order val="2"/>
          <c:tx>
            <c:strRef>
              <c:f>UK!$D$1</c:f>
              <c:strCache>
                <c:ptCount val="1"/>
                <c:pt idx="0">
                  <c:v>Hotdeck</c:v>
                </c:pt>
              </c:strCache>
            </c:strRef>
          </c:tx>
          <c:spPr>
            <a:ln>
              <a:solidFill>
                <a:schemeClr val="accent5"/>
              </a:solidFill>
            </a:ln>
          </c:spPr>
          <c:marker>
            <c:symbol val="none"/>
          </c:marker>
          <c:cat>
            <c:strRef>
              <c:f>UK!$A$2:$A$9</c:f>
              <c:strCache>
                <c:ptCount val="8"/>
                <c:pt idx="0">
                  <c:v>Under       5,000</c:v>
                </c:pt>
                <c:pt idx="1">
                  <c:v>  5,000 - 9,999</c:v>
                </c:pt>
                <c:pt idx="2">
                  <c:v>10,000 - 14,999</c:v>
                </c:pt>
                <c:pt idx="3">
                  <c:v>15,000 - 19,999</c:v>
                </c:pt>
                <c:pt idx="4">
                  <c:v>20,000 - 29,999</c:v>
                </c:pt>
                <c:pt idx="5">
                  <c:v>30,000 - 39,999</c:v>
                </c:pt>
                <c:pt idx="6">
                  <c:v>40,000 - 49,999</c:v>
                </c:pt>
                <c:pt idx="7">
                  <c:v>50,000 or more</c:v>
                </c:pt>
              </c:strCache>
            </c:strRef>
          </c:cat>
          <c:val>
            <c:numRef>
              <c:f>UK!$D$2:$D$9</c:f>
              <c:numCache>
                <c:formatCode>General</c:formatCode>
                <c:ptCount val="8"/>
                <c:pt idx="0">
                  <c:v>15921.974205701716</c:v>
                </c:pt>
                <c:pt idx="1">
                  <c:v>13085.682492999355</c:v>
                </c:pt>
                <c:pt idx="2">
                  <c:v>14752.38641255024</c:v>
                </c:pt>
                <c:pt idx="3">
                  <c:v>18350.452679936807</c:v>
                </c:pt>
                <c:pt idx="4">
                  <c:v>22123.497244374998</c:v>
                </c:pt>
                <c:pt idx="5">
                  <c:v>25887.301908916528</c:v>
                </c:pt>
                <c:pt idx="6">
                  <c:v>31643.201216385049</c:v>
                </c:pt>
                <c:pt idx="7">
                  <c:v>46467.026365518323</c:v>
                </c:pt>
              </c:numCache>
            </c:numRef>
          </c:val>
        </c:ser>
        <c:ser>
          <c:idx val="4"/>
          <c:order val="3"/>
          <c:tx>
            <c:strRef>
              <c:f>UK!$E$1</c:f>
              <c:strCache>
                <c:ptCount val="1"/>
                <c:pt idx="0">
                  <c:v>Parametric</c:v>
                </c:pt>
              </c:strCache>
            </c:strRef>
          </c:tx>
          <c:spPr>
            <a:ln>
              <a:solidFill>
                <a:schemeClr val="accent4"/>
              </a:solidFill>
            </a:ln>
          </c:spPr>
          <c:marker>
            <c:symbol val="none"/>
          </c:marker>
          <c:cat>
            <c:strRef>
              <c:f>UK!$A$2:$A$9</c:f>
              <c:strCache>
                <c:ptCount val="8"/>
                <c:pt idx="0">
                  <c:v>Under       5,000</c:v>
                </c:pt>
                <c:pt idx="1">
                  <c:v>  5,000 - 9,999</c:v>
                </c:pt>
                <c:pt idx="2">
                  <c:v>10,000 - 14,999</c:v>
                </c:pt>
                <c:pt idx="3">
                  <c:v>15,000 - 19,999</c:v>
                </c:pt>
                <c:pt idx="4">
                  <c:v>20,000 - 29,999</c:v>
                </c:pt>
                <c:pt idx="5">
                  <c:v>30,000 - 39,999</c:v>
                </c:pt>
                <c:pt idx="6">
                  <c:v>40,000 - 49,999</c:v>
                </c:pt>
                <c:pt idx="7">
                  <c:v>50,000 or more</c:v>
                </c:pt>
              </c:strCache>
            </c:strRef>
          </c:cat>
          <c:val>
            <c:numRef>
              <c:f>UK!$E$2:$E$9</c:f>
              <c:numCache>
                <c:formatCode>General</c:formatCode>
                <c:ptCount val="8"/>
                <c:pt idx="0">
                  <c:v>15414.534281737984</c:v>
                </c:pt>
                <c:pt idx="1">
                  <c:v>12456.8906197585</c:v>
                </c:pt>
                <c:pt idx="2">
                  <c:v>14008.359574311626</c:v>
                </c:pt>
                <c:pt idx="3">
                  <c:v>16535.044699526508</c:v>
                </c:pt>
                <c:pt idx="4">
                  <c:v>21283.916915429691</c:v>
                </c:pt>
                <c:pt idx="5">
                  <c:v>26050.15413480311</c:v>
                </c:pt>
                <c:pt idx="6">
                  <c:v>31411.785620192917</c:v>
                </c:pt>
                <c:pt idx="7">
                  <c:v>43529.741306604876</c:v>
                </c:pt>
              </c:numCache>
            </c:numRef>
          </c:val>
        </c:ser>
        <c:marker val="1"/>
        <c:axId val="159458816"/>
        <c:axId val="159460736"/>
      </c:lineChart>
      <c:catAx>
        <c:axId val="159458816"/>
        <c:scaling>
          <c:orientation val="minMax"/>
        </c:scaling>
        <c:axPos val="b"/>
        <c:title>
          <c:tx>
            <c:rich>
              <a:bodyPr/>
              <a:lstStyle/>
              <a:p>
                <a:pPr>
                  <a:defRPr sz="1200"/>
                </a:pPr>
                <a:r>
                  <a:rPr lang="en-US" sz="1200"/>
                  <a:t>Income band (€)</a:t>
                </a:r>
              </a:p>
            </c:rich>
          </c:tx>
          <c:layout>
            <c:manualLayout>
              <c:xMode val="edge"/>
              <c:yMode val="edge"/>
              <c:x val="0.37474555557857026"/>
              <c:y val="0.91204080161306023"/>
            </c:manualLayout>
          </c:layout>
        </c:title>
        <c:numFmt formatCode="General" sourceLinked="1"/>
        <c:tickLblPos val="nextTo"/>
        <c:txPr>
          <a:bodyPr/>
          <a:lstStyle/>
          <a:p>
            <a:pPr>
              <a:defRPr sz="900"/>
            </a:pPr>
            <a:endParaRPr lang="en-US"/>
          </a:p>
        </c:txPr>
        <c:crossAx val="159460736"/>
        <c:crosses val="autoZero"/>
        <c:auto val="1"/>
        <c:lblAlgn val="ctr"/>
        <c:lblOffset val="100"/>
      </c:catAx>
      <c:valAx>
        <c:axId val="159460736"/>
        <c:scaling>
          <c:orientation val="minMax"/>
        </c:scaling>
        <c:axPos val="l"/>
        <c:majorGridlines>
          <c:spPr>
            <a:ln>
              <a:solidFill>
                <a:schemeClr val="bg1">
                  <a:lumMod val="75000"/>
                </a:schemeClr>
              </a:solidFill>
              <a:prstDash val="sysDash"/>
            </a:ln>
          </c:spPr>
        </c:majorGridlines>
        <c:numFmt formatCode="General" sourceLinked="1"/>
        <c:tickLblPos val="nextTo"/>
        <c:spPr>
          <a:ln>
            <a:noFill/>
          </a:ln>
        </c:spPr>
        <c:txPr>
          <a:bodyPr/>
          <a:lstStyle/>
          <a:p>
            <a:pPr>
              <a:defRPr sz="1100"/>
            </a:pPr>
            <a:endParaRPr lang="en-US"/>
          </a:p>
        </c:txPr>
        <c:crossAx val="159458816"/>
        <c:crosses val="autoZero"/>
        <c:crossBetween val="between"/>
        <c:majorUnit val="10000"/>
        <c:dispUnits>
          <c:builtInUnit val="thousands"/>
        </c:dispUnits>
      </c:valAx>
    </c:plotArea>
    <c:plotVisOnly val="1"/>
  </c:chart>
  <c:spPr>
    <a:ln>
      <a:noFill/>
    </a:ln>
  </c:spPr>
  <c:txPr>
    <a:bodyPr/>
    <a:lstStyle/>
    <a:p>
      <a:pPr>
        <a:defRPr sz="1000">
          <a:latin typeface="Arial" pitchFamily="34" charset="0"/>
          <a:cs typeface="Arial" pitchFamily="34"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a:t>UK</a:t>
            </a:r>
          </a:p>
        </c:rich>
      </c:tx>
      <c:layout>
        <c:manualLayout>
          <c:xMode val="edge"/>
          <c:yMode val="edge"/>
          <c:x val="0.49175753976053943"/>
          <c:y val="0"/>
        </c:manualLayout>
      </c:layout>
    </c:title>
    <c:plotArea>
      <c:layout>
        <c:manualLayout>
          <c:layoutTarget val="inner"/>
          <c:xMode val="edge"/>
          <c:yMode val="edge"/>
          <c:x val="0.10646958030304324"/>
          <c:y val="8.2505472364932553E-2"/>
          <c:w val="0.8629750540538238"/>
          <c:h val="0.74736140428841291"/>
        </c:manualLayout>
      </c:layout>
      <c:barChart>
        <c:barDir val="col"/>
        <c:grouping val="clustered"/>
        <c:ser>
          <c:idx val="1"/>
          <c:order val="0"/>
          <c:tx>
            <c:strRef>
              <c:f>'With occ'!$B$1</c:f>
              <c:strCache>
                <c:ptCount val="1"/>
                <c:pt idx="0">
                  <c:v>HBS</c:v>
                </c:pt>
              </c:strCache>
            </c:strRef>
          </c:tx>
          <c:spPr>
            <a:solidFill>
              <a:schemeClr val="accent2"/>
            </a:solidFill>
          </c:spPr>
          <c:cat>
            <c:strRef>
              <c:f>'With occ'!$A$2:$A$8</c:f>
              <c:strCache>
                <c:ptCount val="7"/>
                <c:pt idx="0">
                  <c:v>16-25</c:v>
                </c:pt>
                <c:pt idx="1">
                  <c:v>26-35</c:v>
                </c:pt>
                <c:pt idx="2">
                  <c:v>36-45</c:v>
                </c:pt>
                <c:pt idx="3">
                  <c:v>46-55</c:v>
                </c:pt>
                <c:pt idx="4">
                  <c:v>56-65</c:v>
                </c:pt>
                <c:pt idx="5">
                  <c:v>66-75</c:v>
                </c:pt>
                <c:pt idx="6">
                  <c:v>76+</c:v>
                </c:pt>
              </c:strCache>
            </c:strRef>
          </c:cat>
          <c:val>
            <c:numRef>
              <c:f>'With occ'!$B$2:$B$8</c:f>
              <c:numCache>
                <c:formatCode>General</c:formatCode>
                <c:ptCount val="7"/>
                <c:pt idx="0">
                  <c:v>25397.790250219277</c:v>
                </c:pt>
                <c:pt idx="1">
                  <c:v>25641.500772122359</c:v>
                </c:pt>
                <c:pt idx="2">
                  <c:v>30790.338257020383</c:v>
                </c:pt>
                <c:pt idx="3">
                  <c:v>32351.867191957663</c:v>
                </c:pt>
                <c:pt idx="4">
                  <c:v>24831.63907068289</c:v>
                </c:pt>
                <c:pt idx="5">
                  <c:v>19750.067285226931</c:v>
                </c:pt>
                <c:pt idx="6">
                  <c:v>13314.059155839266</c:v>
                </c:pt>
              </c:numCache>
            </c:numRef>
          </c:val>
        </c:ser>
        <c:ser>
          <c:idx val="2"/>
          <c:order val="1"/>
          <c:tx>
            <c:strRef>
              <c:f>'With occ'!$C$1</c:f>
              <c:strCache>
                <c:ptCount val="1"/>
                <c:pt idx="0">
                  <c:v>Mixed</c:v>
                </c:pt>
              </c:strCache>
            </c:strRef>
          </c:tx>
          <c:spPr>
            <a:solidFill>
              <a:schemeClr val="accent3"/>
            </a:solidFill>
          </c:spPr>
          <c:cat>
            <c:strRef>
              <c:f>'With occ'!$A$2:$A$8</c:f>
              <c:strCache>
                <c:ptCount val="7"/>
                <c:pt idx="0">
                  <c:v>16-25</c:v>
                </c:pt>
                <c:pt idx="1">
                  <c:v>26-35</c:v>
                </c:pt>
                <c:pt idx="2">
                  <c:v>36-45</c:v>
                </c:pt>
                <c:pt idx="3">
                  <c:v>46-55</c:v>
                </c:pt>
                <c:pt idx="4">
                  <c:v>56-65</c:v>
                </c:pt>
                <c:pt idx="5">
                  <c:v>66-75</c:v>
                </c:pt>
                <c:pt idx="6">
                  <c:v>76+</c:v>
                </c:pt>
              </c:strCache>
            </c:strRef>
          </c:cat>
          <c:val>
            <c:numRef>
              <c:f>'With occ'!$C$2:$C$8</c:f>
              <c:numCache>
                <c:formatCode>General</c:formatCode>
                <c:ptCount val="7"/>
                <c:pt idx="0">
                  <c:v>23007.055670915626</c:v>
                </c:pt>
                <c:pt idx="1">
                  <c:v>24771.098519166037</c:v>
                </c:pt>
                <c:pt idx="2">
                  <c:v>30418.125357800924</c:v>
                </c:pt>
                <c:pt idx="3">
                  <c:v>28984.557662173826</c:v>
                </c:pt>
                <c:pt idx="4">
                  <c:v>23655.394507469253</c:v>
                </c:pt>
                <c:pt idx="5">
                  <c:v>19164.733884276149</c:v>
                </c:pt>
                <c:pt idx="6">
                  <c:v>12734.94637692723</c:v>
                </c:pt>
              </c:numCache>
            </c:numRef>
          </c:val>
        </c:ser>
        <c:ser>
          <c:idx val="3"/>
          <c:order val="2"/>
          <c:tx>
            <c:strRef>
              <c:f>'With occ'!$D$1</c:f>
              <c:strCache>
                <c:ptCount val="1"/>
                <c:pt idx="0">
                  <c:v>Hotdeck</c:v>
                </c:pt>
              </c:strCache>
            </c:strRef>
          </c:tx>
          <c:spPr>
            <a:solidFill>
              <a:schemeClr val="accent5"/>
            </a:solidFill>
          </c:spPr>
          <c:cat>
            <c:strRef>
              <c:f>'With occ'!$A$2:$A$8</c:f>
              <c:strCache>
                <c:ptCount val="7"/>
                <c:pt idx="0">
                  <c:v>16-25</c:v>
                </c:pt>
                <c:pt idx="1">
                  <c:v>26-35</c:v>
                </c:pt>
                <c:pt idx="2">
                  <c:v>36-45</c:v>
                </c:pt>
                <c:pt idx="3">
                  <c:v>46-55</c:v>
                </c:pt>
                <c:pt idx="4">
                  <c:v>56-65</c:v>
                </c:pt>
                <c:pt idx="5">
                  <c:v>66-75</c:v>
                </c:pt>
                <c:pt idx="6">
                  <c:v>76+</c:v>
                </c:pt>
              </c:strCache>
            </c:strRef>
          </c:cat>
          <c:val>
            <c:numRef>
              <c:f>'With occ'!$D$2:$D$8</c:f>
              <c:numCache>
                <c:formatCode>General</c:formatCode>
                <c:ptCount val="7"/>
                <c:pt idx="0">
                  <c:v>22392.663153744059</c:v>
                </c:pt>
                <c:pt idx="1">
                  <c:v>27098.342664889806</c:v>
                </c:pt>
                <c:pt idx="2">
                  <c:v>30539.289407826633</c:v>
                </c:pt>
                <c:pt idx="3">
                  <c:v>31257.923338734221</c:v>
                </c:pt>
                <c:pt idx="4">
                  <c:v>24430.393338758407</c:v>
                </c:pt>
                <c:pt idx="5">
                  <c:v>18893.017120771827</c:v>
                </c:pt>
                <c:pt idx="6">
                  <c:v>13131.309847999215</c:v>
                </c:pt>
              </c:numCache>
            </c:numRef>
          </c:val>
        </c:ser>
        <c:ser>
          <c:idx val="4"/>
          <c:order val="3"/>
          <c:tx>
            <c:strRef>
              <c:f>'With occ'!$E$1</c:f>
              <c:strCache>
                <c:ptCount val="1"/>
                <c:pt idx="0">
                  <c:v>Parametric</c:v>
                </c:pt>
              </c:strCache>
            </c:strRef>
          </c:tx>
          <c:spPr>
            <a:solidFill>
              <a:schemeClr val="accent4"/>
            </a:solidFill>
          </c:spPr>
          <c:cat>
            <c:strRef>
              <c:f>'With occ'!$A$2:$A$8</c:f>
              <c:strCache>
                <c:ptCount val="7"/>
                <c:pt idx="0">
                  <c:v>16-25</c:v>
                </c:pt>
                <c:pt idx="1">
                  <c:v>26-35</c:v>
                </c:pt>
                <c:pt idx="2">
                  <c:v>36-45</c:v>
                </c:pt>
                <c:pt idx="3">
                  <c:v>46-55</c:v>
                </c:pt>
                <c:pt idx="4">
                  <c:v>56-65</c:v>
                </c:pt>
                <c:pt idx="5">
                  <c:v>66-75</c:v>
                </c:pt>
                <c:pt idx="6">
                  <c:v>76+</c:v>
                </c:pt>
              </c:strCache>
            </c:strRef>
          </c:cat>
          <c:val>
            <c:numRef>
              <c:f>'With occ'!$E$2:$E$8</c:f>
              <c:numCache>
                <c:formatCode>General</c:formatCode>
                <c:ptCount val="7"/>
                <c:pt idx="0">
                  <c:v>22662.677597975849</c:v>
                </c:pt>
                <c:pt idx="1">
                  <c:v>24897.228026185396</c:v>
                </c:pt>
                <c:pt idx="2">
                  <c:v>29536.131867026234</c:v>
                </c:pt>
                <c:pt idx="3">
                  <c:v>29226.544152361341</c:v>
                </c:pt>
                <c:pt idx="4">
                  <c:v>23239.158924385913</c:v>
                </c:pt>
                <c:pt idx="5">
                  <c:v>19095.397863485756</c:v>
                </c:pt>
                <c:pt idx="6">
                  <c:v>12965.727946057497</c:v>
                </c:pt>
              </c:numCache>
            </c:numRef>
          </c:val>
        </c:ser>
        <c:axId val="104268544"/>
        <c:axId val="104270464"/>
      </c:barChart>
      <c:catAx>
        <c:axId val="104268544"/>
        <c:scaling>
          <c:orientation val="minMax"/>
        </c:scaling>
        <c:axPos val="b"/>
        <c:title>
          <c:tx>
            <c:rich>
              <a:bodyPr/>
              <a:lstStyle/>
              <a:p>
                <a:pPr>
                  <a:defRPr/>
                </a:pPr>
                <a:r>
                  <a:rPr lang="en-US"/>
                  <a:t>Age group</a:t>
                </a:r>
              </a:p>
            </c:rich>
          </c:tx>
          <c:layout>
            <c:manualLayout>
              <c:xMode val="edge"/>
              <c:yMode val="edge"/>
              <c:x val="0.844869159836941"/>
              <c:y val="0.91456354699327669"/>
            </c:manualLayout>
          </c:layout>
        </c:title>
        <c:tickLblPos val="nextTo"/>
        <c:txPr>
          <a:bodyPr/>
          <a:lstStyle/>
          <a:p>
            <a:pPr>
              <a:defRPr sz="1000"/>
            </a:pPr>
            <a:endParaRPr lang="en-US"/>
          </a:p>
        </c:txPr>
        <c:crossAx val="104270464"/>
        <c:crosses val="autoZero"/>
        <c:auto val="1"/>
        <c:lblAlgn val="ctr"/>
        <c:lblOffset val="100"/>
      </c:catAx>
      <c:valAx>
        <c:axId val="104270464"/>
        <c:scaling>
          <c:orientation val="minMax"/>
        </c:scaling>
        <c:axPos val="l"/>
        <c:majorGridlines>
          <c:spPr>
            <a:ln>
              <a:prstDash val="sysDot"/>
            </a:ln>
          </c:spPr>
        </c:majorGridlines>
        <c:numFmt formatCode="General" sourceLinked="1"/>
        <c:tickLblPos val="nextTo"/>
        <c:spPr>
          <a:ln>
            <a:noFill/>
          </a:ln>
        </c:spPr>
        <c:txPr>
          <a:bodyPr/>
          <a:lstStyle/>
          <a:p>
            <a:pPr>
              <a:defRPr sz="1000"/>
            </a:pPr>
            <a:endParaRPr lang="en-US"/>
          </a:p>
        </c:txPr>
        <c:crossAx val="104268544"/>
        <c:crosses val="autoZero"/>
        <c:crossBetween val="between"/>
        <c:dispUnits>
          <c:builtInUnit val="thousands"/>
          <c:dispUnitsLbl>
            <c:layout>
              <c:manualLayout>
                <c:xMode val="edge"/>
                <c:yMode val="edge"/>
                <c:x val="3.6743602562678253E-3"/>
                <c:y val="0"/>
              </c:manualLayout>
            </c:layout>
            <c:tx>
              <c:rich>
                <a:bodyPr/>
                <a:lstStyle/>
                <a:p>
                  <a:pPr>
                    <a:defRPr sz="800"/>
                  </a:pPr>
                  <a:r>
                    <a:rPr lang="en-US" sz="800"/>
                    <a:t>Mean annual expenditure (thousands Euros)</a:t>
                  </a:r>
                </a:p>
              </c:rich>
            </c:tx>
          </c:dispUnitsLbl>
        </c:dispUnits>
      </c:valAx>
    </c:plotArea>
    <c:plotVisOnly val="1"/>
  </c:chart>
  <c:spPr>
    <a:ln>
      <a:noFill/>
    </a:ln>
  </c:spPr>
  <c:txPr>
    <a:bodyPr/>
    <a:lstStyle/>
    <a:p>
      <a:pPr>
        <a:defRPr sz="900">
          <a:latin typeface="+mn-lt"/>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a:t>Germany</a:t>
            </a:r>
          </a:p>
        </c:rich>
      </c:tx>
      <c:layout>
        <c:manualLayout>
          <c:xMode val="edge"/>
          <c:yMode val="edge"/>
          <c:x val="0.43548741980057792"/>
          <c:y val="0"/>
        </c:manualLayout>
      </c:layout>
      <c:overlay val="1"/>
    </c:title>
    <c:plotArea>
      <c:layout>
        <c:manualLayout>
          <c:layoutTarget val="inner"/>
          <c:xMode val="edge"/>
          <c:yMode val="edge"/>
          <c:x val="0.10848642685534944"/>
          <c:y val="0.10608178038697463"/>
          <c:w val="0.86148077564031367"/>
          <c:h val="0.70972048427367784"/>
        </c:manualLayout>
      </c:layout>
      <c:barChart>
        <c:barDir val="col"/>
        <c:grouping val="clustered"/>
        <c:ser>
          <c:idx val="4"/>
          <c:order val="0"/>
          <c:tx>
            <c:strRef>
              <c:f>FIGURE3!$B$1</c:f>
              <c:strCache>
                <c:ptCount val="1"/>
                <c:pt idx="0">
                  <c:v>HBS</c:v>
                </c:pt>
              </c:strCache>
            </c:strRef>
          </c:tx>
          <c:spPr>
            <a:solidFill>
              <a:schemeClr val="accent2"/>
            </a:solidFill>
          </c:spPr>
          <c:cat>
            <c:strRef>
              <c:f>FIGURE3!$A$2:$A$7</c:f>
              <c:strCache>
                <c:ptCount val="6"/>
                <c:pt idx="0">
                  <c:v>16-30</c:v>
                </c:pt>
                <c:pt idx="1">
                  <c:v>31-40</c:v>
                </c:pt>
                <c:pt idx="2">
                  <c:v>41-50</c:v>
                </c:pt>
                <c:pt idx="3">
                  <c:v>51-60</c:v>
                </c:pt>
                <c:pt idx="4">
                  <c:v>61-70</c:v>
                </c:pt>
                <c:pt idx="5">
                  <c:v>70+</c:v>
                </c:pt>
              </c:strCache>
            </c:strRef>
          </c:cat>
          <c:val>
            <c:numRef>
              <c:f>FIGURE3!$B$2:$B$7</c:f>
              <c:numCache>
                <c:formatCode>General</c:formatCode>
                <c:ptCount val="6"/>
                <c:pt idx="0">
                  <c:v>21211.026126499259</c:v>
                </c:pt>
                <c:pt idx="1">
                  <c:v>30834.428889872011</c:v>
                </c:pt>
                <c:pt idx="2">
                  <c:v>33021.699733802176</c:v>
                </c:pt>
                <c:pt idx="3">
                  <c:v>32168.198172900022</c:v>
                </c:pt>
                <c:pt idx="4">
                  <c:v>28298.273077161313</c:v>
                </c:pt>
                <c:pt idx="5">
                  <c:v>26296.705704373209</c:v>
                </c:pt>
              </c:numCache>
            </c:numRef>
          </c:val>
        </c:ser>
        <c:ser>
          <c:idx val="3"/>
          <c:order val="1"/>
          <c:tx>
            <c:strRef>
              <c:f>FIGURE3!$C$1</c:f>
              <c:strCache>
                <c:ptCount val="1"/>
                <c:pt idx="0">
                  <c:v>Mixed</c:v>
                </c:pt>
              </c:strCache>
            </c:strRef>
          </c:tx>
          <c:spPr>
            <a:solidFill>
              <a:schemeClr val="accent3"/>
            </a:solidFill>
          </c:spPr>
          <c:cat>
            <c:strRef>
              <c:f>FIGURE3!$A$2:$A$7</c:f>
              <c:strCache>
                <c:ptCount val="6"/>
                <c:pt idx="0">
                  <c:v>16-30</c:v>
                </c:pt>
                <c:pt idx="1">
                  <c:v>31-40</c:v>
                </c:pt>
                <c:pt idx="2">
                  <c:v>41-50</c:v>
                </c:pt>
                <c:pt idx="3">
                  <c:v>51-60</c:v>
                </c:pt>
                <c:pt idx="4">
                  <c:v>61-70</c:v>
                </c:pt>
                <c:pt idx="5">
                  <c:v>70+</c:v>
                </c:pt>
              </c:strCache>
            </c:strRef>
          </c:cat>
          <c:val>
            <c:numRef>
              <c:f>FIGURE3!$C$2:$C$7</c:f>
              <c:numCache>
                <c:formatCode>General</c:formatCode>
                <c:ptCount val="6"/>
                <c:pt idx="0">
                  <c:v>20848.746638219949</c:v>
                </c:pt>
                <c:pt idx="1">
                  <c:v>29906.119826604303</c:v>
                </c:pt>
                <c:pt idx="2">
                  <c:v>32289.911326103556</c:v>
                </c:pt>
                <c:pt idx="3">
                  <c:v>31309.913423553055</c:v>
                </c:pt>
                <c:pt idx="4">
                  <c:v>28145.833477844502</c:v>
                </c:pt>
                <c:pt idx="5">
                  <c:v>26841.686568294757</c:v>
                </c:pt>
              </c:numCache>
            </c:numRef>
          </c:val>
        </c:ser>
        <c:ser>
          <c:idx val="2"/>
          <c:order val="2"/>
          <c:tx>
            <c:strRef>
              <c:f>FIGURE3!$D$1</c:f>
              <c:strCache>
                <c:ptCount val="1"/>
                <c:pt idx="0">
                  <c:v>Hotdeck</c:v>
                </c:pt>
              </c:strCache>
            </c:strRef>
          </c:tx>
          <c:spPr>
            <a:solidFill>
              <a:schemeClr val="accent5"/>
            </a:solidFill>
          </c:spPr>
          <c:cat>
            <c:strRef>
              <c:f>FIGURE3!$A$2:$A$7</c:f>
              <c:strCache>
                <c:ptCount val="6"/>
                <c:pt idx="0">
                  <c:v>16-30</c:v>
                </c:pt>
                <c:pt idx="1">
                  <c:v>31-40</c:v>
                </c:pt>
                <c:pt idx="2">
                  <c:v>41-50</c:v>
                </c:pt>
                <c:pt idx="3">
                  <c:v>51-60</c:v>
                </c:pt>
                <c:pt idx="4">
                  <c:v>61-70</c:v>
                </c:pt>
                <c:pt idx="5">
                  <c:v>70+</c:v>
                </c:pt>
              </c:strCache>
            </c:strRef>
          </c:cat>
          <c:val>
            <c:numRef>
              <c:f>FIGURE3!$D$2:$D$7</c:f>
              <c:numCache>
                <c:formatCode>General</c:formatCode>
                <c:ptCount val="6"/>
                <c:pt idx="0">
                  <c:v>20799.555098045552</c:v>
                </c:pt>
                <c:pt idx="1">
                  <c:v>30083.165369111048</c:v>
                </c:pt>
                <c:pt idx="2">
                  <c:v>32601.054379258756</c:v>
                </c:pt>
                <c:pt idx="3">
                  <c:v>32086.421329481156</c:v>
                </c:pt>
                <c:pt idx="4">
                  <c:v>27641.320350314458</c:v>
                </c:pt>
                <c:pt idx="5">
                  <c:v>26303.220279935544</c:v>
                </c:pt>
              </c:numCache>
            </c:numRef>
          </c:val>
        </c:ser>
        <c:ser>
          <c:idx val="0"/>
          <c:order val="3"/>
          <c:tx>
            <c:strRef>
              <c:f>FIGURE3!$E$1</c:f>
              <c:strCache>
                <c:ptCount val="1"/>
                <c:pt idx="0">
                  <c:v>Parametric</c:v>
                </c:pt>
              </c:strCache>
            </c:strRef>
          </c:tx>
          <c:spPr>
            <a:solidFill>
              <a:schemeClr val="accent4"/>
            </a:solidFill>
          </c:spPr>
          <c:cat>
            <c:strRef>
              <c:f>FIGURE3!$A$2:$A$7</c:f>
              <c:strCache>
                <c:ptCount val="6"/>
                <c:pt idx="0">
                  <c:v>16-30</c:v>
                </c:pt>
                <c:pt idx="1">
                  <c:v>31-40</c:v>
                </c:pt>
                <c:pt idx="2">
                  <c:v>41-50</c:v>
                </c:pt>
                <c:pt idx="3">
                  <c:v>51-60</c:v>
                </c:pt>
                <c:pt idx="4">
                  <c:v>61-70</c:v>
                </c:pt>
                <c:pt idx="5">
                  <c:v>70+</c:v>
                </c:pt>
              </c:strCache>
            </c:strRef>
          </c:cat>
          <c:val>
            <c:numRef>
              <c:f>FIGURE3!$E$2:$E$7</c:f>
              <c:numCache>
                <c:formatCode>General</c:formatCode>
                <c:ptCount val="6"/>
                <c:pt idx="0">
                  <c:v>21406.561132584728</c:v>
                </c:pt>
                <c:pt idx="1">
                  <c:v>29865.063099653704</c:v>
                </c:pt>
                <c:pt idx="2">
                  <c:v>32752.681814026917</c:v>
                </c:pt>
                <c:pt idx="3">
                  <c:v>31723.705230752919</c:v>
                </c:pt>
                <c:pt idx="4">
                  <c:v>27611.947292296565</c:v>
                </c:pt>
                <c:pt idx="5">
                  <c:v>26060.983626652414</c:v>
                </c:pt>
              </c:numCache>
            </c:numRef>
          </c:val>
        </c:ser>
        <c:axId val="104395520"/>
        <c:axId val="104397440"/>
      </c:barChart>
      <c:catAx>
        <c:axId val="104395520"/>
        <c:scaling>
          <c:orientation val="minMax"/>
        </c:scaling>
        <c:axPos val="b"/>
        <c:title>
          <c:tx>
            <c:rich>
              <a:bodyPr/>
              <a:lstStyle/>
              <a:p>
                <a:pPr>
                  <a:defRPr/>
                </a:pPr>
                <a:r>
                  <a:rPr lang="en-US"/>
                  <a:t>Age group</a:t>
                </a:r>
              </a:p>
            </c:rich>
          </c:tx>
          <c:layout>
            <c:manualLayout>
              <c:xMode val="edge"/>
              <c:yMode val="edge"/>
              <c:x val="0.87320689668620621"/>
              <c:y val="0.89313589967920681"/>
            </c:manualLayout>
          </c:layout>
        </c:title>
        <c:numFmt formatCode="General" sourceLinked="1"/>
        <c:tickLblPos val="nextTo"/>
        <c:spPr>
          <a:ln>
            <a:solidFill>
              <a:srgbClr val="000000"/>
            </a:solidFill>
            <a:prstDash val="solid"/>
          </a:ln>
        </c:spPr>
        <c:txPr>
          <a:bodyPr rot="0"/>
          <a:lstStyle/>
          <a:p>
            <a:pPr>
              <a:defRPr sz="1000">
                <a:latin typeface="+mn-lt"/>
              </a:defRPr>
            </a:pPr>
            <a:endParaRPr lang="en-US"/>
          </a:p>
        </c:txPr>
        <c:crossAx val="104397440"/>
        <c:crosses val="autoZero"/>
        <c:auto val="1"/>
        <c:lblAlgn val="ctr"/>
        <c:lblOffset val="100"/>
        <c:tickLblSkip val="1"/>
      </c:catAx>
      <c:valAx>
        <c:axId val="104397440"/>
        <c:scaling>
          <c:orientation val="minMax"/>
          <c:min val="0"/>
        </c:scaling>
        <c:axPos val="l"/>
        <c:majorGridlines>
          <c:spPr>
            <a:ln w="3175">
              <a:solidFill>
                <a:srgbClr val="D0D1D2"/>
              </a:solidFill>
              <a:prstDash val="sysDash"/>
            </a:ln>
          </c:spPr>
        </c:majorGridlines>
        <c:numFmt formatCode="#\ ##0" sourceLinked="0"/>
        <c:tickLblPos val="nextTo"/>
        <c:spPr>
          <a:ln w="9525">
            <a:noFill/>
          </a:ln>
        </c:spPr>
        <c:txPr>
          <a:bodyPr/>
          <a:lstStyle/>
          <a:p>
            <a:pPr>
              <a:defRPr sz="1000"/>
            </a:pPr>
            <a:endParaRPr lang="en-US"/>
          </a:p>
        </c:txPr>
        <c:crossAx val="104395520"/>
        <c:crosses val="autoZero"/>
        <c:crossBetween val="between"/>
        <c:dispUnits>
          <c:builtInUnit val="thousands"/>
          <c:dispUnitsLbl>
            <c:layout>
              <c:manualLayout>
                <c:xMode val="edge"/>
                <c:yMode val="edge"/>
                <c:x val="4.7741197892576326E-3"/>
                <c:y val="1.300284816838535E-2"/>
              </c:manualLayout>
            </c:layout>
            <c:tx>
              <c:rich>
                <a:bodyPr/>
                <a:lstStyle/>
                <a:p>
                  <a:pPr>
                    <a:defRPr sz="800"/>
                  </a:pPr>
                  <a:r>
                    <a:rPr lang="en-GB" sz="800"/>
                    <a:t>Mean annual expenditure (thousands Euros)</a:t>
                  </a:r>
                </a:p>
              </c:rich>
            </c:tx>
          </c:dispUnitsLbl>
        </c:dispUnits>
      </c:valAx>
    </c:plotArea>
    <c:legend>
      <c:legendPos val="b"/>
      <c:layout/>
      <c:spPr>
        <a:noFill/>
        <a:ln w="25400">
          <a:noFill/>
        </a:ln>
      </c:spPr>
      <c:txPr>
        <a:bodyPr/>
        <a:lstStyle/>
        <a:p>
          <a:pPr>
            <a:defRPr sz="1000"/>
          </a:pPr>
          <a:endParaRPr lang="en-US"/>
        </a:p>
      </c:txPr>
    </c:legend>
    <c:plotVisOnly val="1"/>
    <c:dispBlanksAs val="gap"/>
  </c:chart>
  <c:spPr>
    <a:solidFill>
      <a:sysClr val="window" lastClr="FFFFFF"/>
    </a:solidFill>
    <a:ln w="9525" cap="flat" cmpd="sng" algn="ctr">
      <a:noFill/>
      <a:prstDash val="solid"/>
      <a:round/>
    </a:ln>
    <a:effectLst/>
    <a:extLst>
      <a:ext uri="{91240B29-F687-4F45-9708-019B960494DF}">
        <a14:hiddenLine xmlns:a14="http://schemas.microsoft.com/office/drawing/2010/main" xmlns:r="http://schemas.openxmlformats.org/officeDocument/2006/relationships" xmlns="" w="9525" cap="flat" cmpd="sng" algn="ctr">
          <a:solidFill>
            <a:sysClr val="windowText" lastClr="000000">
              <a:tint val="75000"/>
              <a:shade val="95000"/>
              <a:satMod val="105000"/>
            </a:sysClr>
          </a:solidFill>
          <a:prstDash val="solid"/>
          <a:round/>
        </a14:hiddenLine>
      </a:ext>
    </a:extLst>
  </c:spPr>
  <c:txPr>
    <a:bodyPr/>
    <a:lstStyle/>
    <a:p>
      <a:pPr>
        <a:defRPr sz="900">
          <a:latin typeface="+mj-lt"/>
          <a:ea typeface="Arial Narrow"/>
          <a:cs typeface="Arial Narrow"/>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US"/>
              <a:t>a) Income poverty</a:t>
            </a:r>
          </a:p>
        </c:rich>
      </c:tx>
      <c:layout>
        <c:manualLayout>
          <c:xMode val="edge"/>
          <c:yMode val="edge"/>
          <c:x val="0.28272108843537413"/>
          <c:y val="2.3121387283236993E-2"/>
        </c:manualLayout>
      </c:layout>
    </c:title>
    <c:plotArea>
      <c:layout/>
      <c:scatterChart>
        <c:scatterStyle val="lineMarker"/>
        <c:ser>
          <c:idx val="0"/>
          <c:order val="0"/>
          <c:tx>
            <c:strRef>
              <c:f>'Summary - mixed'!$A$3:$A$8</c:f>
              <c:strCache>
                <c:ptCount val="1"/>
                <c:pt idx="0">
                  <c:v>UK Germany Belgium Spain Austria* Finland</c:v>
                </c:pt>
              </c:strCache>
            </c:strRef>
          </c:tx>
          <c:spPr>
            <a:ln w="28575">
              <a:noFill/>
            </a:ln>
          </c:spPr>
          <c:marker>
            <c:symbol val="circle"/>
            <c:size val="6"/>
            <c:spPr>
              <a:solidFill>
                <a:sysClr val="windowText" lastClr="000000"/>
              </a:solidFill>
              <a:ln>
                <a:solidFill>
                  <a:schemeClr val="tx1"/>
                </a:solidFill>
              </a:ln>
            </c:spPr>
          </c:marker>
          <c:dLbls>
            <c:dLbl>
              <c:idx val="0"/>
              <c:layout/>
              <c:tx>
                <c:rich>
                  <a:bodyPr/>
                  <a:lstStyle/>
                  <a:p>
                    <a:r>
                      <a:rPr lang="en-US" b="1"/>
                      <a:t>U</a:t>
                    </a:r>
                    <a:r>
                      <a:rPr lang="en-US"/>
                      <a:t>K</a:t>
                    </a:r>
                  </a:p>
                </c:rich>
              </c:tx>
              <c:showVal val="1"/>
            </c:dLbl>
            <c:dLbl>
              <c:idx val="1"/>
              <c:layout>
                <c:manualLayout>
                  <c:x val="-0.12559821009968422"/>
                  <c:y val="-1.9267822736030855E-2"/>
                </c:manualLayout>
              </c:layout>
              <c:tx>
                <c:rich>
                  <a:bodyPr/>
                  <a:lstStyle/>
                  <a:p>
                    <a:r>
                      <a:rPr lang="en-US" b="1" dirty="0" smtClean="0"/>
                      <a:t>D</a:t>
                    </a:r>
                    <a:r>
                      <a:rPr lang="en-US" dirty="0" smtClean="0"/>
                      <a:t>E</a:t>
                    </a:r>
                    <a:endParaRPr lang="en-US" dirty="0"/>
                  </a:p>
                </c:rich>
              </c:tx>
              <c:showVal val="1"/>
            </c:dLbl>
            <c:dLbl>
              <c:idx val="2"/>
              <c:layout>
                <c:manualLayout>
                  <c:x val="-4.8517139478378313E-3"/>
                  <c:y val="-1.9267822736030855E-2"/>
                </c:manualLayout>
              </c:layout>
              <c:tx>
                <c:rich>
                  <a:bodyPr/>
                  <a:lstStyle/>
                  <a:p>
                    <a:r>
                      <a:rPr lang="en-US" b="1" dirty="0" smtClean="0"/>
                      <a:t>B</a:t>
                    </a:r>
                    <a:r>
                      <a:rPr lang="en-US" dirty="0" smtClean="0"/>
                      <a:t>E</a:t>
                    </a:r>
                    <a:endParaRPr lang="en-US" dirty="0"/>
                  </a:p>
                </c:rich>
              </c:tx>
              <c:showVal val="1"/>
            </c:dLbl>
            <c:dLbl>
              <c:idx val="3"/>
              <c:layout>
                <c:manualLayout>
                  <c:x val="-0.12439261418853269"/>
                  <c:y val="-3.8535645472061743E-3"/>
                </c:manualLayout>
              </c:layout>
              <c:tx>
                <c:rich>
                  <a:bodyPr/>
                  <a:lstStyle/>
                  <a:p>
                    <a:r>
                      <a:rPr lang="en-US" b="1" dirty="0" smtClean="0"/>
                      <a:t>E</a:t>
                    </a:r>
                    <a:r>
                      <a:rPr lang="en-US" dirty="0" smtClean="0"/>
                      <a:t>S</a:t>
                    </a:r>
                    <a:endParaRPr lang="en-US" dirty="0"/>
                  </a:p>
                </c:rich>
              </c:tx>
              <c:showVal val="1"/>
            </c:dLbl>
            <c:dLbl>
              <c:idx val="4"/>
              <c:layout>
                <c:manualLayout>
                  <c:x val="-1.9436427158688312E-2"/>
                  <c:y val="3.4682080924855592E-2"/>
                </c:manualLayout>
              </c:layout>
              <c:tx>
                <c:rich>
                  <a:bodyPr/>
                  <a:lstStyle/>
                  <a:p>
                    <a:r>
                      <a:rPr lang="en-US" b="1" dirty="0" smtClean="0"/>
                      <a:t>A</a:t>
                    </a:r>
                    <a:r>
                      <a:rPr lang="en-US" dirty="0" smtClean="0"/>
                      <a:t>T</a:t>
                    </a:r>
                    <a:endParaRPr lang="en-US" dirty="0"/>
                  </a:p>
                </c:rich>
              </c:tx>
              <c:showVal val="1"/>
            </c:dLbl>
            <c:dLbl>
              <c:idx val="5"/>
              <c:layout>
                <c:manualLayout>
                  <c:x val="-3.1098153547133151E-2"/>
                  <c:y val="4.6242774566473945E-2"/>
                </c:manualLayout>
              </c:layout>
              <c:tx>
                <c:rich>
                  <a:bodyPr/>
                  <a:lstStyle/>
                  <a:p>
                    <a:r>
                      <a:rPr lang="en-US" b="1" dirty="0" smtClean="0"/>
                      <a:t>F</a:t>
                    </a:r>
                    <a:r>
                      <a:rPr lang="en-US" dirty="0" smtClean="0"/>
                      <a:t>I</a:t>
                    </a:r>
                    <a:endParaRPr lang="en-US" dirty="0"/>
                  </a:p>
                </c:rich>
              </c:tx>
              <c:showVal val="1"/>
            </c:dLbl>
            <c:delete val="1"/>
            <c:txPr>
              <a:bodyPr/>
              <a:lstStyle/>
              <a:p>
                <a:pPr>
                  <a:defRPr b="1"/>
                </a:pPr>
                <a:endParaRPr lang="en-US"/>
              </a:p>
            </c:txPr>
          </c:dLbls>
          <c:xVal>
            <c:numRef>
              <c:f>'Summary - mixed'!$B$3:$B$8</c:f>
              <c:numCache>
                <c:formatCode>0.0</c:formatCode>
                <c:ptCount val="6"/>
                <c:pt idx="0">
                  <c:v>18.309999999999999</c:v>
                </c:pt>
                <c:pt idx="1">
                  <c:v>12.739999999999998</c:v>
                </c:pt>
                <c:pt idx="2">
                  <c:v>13.67</c:v>
                </c:pt>
                <c:pt idx="3">
                  <c:v>19.05</c:v>
                </c:pt>
                <c:pt idx="4">
                  <c:v>14.76</c:v>
                </c:pt>
                <c:pt idx="5">
                  <c:v>10.709999999999999</c:v>
                </c:pt>
              </c:numCache>
            </c:numRef>
          </c:xVal>
          <c:yVal>
            <c:numRef>
              <c:f>'Summary - mixed'!$C$3:$C$8</c:f>
              <c:numCache>
                <c:formatCode>0.0</c:formatCode>
                <c:ptCount val="6"/>
                <c:pt idx="0">
                  <c:v>16</c:v>
                </c:pt>
                <c:pt idx="1">
                  <c:v>14.370000000000006</c:v>
                </c:pt>
                <c:pt idx="2">
                  <c:v>12.639999999999999</c:v>
                </c:pt>
                <c:pt idx="3">
                  <c:v>21.91</c:v>
                </c:pt>
                <c:pt idx="4">
                  <c:v>11.26</c:v>
                </c:pt>
                <c:pt idx="5">
                  <c:v>10.91</c:v>
                </c:pt>
              </c:numCache>
            </c:numRef>
          </c:yVal>
        </c:ser>
        <c:ser>
          <c:idx val="1"/>
          <c:order val="1"/>
          <c:spPr>
            <a:ln w="12700">
              <a:solidFill>
                <a:schemeClr val="tx1"/>
              </a:solidFill>
              <a:prstDash val="dash"/>
            </a:ln>
          </c:spPr>
          <c:marker>
            <c:symbol val="none"/>
          </c:marker>
          <c:xVal>
            <c:numRef>
              <c:f>'Summary - mixed'!$I$2:$I$5</c:f>
              <c:numCache>
                <c:formatCode>General</c:formatCode>
                <c:ptCount val="4"/>
                <c:pt idx="0">
                  <c:v>0</c:v>
                </c:pt>
                <c:pt idx="1">
                  <c:v>10</c:v>
                </c:pt>
                <c:pt idx="2">
                  <c:v>15</c:v>
                </c:pt>
                <c:pt idx="3">
                  <c:v>30</c:v>
                </c:pt>
              </c:numCache>
            </c:numRef>
          </c:xVal>
          <c:yVal>
            <c:numRef>
              <c:f>'Summary - mixed'!$J$2:$J$5</c:f>
              <c:numCache>
                <c:formatCode>General</c:formatCode>
                <c:ptCount val="4"/>
                <c:pt idx="0">
                  <c:v>0</c:v>
                </c:pt>
                <c:pt idx="1">
                  <c:v>10</c:v>
                </c:pt>
                <c:pt idx="2">
                  <c:v>15</c:v>
                </c:pt>
                <c:pt idx="3">
                  <c:v>30</c:v>
                </c:pt>
              </c:numCache>
            </c:numRef>
          </c:yVal>
        </c:ser>
        <c:axId val="176308608"/>
        <c:axId val="176310528"/>
      </c:scatterChart>
      <c:valAx>
        <c:axId val="176308608"/>
        <c:scaling>
          <c:orientation val="minMax"/>
          <c:max val="25"/>
          <c:min val="0"/>
        </c:scaling>
        <c:axPos val="b"/>
        <c:title>
          <c:tx>
            <c:rich>
              <a:bodyPr/>
              <a:lstStyle/>
              <a:p>
                <a:pPr>
                  <a:defRPr/>
                </a:pPr>
                <a:r>
                  <a:rPr lang="en-US"/>
                  <a:t>HBS</a:t>
                </a:r>
              </a:p>
            </c:rich>
          </c:tx>
          <c:layout/>
        </c:title>
        <c:numFmt formatCode="0" sourceLinked="0"/>
        <c:tickLblPos val="nextTo"/>
        <c:txPr>
          <a:bodyPr rot="0" vert="horz"/>
          <a:lstStyle/>
          <a:p>
            <a:pPr>
              <a:defRPr/>
            </a:pPr>
            <a:endParaRPr lang="en-US"/>
          </a:p>
        </c:txPr>
        <c:crossAx val="176310528"/>
        <c:crosses val="autoZero"/>
        <c:crossBetween val="midCat"/>
        <c:majorUnit val="5"/>
      </c:valAx>
      <c:valAx>
        <c:axId val="176310528"/>
        <c:scaling>
          <c:orientation val="minMax"/>
          <c:max val="25"/>
          <c:min val="0"/>
        </c:scaling>
        <c:axPos val="l"/>
        <c:majorGridlines>
          <c:spPr>
            <a:ln>
              <a:solidFill>
                <a:schemeClr val="bg1">
                  <a:lumMod val="65000"/>
                </a:schemeClr>
              </a:solidFill>
              <a:prstDash val="sysDash"/>
            </a:ln>
          </c:spPr>
        </c:majorGridlines>
        <c:title>
          <c:tx>
            <c:rich>
              <a:bodyPr rot="-5400000" vert="horz"/>
              <a:lstStyle/>
              <a:p>
                <a:pPr>
                  <a:defRPr/>
                </a:pPr>
                <a:r>
                  <a:rPr lang="en-US"/>
                  <a:t>EU-SILC</a:t>
                </a:r>
              </a:p>
            </c:rich>
          </c:tx>
          <c:layout>
            <c:manualLayout>
              <c:xMode val="edge"/>
              <c:yMode val="edge"/>
              <c:x val="2.9760565643580264E-3"/>
              <c:y val="0.36233277198731861"/>
            </c:manualLayout>
          </c:layout>
        </c:title>
        <c:numFmt formatCode="0" sourceLinked="0"/>
        <c:tickLblPos val="nextTo"/>
        <c:crossAx val="176308608"/>
        <c:crosses val="autoZero"/>
        <c:crossBetween val="midCat"/>
        <c:majorUnit val="5"/>
      </c:valAx>
    </c:plotArea>
    <c:plotVisOnly val="1"/>
    <c:dispBlanksAs val="gap"/>
  </c:chart>
  <c:spPr>
    <a:ln>
      <a:noFill/>
    </a:ln>
  </c:spPr>
  <c:txPr>
    <a:bodyPr/>
    <a:lstStyle/>
    <a:p>
      <a:pPr>
        <a:defRPr sz="1400">
          <a:latin typeface="Arial" pitchFamily="34" charset="0"/>
          <a:cs typeface="Arial" pitchFamily="34" charset="0"/>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US"/>
              <a:t>b) Expenditure poverty</a:t>
            </a:r>
          </a:p>
        </c:rich>
      </c:tx>
      <c:layout>
        <c:manualLayout>
          <c:xMode val="edge"/>
          <c:yMode val="edge"/>
          <c:x val="0.24686688754069708"/>
          <c:y val="2.3637860531659588E-2"/>
        </c:manualLayout>
      </c:layout>
    </c:title>
    <c:plotArea>
      <c:layout>
        <c:manualLayout>
          <c:layoutTarget val="inner"/>
          <c:xMode val="edge"/>
          <c:yMode val="edge"/>
          <c:x val="0.21571934655709091"/>
          <c:y val="0.16298304836579267"/>
          <c:w val="0.71584728138490883"/>
          <c:h val="0.63944414423189755"/>
        </c:manualLayout>
      </c:layout>
      <c:scatterChart>
        <c:scatterStyle val="lineMarker"/>
        <c:ser>
          <c:idx val="0"/>
          <c:order val="0"/>
          <c:spPr>
            <a:ln w="28575">
              <a:noFill/>
            </a:ln>
          </c:spPr>
          <c:marker>
            <c:symbol val="circle"/>
            <c:size val="5"/>
            <c:spPr>
              <a:solidFill>
                <a:schemeClr val="tx1"/>
              </a:solidFill>
              <a:ln>
                <a:solidFill>
                  <a:schemeClr val="tx1"/>
                </a:solidFill>
              </a:ln>
            </c:spPr>
          </c:marker>
          <c:dLbls>
            <c:dLbl>
              <c:idx val="0"/>
              <c:layout/>
              <c:tx>
                <c:rich>
                  <a:bodyPr/>
                  <a:lstStyle/>
                  <a:p>
                    <a:r>
                      <a:rPr lang="en-US" sz="1400" b="1"/>
                      <a:t>U</a:t>
                    </a:r>
                    <a:r>
                      <a:rPr lang="en-US" sz="1400"/>
                      <a:t>K</a:t>
                    </a:r>
                  </a:p>
                </c:rich>
              </c:tx>
              <c:showVal val="1"/>
            </c:dLbl>
            <c:dLbl>
              <c:idx val="1"/>
              <c:layout>
                <c:manualLayout>
                  <c:x val="-0.12597564648681209"/>
                  <c:y val="-7.793359188148081E-3"/>
                </c:manualLayout>
              </c:layout>
              <c:tx>
                <c:rich>
                  <a:bodyPr/>
                  <a:lstStyle/>
                  <a:p>
                    <a:r>
                      <a:rPr lang="en-US" sz="1400" b="1"/>
                      <a:t>D</a:t>
                    </a:r>
                    <a:r>
                      <a:rPr lang="en-US" sz="1400"/>
                      <a:t>E</a:t>
                    </a:r>
                  </a:p>
                </c:rich>
              </c:tx>
              <c:showVal val="1"/>
            </c:dLbl>
            <c:dLbl>
              <c:idx val="2"/>
              <c:layout>
                <c:manualLayout>
                  <c:x val="-1.0928961748633897E-2"/>
                  <c:y val="2.3637860531659588E-2"/>
                </c:manualLayout>
              </c:layout>
              <c:tx>
                <c:rich>
                  <a:bodyPr/>
                  <a:lstStyle/>
                  <a:p>
                    <a:r>
                      <a:rPr lang="en-US" sz="1400" b="1"/>
                      <a:t>B</a:t>
                    </a:r>
                    <a:r>
                      <a:rPr lang="en-US" sz="1400"/>
                      <a:t>E</a:t>
                    </a:r>
                  </a:p>
                </c:rich>
              </c:tx>
              <c:showVal val="1"/>
            </c:dLbl>
            <c:dLbl>
              <c:idx val="3"/>
              <c:layout/>
              <c:tx>
                <c:rich>
                  <a:bodyPr/>
                  <a:lstStyle/>
                  <a:p>
                    <a:r>
                      <a:rPr lang="en-US" sz="1400" b="1"/>
                      <a:t>E</a:t>
                    </a:r>
                    <a:r>
                      <a:rPr lang="en-US" sz="1400"/>
                      <a:t>S</a:t>
                    </a:r>
                  </a:p>
                </c:rich>
              </c:tx>
              <c:showVal val="1"/>
            </c:dLbl>
            <c:dLbl>
              <c:idx val="4"/>
              <c:layout>
                <c:manualLayout>
                  <c:x val="-1.0928961748633902E-2"/>
                  <c:y val="2.6974951830443159E-2"/>
                </c:manualLayout>
              </c:layout>
              <c:tx>
                <c:rich>
                  <a:bodyPr/>
                  <a:lstStyle/>
                  <a:p>
                    <a:r>
                      <a:rPr lang="en-US" sz="1400" b="1"/>
                      <a:t>A</a:t>
                    </a:r>
                    <a:r>
                      <a:rPr lang="en-US" sz="1400"/>
                      <a:t>T</a:t>
                    </a:r>
                  </a:p>
                </c:rich>
              </c:tx>
              <c:showVal val="1"/>
            </c:dLbl>
            <c:dLbl>
              <c:idx val="5"/>
              <c:layout>
                <c:manualLayout>
                  <c:x val="-2.2535211267605701E-2"/>
                  <c:y val="4.6242774566473945E-2"/>
                </c:manualLayout>
              </c:layout>
              <c:tx>
                <c:rich>
                  <a:bodyPr/>
                  <a:lstStyle/>
                  <a:p>
                    <a:r>
                      <a:rPr lang="en-US" sz="1400" b="1"/>
                      <a:t>F</a:t>
                    </a:r>
                    <a:r>
                      <a:rPr lang="en-US" sz="1400"/>
                      <a:t>I</a:t>
                    </a:r>
                  </a:p>
                </c:rich>
              </c:tx>
              <c:showVal val="1"/>
            </c:dLbl>
            <c:txPr>
              <a:bodyPr/>
              <a:lstStyle/>
              <a:p>
                <a:pPr>
                  <a:defRPr sz="1400"/>
                </a:pPr>
                <a:endParaRPr lang="en-US"/>
              </a:p>
            </c:txPr>
            <c:showVal val="1"/>
          </c:dLbls>
          <c:xVal>
            <c:numRef>
              <c:f>'Summary - mixed'!$E$3:$E$8</c:f>
              <c:numCache>
                <c:formatCode>0.0</c:formatCode>
                <c:ptCount val="6"/>
                <c:pt idx="0">
                  <c:v>15.01</c:v>
                </c:pt>
                <c:pt idx="1">
                  <c:v>10.67</c:v>
                </c:pt>
                <c:pt idx="2">
                  <c:v>13.07</c:v>
                </c:pt>
                <c:pt idx="3">
                  <c:v>16.62</c:v>
                </c:pt>
                <c:pt idx="4">
                  <c:v>15.59</c:v>
                </c:pt>
                <c:pt idx="5">
                  <c:v>11.81</c:v>
                </c:pt>
              </c:numCache>
            </c:numRef>
          </c:xVal>
          <c:yVal>
            <c:numRef>
              <c:f>'Summary - mixed'!$F$3:$F$8</c:f>
              <c:numCache>
                <c:formatCode>0.0</c:formatCode>
                <c:ptCount val="6"/>
                <c:pt idx="0">
                  <c:v>19.77</c:v>
                </c:pt>
                <c:pt idx="1">
                  <c:v>12.41</c:v>
                </c:pt>
                <c:pt idx="2">
                  <c:v>12.96</c:v>
                </c:pt>
                <c:pt idx="3">
                  <c:v>17.18</c:v>
                </c:pt>
                <c:pt idx="4">
                  <c:v>15.58</c:v>
                </c:pt>
                <c:pt idx="5">
                  <c:v>11.48</c:v>
                </c:pt>
              </c:numCache>
            </c:numRef>
          </c:yVal>
        </c:ser>
        <c:ser>
          <c:idx val="1"/>
          <c:order val="1"/>
          <c:spPr>
            <a:ln w="12700">
              <a:solidFill>
                <a:schemeClr val="tx1"/>
              </a:solidFill>
              <a:prstDash val="dash"/>
            </a:ln>
          </c:spPr>
          <c:marker>
            <c:symbol val="none"/>
          </c:marker>
          <c:xVal>
            <c:numRef>
              <c:f>'Summary - mixed'!$I$2:$I$5</c:f>
              <c:numCache>
                <c:formatCode>General</c:formatCode>
                <c:ptCount val="4"/>
                <c:pt idx="0">
                  <c:v>0</c:v>
                </c:pt>
                <c:pt idx="1">
                  <c:v>10</c:v>
                </c:pt>
                <c:pt idx="2">
                  <c:v>15</c:v>
                </c:pt>
                <c:pt idx="3">
                  <c:v>30</c:v>
                </c:pt>
              </c:numCache>
            </c:numRef>
          </c:xVal>
          <c:yVal>
            <c:numRef>
              <c:f>'Summary - mixed'!$J$2:$J$5</c:f>
              <c:numCache>
                <c:formatCode>General</c:formatCode>
                <c:ptCount val="4"/>
                <c:pt idx="0">
                  <c:v>0</c:v>
                </c:pt>
                <c:pt idx="1">
                  <c:v>10</c:v>
                </c:pt>
                <c:pt idx="2">
                  <c:v>15</c:v>
                </c:pt>
                <c:pt idx="3">
                  <c:v>30</c:v>
                </c:pt>
              </c:numCache>
            </c:numRef>
          </c:yVal>
        </c:ser>
        <c:axId val="176335872"/>
        <c:axId val="176350336"/>
      </c:scatterChart>
      <c:valAx>
        <c:axId val="176335872"/>
        <c:scaling>
          <c:orientation val="minMax"/>
          <c:max val="25"/>
        </c:scaling>
        <c:axPos val="b"/>
        <c:title>
          <c:tx>
            <c:rich>
              <a:bodyPr/>
              <a:lstStyle/>
              <a:p>
                <a:pPr>
                  <a:defRPr/>
                </a:pPr>
                <a:r>
                  <a:rPr lang="en-US"/>
                  <a:t>HBS</a:t>
                </a:r>
              </a:p>
            </c:rich>
          </c:tx>
          <c:layout/>
        </c:title>
        <c:numFmt formatCode="0" sourceLinked="0"/>
        <c:tickLblPos val="nextTo"/>
        <c:txPr>
          <a:bodyPr rot="0" vert="horz"/>
          <a:lstStyle/>
          <a:p>
            <a:pPr>
              <a:defRPr/>
            </a:pPr>
            <a:endParaRPr lang="en-US"/>
          </a:p>
        </c:txPr>
        <c:crossAx val="176350336"/>
        <c:crosses val="autoZero"/>
        <c:crossBetween val="midCat"/>
        <c:majorUnit val="5"/>
      </c:valAx>
      <c:valAx>
        <c:axId val="176350336"/>
        <c:scaling>
          <c:orientation val="minMax"/>
          <c:max val="25"/>
        </c:scaling>
        <c:axPos val="l"/>
        <c:majorGridlines>
          <c:spPr>
            <a:ln>
              <a:solidFill>
                <a:schemeClr val="bg1">
                  <a:lumMod val="65000"/>
                </a:schemeClr>
              </a:solidFill>
              <a:prstDash val="sysDash"/>
            </a:ln>
          </c:spPr>
        </c:majorGridlines>
        <c:title>
          <c:tx>
            <c:rich>
              <a:bodyPr rot="-5400000" vert="horz"/>
              <a:lstStyle/>
              <a:p>
                <a:pPr>
                  <a:defRPr/>
                </a:pPr>
                <a:r>
                  <a:rPr lang="en-US"/>
                  <a:t>EU-SILC</a:t>
                </a:r>
              </a:p>
            </c:rich>
          </c:tx>
          <c:layout>
            <c:manualLayout>
              <c:xMode val="edge"/>
              <c:yMode val="edge"/>
              <c:x val="1.1904624597981635E-2"/>
              <c:y val="0.37774703017614125"/>
            </c:manualLayout>
          </c:layout>
        </c:title>
        <c:numFmt formatCode="0" sourceLinked="0"/>
        <c:tickLblPos val="nextTo"/>
        <c:crossAx val="176335872"/>
        <c:crosses val="autoZero"/>
        <c:crossBetween val="midCat"/>
        <c:majorUnit val="5"/>
      </c:valAx>
    </c:plotArea>
    <c:plotVisOnly val="1"/>
    <c:dispBlanksAs val="gap"/>
  </c:chart>
  <c:spPr>
    <a:ln>
      <a:noFill/>
    </a:ln>
  </c:spPr>
  <c:txPr>
    <a:bodyPr/>
    <a:lstStyle/>
    <a:p>
      <a:pPr>
        <a:defRPr sz="1400">
          <a:latin typeface="Arial" pitchFamily="34" charset="0"/>
          <a:cs typeface="Arial" pitchFamily="34" charset="0"/>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GB" dirty="0"/>
          </a:p>
        </p:txBody>
      </p:sp>
      <p:sp>
        <p:nvSpPr>
          <p:cNvPr id="3" name="Date Placeholder 2"/>
          <p:cNvSpPr>
            <a:spLocks noGrp="1"/>
          </p:cNvSpPr>
          <p:nvPr>
            <p:ph type="dt" idx="1"/>
          </p:nvPr>
        </p:nvSpPr>
        <p:spPr>
          <a:xfrm>
            <a:off x="3884613" y="0"/>
            <a:ext cx="2971800"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15D93B0-60E7-4604-BFF0-5C41429E4CA4}" type="datetimeFigureOut">
              <a:rPr lang="en-GB"/>
              <a:pPr>
                <a:defRPr/>
              </a:pPr>
              <a:t>15/04/2015</a:t>
            </a:fld>
            <a:endParaRPr lang="en-GB" dirty="0"/>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GB" dirty="0"/>
          </a:p>
        </p:txBody>
      </p:sp>
      <p:sp>
        <p:nvSpPr>
          <p:cNvPr id="7" name="Slide Number Placeholder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7B59FC4-6D29-4885-AE23-947EB2131D22}"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654591-D00F-46D7-918F-5A352F3A3300}" type="slidenum">
              <a:rPr lang="en-GB" smtClean="0"/>
              <a:pPr fontAlgn="base">
                <a:spcBef>
                  <a:spcPct val="0"/>
                </a:spcBef>
                <a:spcAft>
                  <a:spcPct val="0"/>
                </a:spcAft>
                <a:defRPr/>
              </a:pPr>
              <a:t>1</a:t>
            </a:fld>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10</a:t>
            </a:fld>
            <a:endParaRPr lang="en-GB"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11</a:t>
            </a:fld>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12</a:t>
            </a:fld>
            <a:endParaRPr lang="en-GB"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14</a:t>
            </a:fld>
            <a:endParaRPr lang="en-GB"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15</a:t>
            </a:fld>
            <a:endParaRPr lang="en-GB"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16</a:t>
            </a:fld>
            <a:endParaRPr lang="en-GB"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17</a:t>
            </a:fld>
            <a:endParaRPr lang="en-GB"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i="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18</a:t>
            </a:fld>
            <a:endParaRPr lang="en-GB"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i="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19</a:t>
            </a:fld>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200" kern="1200" dirty="0" smtClean="0">
              <a:solidFill>
                <a:schemeClr val="tx1"/>
              </a:solidFill>
              <a:latin typeface="+mn-lt"/>
              <a:ea typeface="+mn-ea"/>
              <a:cs typeface="+mn-cs"/>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2</a:t>
            </a:fld>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200" kern="1200" dirty="0" smtClean="0">
              <a:solidFill>
                <a:schemeClr val="tx1"/>
              </a:solidFill>
              <a:latin typeface="+mn-lt"/>
              <a:ea typeface="+mn-ea"/>
              <a:cs typeface="+mn-cs"/>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3</a:t>
            </a:fld>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200" kern="1200" dirty="0" smtClean="0">
              <a:solidFill>
                <a:schemeClr val="tx1"/>
              </a:solidFill>
              <a:latin typeface="+mn-lt"/>
              <a:ea typeface="+mn-ea"/>
              <a:cs typeface="+mn-cs"/>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4</a:t>
            </a:fld>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5</a:t>
            </a:fld>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z="1400" dirty="0" smtClean="0">
                <a:latin typeface="Arial" charset="0"/>
                <a:cs typeface="Arial" charset="0"/>
              </a:rPr>
              <a:t>As anyone whose done any statistical matching before knows, the most important</a:t>
            </a:r>
            <a:r>
              <a:rPr lang="en-GB" sz="1400" baseline="0" dirty="0" smtClean="0">
                <a:latin typeface="Arial" charset="0"/>
                <a:cs typeface="Arial" charset="0"/>
              </a:rPr>
              <a:t> stage is that of preparing the two datasets that are being matched, and in particular, attempting to make the variables that are common to the two datasets and their distributions comparable.  .  </a:t>
            </a:r>
            <a:r>
              <a:rPr lang="en-GB" sz="1400" baseline="0" dirty="0" err="1" smtClean="0">
                <a:latin typeface="Arial" charset="0"/>
                <a:cs typeface="Arial" charset="0"/>
              </a:rPr>
              <a:t>D’orazio</a:t>
            </a:r>
            <a:r>
              <a:rPr lang="en-GB" sz="1400" baseline="0" dirty="0" smtClean="0">
                <a:latin typeface="Arial" charset="0"/>
                <a:cs typeface="Arial" charset="0"/>
              </a:rPr>
              <a:t> and colleagues specify a number of </a:t>
            </a:r>
            <a:r>
              <a:rPr lang="en-GB" sz="1400" baseline="0" dirty="0" err="1" smtClean="0">
                <a:latin typeface="Arial" charset="0"/>
                <a:cs typeface="Arial" charset="0"/>
              </a:rPr>
              <a:t>reconcilliation</a:t>
            </a:r>
            <a:r>
              <a:rPr lang="en-GB" sz="1400" baseline="0" dirty="0" smtClean="0">
                <a:latin typeface="Arial" charset="0"/>
                <a:cs typeface="Arial" charset="0"/>
              </a:rPr>
              <a:t> actions that should be looked at, including considering the:</a:t>
            </a:r>
          </a:p>
          <a:p>
            <a:pPr eaLnBrk="1" hangingPunct="1">
              <a:spcBef>
                <a:spcPct val="0"/>
              </a:spcBef>
            </a:pPr>
            <a:r>
              <a:rPr lang="en-GB" sz="1400" baseline="0" dirty="0" smtClean="0">
                <a:latin typeface="Arial" charset="0"/>
                <a:cs typeface="Arial" charset="0"/>
              </a:rPr>
              <a:t>Population, </a:t>
            </a:r>
            <a:r>
              <a:rPr lang="en-GB" sz="1400" baseline="0" dirty="0" err="1" smtClean="0">
                <a:latin typeface="Arial" charset="0"/>
                <a:cs typeface="Arial" charset="0"/>
              </a:rPr>
              <a:t>defintion</a:t>
            </a:r>
            <a:r>
              <a:rPr lang="en-GB" sz="1400" baseline="0" dirty="0" smtClean="0">
                <a:latin typeface="Arial" charset="0"/>
                <a:cs typeface="Arial" charset="0"/>
              </a:rPr>
              <a:t> of the units, reference period of two datasets, the definition and </a:t>
            </a:r>
            <a:r>
              <a:rPr lang="en-GB" sz="1400" baseline="0" dirty="0" err="1" smtClean="0">
                <a:latin typeface="Arial" charset="0"/>
                <a:cs typeface="Arial" charset="0"/>
              </a:rPr>
              <a:t>clasification</a:t>
            </a:r>
            <a:r>
              <a:rPr lang="en-GB" sz="1400" baseline="0" dirty="0" smtClean="0">
                <a:latin typeface="Arial" charset="0"/>
                <a:cs typeface="Arial" charset="0"/>
              </a:rPr>
              <a:t> of the variables and the treatment of missing data.  </a:t>
            </a:r>
          </a:p>
          <a:p>
            <a:pPr eaLnBrk="1" hangingPunct="1">
              <a:spcBef>
                <a:spcPct val="0"/>
              </a:spcBef>
            </a:pPr>
            <a:endParaRPr lang="en-GB" sz="1400" baseline="0" dirty="0" smtClean="0">
              <a:latin typeface="Arial" charset="0"/>
              <a:cs typeface="Arial" charset="0"/>
            </a:endParaRPr>
          </a:p>
          <a:p>
            <a:pPr eaLnBrk="1" hangingPunct="1">
              <a:spcBef>
                <a:spcPct val="0"/>
              </a:spcBef>
            </a:pPr>
            <a:r>
              <a:rPr lang="en-GB" sz="1400" baseline="0" dirty="0" smtClean="0">
                <a:latin typeface="Arial" charset="0"/>
                <a:cs typeface="Arial" charset="0"/>
              </a:rPr>
              <a:t>Attempting to harmonise all of these in data that’s already been collected is very difficult at best.  Collection should ideally be planned with statistical matching in mind.</a:t>
            </a:r>
          </a:p>
          <a:p>
            <a:pPr eaLnBrk="1" hangingPunct="1">
              <a:spcBef>
                <a:spcPct val="0"/>
              </a:spcBef>
            </a:pPr>
            <a:endParaRPr lang="en-GB" sz="1400" baseline="0" dirty="0" smtClean="0">
              <a:latin typeface="Arial" charset="0"/>
              <a:cs typeface="Arial" charset="0"/>
            </a:endParaRPr>
          </a:p>
          <a:p>
            <a:pPr eaLnBrk="1" hangingPunct="1">
              <a:spcBef>
                <a:spcPct val="0"/>
              </a:spcBef>
            </a:pPr>
            <a:r>
              <a:rPr lang="en-GB" sz="1400" baseline="0" dirty="0" smtClean="0">
                <a:latin typeface="Arial" charset="0"/>
                <a:cs typeface="Arial" charset="0"/>
              </a:rPr>
              <a:t>In </a:t>
            </a:r>
            <a:r>
              <a:rPr lang="en-GB" sz="1400" baseline="0" dirty="0" err="1" smtClean="0">
                <a:latin typeface="Arial" charset="0"/>
                <a:cs typeface="Arial" charset="0"/>
              </a:rPr>
              <a:t>examing</a:t>
            </a:r>
            <a:r>
              <a:rPr lang="en-GB" sz="1400" baseline="0" dirty="0" smtClean="0">
                <a:latin typeface="Arial" charset="0"/>
                <a:cs typeface="Arial" charset="0"/>
              </a:rPr>
              <a:t> the HBS and SILC we were able to identify a potential set of common variables which broadly cover information about the household size and structure, other key characteristics relating to the household such as information regarding the type and size of dwelling, as well as socio-demographic characteristics of the HRP and income.  </a:t>
            </a:r>
            <a:endParaRPr lang="en-GB" sz="1400" dirty="0" smtClean="0"/>
          </a:p>
          <a:p>
            <a:pPr eaLnBrk="1" hangingPunct="1">
              <a:spcBef>
                <a:spcPct val="0"/>
              </a:spcBef>
            </a:pPr>
            <a:endParaRPr lang="en-GB" sz="140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6</a:t>
            </a:fld>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7</a:t>
            </a:fld>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8</a:t>
            </a:fld>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400" dirty="0" smtClean="0">
              <a:latin typeface="Arial" charset="0"/>
              <a:cs typeface="Arial"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06BA9-FFDB-4957-9D10-1B154AC0C781}" type="slidenum">
              <a:rPr lang="en-GB" smtClean="0"/>
              <a:pPr fontAlgn="base">
                <a:spcBef>
                  <a:spcPct val="0"/>
                </a:spcBef>
                <a:spcAft>
                  <a:spcPct val="0"/>
                </a:spcAft>
                <a:defRPr/>
              </a:pPr>
              <a:t>9</a:t>
            </a:fld>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ONS_RGB.jpg"/>
          <p:cNvPicPr>
            <a:picLocks noChangeAspect="1"/>
          </p:cNvPicPr>
          <p:nvPr userDrawn="1"/>
        </p:nvPicPr>
        <p:blipFill>
          <a:blip r:embed="rId2" cstate="print"/>
          <a:srcRect/>
          <a:stretch>
            <a:fillRect/>
          </a:stretch>
        </p:blipFill>
        <p:spPr bwMode="auto">
          <a:xfrm>
            <a:off x="376238" y="411163"/>
            <a:ext cx="3060700" cy="942975"/>
          </a:xfrm>
          <a:prstGeom prst="rect">
            <a:avLst/>
          </a:prstGeom>
          <a:noFill/>
          <a:ln w="9525">
            <a:noFill/>
            <a:miter lim="800000"/>
            <a:headEnd/>
            <a:tailEnd/>
          </a:ln>
        </p:spPr>
      </p:pic>
      <p:pic>
        <p:nvPicPr>
          <p:cNvPr id="5" name="Picture 9" descr="NWBlogo2_high.jpg"/>
          <p:cNvPicPr>
            <a:picLocks noChangeAspect="1"/>
          </p:cNvPicPr>
          <p:nvPr userDrawn="1"/>
        </p:nvPicPr>
        <p:blipFill>
          <a:blip r:embed="rId3" cstate="print"/>
          <a:srcRect/>
          <a:stretch>
            <a:fillRect/>
          </a:stretch>
        </p:blipFill>
        <p:spPr bwMode="auto">
          <a:xfrm>
            <a:off x="5300663" y="0"/>
            <a:ext cx="3832225" cy="2708275"/>
          </a:xfrm>
          <a:prstGeom prst="rect">
            <a:avLst/>
          </a:prstGeom>
          <a:noFill/>
          <a:ln w="9525">
            <a:noFill/>
            <a:miter lim="800000"/>
            <a:headEnd/>
            <a:tailEnd/>
          </a:ln>
        </p:spPr>
      </p:pic>
      <p:sp>
        <p:nvSpPr>
          <p:cNvPr id="8" name="Rectangle 2"/>
          <p:cNvSpPr>
            <a:spLocks noGrp="1" noChangeArrowheads="1"/>
          </p:cNvSpPr>
          <p:nvPr>
            <p:ph type="ctrTitle"/>
          </p:nvPr>
        </p:nvSpPr>
        <p:spPr>
          <a:xfrm>
            <a:off x="457200" y="3124200"/>
            <a:ext cx="7772400" cy="1143000"/>
          </a:xfrm>
        </p:spPr>
        <p:txBody>
          <a:bodyPr>
            <a:normAutofit/>
          </a:bodyPr>
          <a:lstStyle>
            <a:lvl1pPr algn="l">
              <a:defRPr sz="3200" b="1">
                <a:solidFill>
                  <a:srgbClr val="003D59"/>
                </a:solidFill>
              </a:defRPr>
            </a:lvl1pPr>
          </a:lstStyle>
          <a:p>
            <a:r>
              <a:rPr lang="en-US" smtClean="0"/>
              <a:t>Click to edit Master title style</a:t>
            </a:r>
            <a:endParaRPr lang="en-GB" dirty="0"/>
          </a:p>
        </p:txBody>
      </p:sp>
      <p:sp>
        <p:nvSpPr>
          <p:cNvPr id="9" name="Rectangle 3"/>
          <p:cNvSpPr>
            <a:spLocks noGrp="1" noChangeArrowheads="1"/>
          </p:cNvSpPr>
          <p:nvPr>
            <p:ph type="subTitle" idx="1"/>
          </p:nvPr>
        </p:nvSpPr>
        <p:spPr>
          <a:xfrm>
            <a:off x="457200" y="4419600"/>
            <a:ext cx="6400800" cy="1752600"/>
          </a:xfrm>
        </p:spPr>
        <p:txBody>
          <a:bodyPr>
            <a:normAutofit/>
          </a:bodyPr>
          <a:lstStyle>
            <a:lvl1pPr marL="0" indent="0">
              <a:buFontTx/>
              <a:buNone/>
              <a:defRPr sz="2800">
                <a:solidFill>
                  <a:srgbClr val="003D59"/>
                </a:solidFill>
              </a:defRPr>
            </a:lvl1pPr>
          </a:lstStyle>
          <a:p>
            <a:r>
              <a:rPr lang="en-US" smtClean="0"/>
              <a:t>Click to edit Master subtitle style</a:t>
            </a:r>
            <a:endParaRPr lang="en-GB" dirty="0"/>
          </a:p>
        </p:txBody>
      </p:sp>
      <p:sp>
        <p:nvSpPr>
          <p:cNvPr id="6" name="Date Placeholder 3"/>
          <p:cNvSpPr>
            <a:spLocks noGrp="1"/>
          </p:cNvSpPr>
          <p:nvPr>
            <p:ph type="dt" sz="half" idx="10"/>
          </p:nvPr>
        </p:nvSpPr>
        <p:spPr/>
        <p:txBody>
          <a:bodyPr/>
          <a:lstStyle>
            <a:lvl1pPr>
              <a:defRPr dirty="0"/>
            </a:lvl1pPr>
          </a:lstStyle>
          <a:p>
            <a:pPr>
              <a:defRPr/>
            </a:pPr>
            <a:endParaRPr lang="en-GB" dirty="0"/>
          </a:p>
        </p:txBody>
      </p:sp>
      <p:sp>
        <p:nvSpPr>
          <p:cNvPr id="7" name="Footer Placeholder 4"/>
          <p:cNvSpPr>
            <a:spLocks noGrp="1"/>
          </p:cNvSpPr>
          <p:nvPr>
            <p:ph type="ftr" sz="quarter" idx="11"/>
          </p:nvPr>
        </p:nvSpPr>
        <p:spPr/>
        <p:txBody>
          <a:bodyPr/>
          <a:lstStyle>
            <a:lvl1pPr>
              <a:defRPr dirty="0"/>
            </a:lvl1pPr>
          </a:lstStyle>
          <a:p>
            <a:pPr>
              <a:defRPr/>
            </a:pPr>
            <a:endParaRPr lang="en-GB" dirty="0"/>
          </a:p>
        </p:txBody>
      </p:sp>
      <p:sp>
        <p:nvSpPr>
          <p:cNvPr id="10" name="Slide Number Placeholder 5"/>
          <p:cNvSpPr>
            <a:spLocks noGrp="1"/>
          </p:cNvSpPr>
          <p:nvPr>
            <p:ph type="sldNum" sz="quarter" idx="12"/>
          </p:nvPr>
        </p:nvSpPr>
        <p:spPr/>
        <p:txBody>
          <a:bodyPr/>
          <a:lstStyle>
            <a:lvl1pPr>
              <a:defRPr/>
            </a:lvl1pPr>
          </a:lstStyle>
          <a:p>
            <a:pPr>
              <a:defRPr/>
            </a:pPr>
            <a:fld id="{92C9532D-E1F8-4EC7-A53F-EF1E0A8E0339}" type="slidenum">
              <a:rPr lang="en-GB"/>
              <a:pPr>
                <a:defRPr/>
              </a:pPr>
              <a:t>‹#›</a:t>
            </a:fld>
            <a:endParaRPr lang="en-GB"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0A40089-5A92-4392-8036-D91A8EB1C1FB}" type="datetimeFigureOut">
              <a:rPr lang="en-GB"/>
              <a:pPr>
                <a:defRPr/>
              </a:pPr>
              <a:t>15/04/2015</a:t>
            </a:fld>
            <a:endParaRPr lang="en-GB" dirty="0"/>
          </a:p>
        </p:txBody>
      </p:sp>
      <p:sp>
        <p:nvSpPr>
          <p:cNvPr id="5" name="Footer Placeholder 4"/>
          <p:cNvSpPr>
            <a:spLocks noGrp="1"/>
          </p:cNvSpPr>
          <p:nvPr>
            <p:ph type="ftr" sz="quarter" idx="11"/>
          </p:nvPr>
        </p:nvSpPr>
        <p:spPr/>
        <p:txBody>
          <a:bodyPr/>
          <a:lstStyle>
            <a:lvl1pPr>
              <a:defRPr dirty="0"/>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4E732B59-466F-4E7C-A9E5-1F1520F0648C}" type="slidenum">
              <a:rPr lang="en-GB"/>
              <a:pPr>
                <a:defRPr/>
              </a:pPr>
              <a:t>‹#›</a:t>
            </a:fld>
            <a:endParaRPr lang="en-GB"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9221B2B-ADE1-453B-8068-CCCCAA353E28}" type="datetimeFigureOut">
              <a:rPr lang="en-GB"/>
              <a:pPr>
                <a:defRPr/>
              </a:pPr>
              <a:t>15/04/2015</a:t>
            </a:fld>
            <a:endParaRPr lang="en-GB" dirty="0"/>
          </a:p>
        </p:txBody>
      </p:sp>
      <p:sp>
        <p:nvSpPr>
          <p:cNvPr id="5" name="Footer Placeholder 4"/>
          <p:cNvSpPr>
            <a:spLocks noGrp="1"/>
          </p:cNvSpPr>
          <p:nvPr>
            <p:ph type="ftr" sz="quarter" idx="11"/>
          </p:nvPr>
        </p:nvSpPr>
        <p:spPr/>
        <p:txBody>
          <a:bodyPr/>
          <a:lstStyle>
            <a:lvl1pPr>
              <a:defRPr dirty="0"/>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562B6563-0CB5-43C6-8046-6A3D83D8FD4F}" type="slidenum">
              <a:rPr lang="en-GB"/>
              <a:pPr>
                <a:defRPr/>
              </a:pPr>
              <a:t>‹#›</a:t>
            </a:fld>
            <a:endParaRPr lang="en-GB"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54CE713-5354-4804-9294-BDD847661834}" type="slidenum">
              <a:rPr lang="en-GB"/>
              <a:pPr>
                <a:defRPr/>
              </a:pPr>
              <a:t>‹#›</a:t>
            </a:fld>
            <a:endParaRPr lang="en-GB"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3D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9C7EFC4-1CC1-49BD-B774-7C6D8EF4CC1A}" type="datetimeFigureOut">
              <a:rPr lang="en-GB"/>
              <a:pPr>
                <a:defRPr/>
              </a:pPr>
              <a:t>15/04/2015</a:t>
            </a:fld>
            <a:endParaRPr lang="en-GB" dirty="0"/>
          </a:p>
        </p:txBody>
      </p:sp>
      <p:sp>
        <p:nvSpPr>
          <p:cNvPr id="5" name="Footer Placeholder 4"/>
          <p:cNvSpPr>
            <a:spLocks noGrp="1"/>
          </p:cNvSpPr>
          <p:nvPr>
            <p:ph type="ftr" sz="quarter" idx="11"/>
          </p:nvPr>
        </p:nvSpPr>
        <p:spPr/>
        <p:txBody>
          <a:bodyPr/>
          <a:lstStyle>
            <a:lvl1pPr>
              <a:defRPr dirty="0"/>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7FC28A3-35F9-483E-9F93-D042F7DD80AF}" type="slidenum">
              <a:rPr lang="en-GB"/>
              <a:pPr>
                <a:defRPr/>
              </a:pPr>
              <a:t>‹#›</a:t>
            </a:fld>
            <a:endParaRPr lang="en-GB"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fld id="{695A4014-C0F6-4BFA-962D-E119CF60842E}" type="datetimeFigureOut">
              <a:rPr lang="en-GB"/>
              <a:pPr>
                <a:defRPr/>
              </a:pPr>
              <a:t>15/04/2015</a:t>
            </a:fld>
            <a:endParaRPr lang="en-GB" dirty="0"/>
          </a:p>
        </p:txBody>
      </p:sp>
      <p:sp>
        <p:nvSpPr>
          <p:cNvPr id="6" name="Footer Placeholder 5"/>
          <p:cNvSpPr>
            <a:spLocks noGrp="1"/>
          </p:cNvSpPr>
          <p:nvPr>
            <p:ph type="ftr" sz="quarter" idx="11"/>
          </p:nvPr>
        </p:nvSpPr>
        <p:spPr/>
        <p:txBody>
          <a:bodyPr/>
          <a:lstStyle>
            <a:lvl1pPr>
              <a:defRPr dirty="0"/>
            </a:lvl1pPr>
          </a:lstStyle>
          <a:p>
            <a:pPr>
              <a:defRPr/>
            </a:pPr>
            <a:endParaRPr lang="en-GB" dirty="0"/>
          </a:p>
        </p:txBody>
      </p:sp>
      <p:sp>
        <p:nvSpPr>
          <p:cNvPr id="7" name="Slide Number Placeholder 6"/>
          <p:cNvSpPr>
            <a:spLocks noGrp="1"/>
          </p:cNvSpPr>
          <p:nvPr>
            <p:ph type="sldNum" sz="quarter" idx="12"/>
          </p:nvPr>
        </p:nvSpPr>
        <p:spPr/>
        <p:txBody>
          <a:bodyPr/>
          <a:lstStyle>
            <a:lvl1pPr>
              <a:defRPr/>
            </a:lvl1pPr>
          </a:lstStyle>
          <a:p>
            <a:pPr>
              <a:defRPr/>
            </a:pPr>
            <a:fld id="{7172CF92-7CC6-4345-B7AF-2BDD5E5CFBFE}" type="slidenum">
              <a:rPr lang="en-GB"/>
              <a:pPr>
                <a:defRPr/>
              </a:pPr>
              <a:t>‹#›</a:t>
            </a:fld>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fld id="{48EA161D-720A-46F1-9EF4-5850E9EA9285}" type="datetimeFigureOut">
              <a:rPr lang="en-GB"/>
              <a:pPr>
                <a:defRPr/>
              </a:pPr>
              <a:t>15/04/2015</a:t>
            </a:fld>
            <a:endParaRPr lang="en-GB" dirty="0"/>
          </a:p>
        </p:txBody>
      </p:sp>
      <p:sp>
        <p:nvSpPr>
          <p:cNvPr id="8" name="Footer Placeholder 7"/>
          <p:cNvSpPr>
            <a:spLocks noGrp="1"/>
          </p:cNvSpPr>
          <p:nvPr>
            <p:ph type="ftr" sz="quarter" idx="11"/>
          </p:nvPr>
        </p:nvSpPr>
        <p:spPr/>
        <p:txBody>
          <a:bodyPr/>
          <a:lstStyle>
            <a:lvl1pPr>
              <a:defRPr dirty="0"/>
            </a:lvl1pPr>
          </a:lstStyle>
          <a:p>
            <a:pPr>
              <a:defRPr/>
            </a:pPr>
            <a:endParaRPr lang="en-GB" dirty="0"/>
          </a:p>
        </p:txBody>
      </p:sp>
      <p:sp>
        <p:nvSpPr>
          <p:cNvPr id="9" name="Slide Number Placeholder 8"/>
          <p:cNvSpPr>
            <a:spLocks noGrp="1"/>
          </p:cNvSpPr>
          <p:nvPr>
            <p:ph type="sldNum" sz="quarter" idx="12"/>
          </p:nvPr>
        </p:nvSpPr>
        <p:spPr/>
        <p:txBody>
          <a:bodyPr/>
          <a:lstStyle>
            <a:lvl1pPr>
              <a:defRPr/>
            </a:lvl1pPr>
          </a:lstStyle>
          <a:p>
            <a:pPr>
              <a:defRPr/>
            </a:pPr>
            <a:fld id="{BCA24E98-A2F0-4ED9-899D-E35743C85F3F}" type="slidenum">
              <a:rPr lang="en-GB"/>
              <a:pPr>
                <a:defRPr/>
              </a:pPr>
              <a:t>‹#›</a:t>
            </a:fld>
            <a:endParaRPr lang="en-GB"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fld id="{B4451987-2029-40B5-965D-9F7513B72526}" type="datetimeFigureOut">
              <a:rPr lang="en-GB"/>
              <a:pPr>
                <a:defRPr/>
              </a:pPr>
              <a:t>15/04/2015</a:t>
            </a:fld>
            <a:endParaRPr lang="en-GB" dirty="0"/>
          </a:p>
        </p:txBody>
      </p:sp>
      <p:sp>
        <p:nvSpPr>
          <p:cNvPr id="4" name="Footer Placeholder 3"/>
          <p:cNvSpPr>
            <a:spLocks noGrp="1"/>
          </p:cNvSpPr>
          <p:nvPr>
            <p:ph type="ftr" sz="quarter" idx="11"/>
          </p:nvPr>
        </p:nvSpPr>
        <p:spPr/>
        <p:txBody>
          <a:bodyPr/>
          <a:lstStyle>
            <a:lvl1pPr>
              <a:defRPr dirty="0"/>
            </a:lvl1pPr>
          </a:lstStyle>
          <a:p>
            <a:pPr>
              <a:defRPr/>
            </a:pPr>
            <a:endParaRPr lang="en-GB" dirty="0"/>
          </a:p>
        </p:txBody>
      </p:sp>
      <p:sp>
        <p:nvSpPr>
          <p:cNvPr id="5" name="Slide Number Placeholder 4"/>
          <p:cNvSpPr>
            <a:spLocks noGrp="1"/>
          </p:cNvSpPr>
          <p:nvPr>
            <p:ph type="sldNum" sz="quarter" idx="12"/>
          </p:nvPr>
        </p:nvSpPr>
        <p:spPr/>
        <p:txBody>
          <a:bodyPr/>
          <a:lstStyle>
            <a:lvl1pPr>
              <a:defRPr/>
            </a:lvl1pPr>
          </a:lstStyle>
          <a:p>
            <a:pPr>
              <a:defRPr/>
            </a:pPr>
            <a:fld id="{58880761-08DE-4452-A94F-A623A12CFBE1}" type="slidenum">
              <a:rPr lang="en-GB"/>
              <a:pPr>
                <a:defRPr/>
              </a:pPr>
              <a:t>‹#›</a:t>
            </a:fld>
            <a:endParaRPr lang="en-GB"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609C482-FB15-44D3-A70C-47683E09EFE4}" type="datetimeFigureOut">
              <a:rPr lang="en-GB"/>
              <a:pPr>
                <a:defRPr/>
              </a:pPr>
              <a:t>15/04/2015</a:t>
            </a:fld>
            <a:endParaRPr lang="en-GB" dirty="0"/>
          </a:p>
        </p:txBody>
      </p:sp>
      <p:sp>
        <p:nvSpPr>
          <p:cNvPr id="3" name="Footer Placeholder 2"/>
          <p:cNvSpPr>
            <a:spLocks noGrp="1"/>
          </p:cNvSpPr>
          <p:nvPr>
            <p:ph type="ftr" sz="quarter" idx="11"/>
          </p:nvPr>
        </p:nvSpPr>
        <p:spPr/>
        <p:txBody>
          <a:bodyPr/>
          <a:lstStyle>
            <a:lvl1pPr>
              <a:defRPr dirty="0"/>
            </a:lvl1pPr>
          </a:lstStyle>
          <a:p>
            <a:pPr>
              <a:defRPr/>
            </a:pPr>
            <a:endParaRPr lang="en-GB" dirty="0"/>
          </a:p>
        </p:txBody>
      </p:sp>
      <p:sp>
        <p:nvSpPr>
          <p:cNvPr id="4" name="Slide Number Placeholder 3"/>
          <p:cNvSpPr>
            <a:spLocks noGrp="1"/>
          </p:cNvSpPr>
          <p:nvPr>
            <p:ph type="sldNum" sz="quarter" idx="12"/>
          </p:nvPr>
        </p:nvSpPr>
        <p:spPr/>
        <p:txBody>
          <a:bodyPr/>
          <a:lstStyle>
            <a:lvl1pPr>
              <a:defRPr/>
            </a:lvl1pPr>
          </a:lstStyle>
          <a:p>
            <a:pPr>
              <a:defRPr/>
            </a:pPr>
            <a:fld id="{89CEBA1B-D6B3-478D-9213-AD79ED7E2F2C}" type="slidenum">
              <a:rPr lang="en-GB"/>
              <a:pPr>
                <a:defRPr/>
              </a:pPr>
              <a:t>‹#›</a:t>
            </a:fld>
            <a:endParaRPr lang="en-GB"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37B566F-80D3-4D1D-B479-7CD071F33456}" type="datetimeFigureOut">
              <a:rPr lang="en-GB"/>
              <a:pPr>
                <a:defRPr/>
              </a:pPr>
              <a:t>15/04/2015</a:t>
            </a:fld>
            <a:endParaRPr lang="en-GB" dirty="0"/>
          </a:p>
        </p:txBody>
      </p:sp>
      <p:sp>
        <p:nvSpPr>
          <p:cNvPr id="6" name="Footer Placeholder 5"/>
          <p:cNvSpPr>
            <a:spLocks noGrp="1"/>
          </p:cNvSpPr>
          <p:nvPr>
            <p:ph type="ftr" sz="quarter" idx="11"/>
          </p:nvPr>
        </p:nvSpPr>
        <p:spPr/>
        <p:txBody>
          <a:bodyPr/>
          <a:lstStyle>
            <a:lvl1pPr>
              <a:defRPr dirty="0"/>
            </a:lvl1pPr>
          </a:lstStyle>
          <a:p>
            <a:pPr>
              <a:defRPr/>
            </a:pPr>
            <a:endParaRPr lang="en-GB" dirty="0"/>
          </a:p>
        </p:txBody>
      </p:sp>
      <p:sp>
        <p:nvSpPr>
          <p:cNvPr id="7" name="Slide Number Placeholder 6"/>
          <p:cNvSpPr>
            <a:spLocks noGrp="1"/>
          </p:cNvSpPr>
          <p:nvPr>
            <p:ph type="sldNum" sz="quarter" idx="12"/>
          </p:nvPr>
        </p:nvSpPr>
        <p:spPr/>
        <p:txBody>
          <a:bodyPr/>
          <a:lstStyle>
            <a:lvl1pPr>
              <a:defRPr/>
            </a:lvl1pPr>
          </a:lstStyle>
          <a:p>
            <a:pPr>
              <a:defRPr/>
            </a:pPr>
            <a:fld id="{CFDD2F38-E8C2-4BCF-8924-7A104603B810}" type="slidenum">
              <a:rPr lang="en-GB"/>
              <a:pPr>
                <a:defRPr/>
              </a:pPr>
              <a:t>‹#›</a:t>
            </a:fld>
            <a:endParaRPr lang="en-GB"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8ABAB7DF-0980-419D-95D0-EE60AC5F2B2D}" type="datetimeFigureOut">
              <a:rPr lang="en-GB"/>
              <a:pPr>
                <a:defRPr/>
              </a:pPr>
              <a:t>15/04/2015</a:t>
            </a:fld>
            <a:endParaRPr lang="en-GB" dirty="0"/>
          </a:p>
        </p:txBody>
      </p:sp>
      <p:sp>
        <p:nvSpPr>
          <p:cNvPr id="6" name="Footer Placeholder 5"/>
          <p:cNvSpPr>
            <a:spLocks noGrp="1"/>
          </p:cNvSpPr>
          <p:nvPr>
            <p:ph type="ftr" sz="quarter" idx="11"/>
          </p:nvPr>
        </p:nvSpPr>
        <p:spPr/>
        <p:txBody>
          <a:bodyPr/>
          <a:lstStyle>
            <a:lvl1pPr>
              <a:defRPr dirty="0"/>
            </a:lvl1pPr>
          </a:lstStyle>
          <a:p>
            <a:pPr>
              <a:defRPr/>
            </a:pPr>
            <a:endParaRPr lang="en-GB" dirty="0"/>
          </a:p>
        </p:txBody>
      </p:sp>
      <p:sp>
        <p:nvSpPr>
          <p:cNvPr id="7" name="Slide Number Placeholder 6"/>
          <p:cNvSpPr>
            <a:spLocks noGrp="1"/>
          </p:cNvSpPr>
          <p:nvPr>
            <p:ph type="sldNum" sz="quarter" idx="12"/>
          </p:nvPr>
        </p:nvSpPr>
        <p:spPr/>
        <p:txBody>
          <a:bodyPr/>
          <a:lstStyle>
            <a:lvl1pPr>
              <a:defRPr/>
            </a:lvl1pPr>
          </a:lstStyle>
          <a:p>
            <a:pPr>
              <a:defRPr/>
            </a:pPr>
            <a:fld id="{7873F677-EF3B-4837-A6B3-0ED80AE6F186}" type="slidenum">
              <a:rPr lang="en-GB"/>
              <a:pPr>
                <a:defRPr/>
              </a:pPr>
              <a:t>‹#›</a:t>
            </a:fld>
            <a:endParaRPr lang="en-GB"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dirty="0">
                <a:solidFill>
                  <a:schemeClr val="tx1">
                    <a:tint val="75000"/>
                  </a:schemeClr>
                </a:solidFill>
                <a:latin typeface="+mn-lt"/>
              </a:defRPr>
            </a:lvl1pPr>
          </a:lstStyle>
          <a:p>
            <a:pPr>
              <a:defRPr/>
            </a:pP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FF174BC-6BB5-4877-B637-B89B7B4C4BF5}" type="slidenum">
              <a:rPr lang="en-GB"/>
              <a:pPr>
                <a:defRPr/>
              </a:pPr>
              <a:t>‹#›</a:t>
            </a:fld>
            <a:endParaRPr lang="en-GB" dirty="0"/>
          </a:p>
        </p:txBody>
      </p:sp>
      <p:cxnSp>
        <p:nvCxnSpPr>
          <p:cNvPr id="3079" name="Straight Connector 7"/>
          <p:cNvCxnSpPr>
            <a:cxnSpLocks noChangeShapeType="1"/>
          </p:cNvCxnSpPr>
          <p:nvPr/>
        </p:nvCxnSpPr>
        <p:spPr bwMode="auto">
          <a:xfrm>
            <a:off x="368300" y="1276350"/>
            <a:ext cx="8424863" cy="0"/>
          </a:xfrm>
          <a:prstGeom prst="line">
            <a:avLst/>
          </a:prstGeom>
          <a:noFill/>
          <a:ln w="9525" algn="ctr">
            <a:solidFill>
              <a:srgbClr val="A8BD3A"/>
            </a:solidFill>
            <a:round/>
            <a:headEnd/>
            <a:tailEnd/>
          </a:ln>
        </p:spPr>
      </p:cxnSp>
    </p:spTree>
  </p:cSld>
  <p:clrMap bg1="lt1" tx1="dk1" bg2="lt2" tx2="dk2" accent1="accent1" accent2="accent2" accent3="accent3" accent4="accent4" accent5="accent5" accent6="accent6" hlink="hlink" folHlink="folHlink"/>
  <p:sldLayoutIdLst>
    <p:sldLayoutId id="2147483692" r:id="rId1"/>
    <p:sldLayoutId id="2147483691"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ransition>
    <p:fade/>
  </p:transition>
  <p:txStyles>
    <p:titleStyle>
      <a:lvl1pPr algn="l" rtl="0" eaLnBrk="0" fontAlgn="base" hangingPunct="0">
        <a:spcBef>
          <a:spcPct val="0"/>
        </a:spcBef>
        <a:spcAft>
          <a:spcPct val="0"/>
        </a:spcAft>
        <a:defRPr sz="3200" b="1" kern="1200">
          <a:solidFill>
            <a:srgbClr val="003D59"/>
          </a:solidFill>
          <a:latin typeface="+mj-lt"/>
          <a:ea typeface="+mj-ea"/>
          <a:cs typeface="+mj-cs"/>
        </a:defRPr>
      </a:lvl1pPr>
      <a:lvl2pPr algn="l" rtl="0" eaLnBrk="0" fontAlgn="base" hangingPunct="0">
        <a:spcBef>
          <a:spcPct val="0"/>
        </a:spcBef>
        <a:spcAft>
          <a:spcPct val="0"/>
        </a:spcAft>
        <a:defRPr sz="3200" b="1">
          <a:solidFill>
            <a:srgbClr val="003D59"/>
          </a:solidFill>
          <a:latin typeface="Arial" charset="0"/>
        </a:defRPr>
      </a:lvl2pPr>
      <a:lvl3pPr algn="l" rtl="0" eaLnBrk="0" fontAlgn="base" hangingPunct="0">
        <a:spcBef>
          <a:spcPct val="0"/>
        </a:spcBef>
        <a:spcAft>
          <a:spcPct val="0"/>
        </a:spcAft>
        <a:defRPr sz="3200" b="1">
          <a:solidFill>
            <a:srgbClr val="003D59"/>
          </a:solidFill>
          <a:latin typeface="Arial" charset="0"/>
        </a:defRPr>
      </a:lvl3pPr>
      <a:lvl4pPr algn="l" rtl="0" eaLnBrk="0" fontAlgn="base" hangingPunct="0">
        <a:spcBef>
          <a:spcPct val="0"/>
        </a:spcBef>
        <a:spcAft>
          <a:spcPct val="0"/>
        </a:spcAft>
        <a:defRPr sz="3200" b="1">
          <a:solidFill>
            <a:srgbClr val="003D59"/>
          </a:solidFill>
          <a:latin typeface="Arial" charset="0"/>
        </a:defRPr>
      </a:lvl4pPr>
      <a:lvl5pPr algn="l" rtl="0" eaLnBrk="0" fontAlgn="base" hangingPunct="0">
        <a:spcBef>
          <a:spcPct val="0"/>
        </a:spcBef>
        <a:spcAft>
          <a:spcPct val="0"/>
        </a:spcAft>
        <a:defRPr sz="3200" b="1">
          <a:solidFill>
            <a:srgbClr val="003D59"/>
          </a:solidFill>
          <a:latin typeface="Arial" charset="0"/>
        </a:defRPr>
      </a:lvl5pPr>
      <a:lvl6pPr marL="457200" algn="l" rtl="0" fontAlgn="base">
        <a:spcBef>
          <a:spcPct val="0"/>
        </a:spcBef>
        <a:spcAft>
          <a:spcPct val="0"/>
        </a:spcAft>
        <a:defRPr sz="3200" b="1">
          <a:solidFill>
            <a:srgbClr val="003D59"/>
          </a:solidFill>
          <a:latin typeface="Arial" charset="0"/>
        </a:defRPr>
      </a:lvl6pPr>
      <a:lvl7pPr marL="914400" algn="l" rtl="0" fontAlgn="base">
        <a:spcBef>
          <a:spcPct val="0"/>
        </a:spcBef>
        <a:spcAft>
          <a:spcPct val="0"/>
        </a:spcAft>
        <a:defRPr sz="3200" b="1">
          <a:solidFill>
            <a:srgbClr val="003D59"/>
          </a:solidFill>
          <a:latin typeface="Arial" charset="0"/>
        </a:defRPr>
      </a:lvl7pPr>
      <a:lvl8pPr marL="1371600" algn="l" rtl="0" fontAlgn="base">
        <a:spcBef>
          <a:spcPct val="0"/>
        </a:spcBef>
        <a:spcAft>
          <a:spcPct val="0"/>
        </a:spcAft>
        <a:defRPr sz="3200" b="1">
          <a:solidFill>
            <a:srgbClr val="003D59"/>
          </a:solidFill>
          <a:latin typeface="Arial" charset="0"/>
        </a:defRPr>
      </a:lvl8pPr>
      <a:lvl9pPr marL="1828800" algn="l" rtl="0" fontAlgn="base">
        <a:spcBef>
          <a:spcPct val="0"/>
        </a:spcBef>
        <a:spcAft>
          <a:spcPct val="0"/>
        </a:spcAft>
        <a:defRPr sz="3200" b="1">
          <a:solidFill>
            <a:srgbClr val="003D59"/>
          </a:solidFill>
          <a:latin typeface="Arial"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003D59"/>
          </a:solidFill>
          <a:latin typeface="+mn-lt"/>
          <a:ea typeface="+mn-ea"/>
          <a:cs typeface="+mn-cs"/>
        </a:defRPr>
      </a:lvl1pPr>
      <a:lvl2pPr marL="742950" indent="-285750" algn="l" rtl="0" eaLnBrk="0" fontAlgn="base" hangingPunct="0">
        <a:spcBef>
          <a:spcPct val="20000"/>
        </a:spcBef>
        <a:spcAft>
          <a:spcPct val="0"/>
        </a:spcAft>
        <a:buFont typeface="Arial" charset="0"/>
        <a:defRPr sz="2400" kern="1200">
          <a:solidFill>
            <a:srgbClr val="003D59"/>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003D59"/>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003D59"/>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c.europa.eu/eurostat/documents/3888793/5857145/KS-RA-13-007-EN.PDF/37d4ffcc-e9fc-42bc-8d4f-fc89c65ff6b1?version=1.0"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richard.tonkin@ons.gsi.gov.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ChangeArrowheads="1"/>
          </p:cNvSpPr>
          <p:nvPr/>
        </p:nvSpPr>
        <p:spPr bwMode="auto">
          <a:xfrm>
            <a:off x="395536" y="2636912"/>
            <a:ext cx="8219256" cy="1701800"/>
          </a:xfrm>
          <a:prstGeom prst="rect">
            <a:avLst/>
          </a:prstGeom>
          <a:noFill/>
          <a:ln w="9525">
            <a:noFill/>
            <a:miter lim="800000"/>
            <a:headEnd/>
            <a:tailEnd/>
          </a:ln>
        </p:spPr>
        <p:txBody>
          <a:bodyPr anchor="ctr"/>
          <a:lstStyle/>
          <a:p>
            <a:endParaRPr lang="en-GB" sz="2800" dirty="0" smtClean="0"/>
          </a:p>
          <a:p>
            <a:r>
              <a:rPr lang="en-GB" sz="2800" b="1" dirty="0" smtClean="0">
                <a:solidFill>
                  <a:srgbClr val="003D59"/>
                </a:solidFill>
              </a:rPr>
              <a:t>Matching </a:t>
            </a:r>
            <a:r>
              <a:rPr lang="en-GB" sz="2800" b="1" dirty="0" smtClean="0">
                <a:solidFill>
                  <a:srgbClr val="003D59"/>
                </a:solidFill>
              </a:rPr>
              <a:t>income and consumption: HBS - SILC matching in the </a:t>
            </a:r>
            <a:r>
              <a:rPr lang="en-GB" sz="2800" b="1" dirty="0" smtClean="0">
                <a:solidFill>
                  <a:srgbClr val="003D59"/>
                </a:solidFill>
              </a:rPr>
              <a:t>UK &amp; EU </a:t>
            </a:r>
            <a:r>
              <a:rPr lang="en-GB" sz="2800" dirty="0" smtClean="0"/>
              <a:t>	</a:t>
            </a:r>
          </a:p>
        </p:txBody>
      </p:sp>
      <p:sp>
        <p:nvSpPr>
          <p:cNvPr id="14339" name="Rectangle 7"/>
          <p:cNvSpPr>
            <a:spLocks noChangeArrowheads="1"/>
          </p:cNvSpPr>
          <p:nvPr/>
        </p:nvSpPr>
        <p:spPr bwMode="auto">
          <a:xfrm>
            <a:off x="467544" y="4437112"/>
            <a:ext cx="8064896" cy="2160240"/>
          </a:xfrm>
          <a:prstGeom prst="rect">
            <a:avLst/>
          </a:prstGeom>
          <a:noFill/>
          <a:ln w="9525">
            <a:noFill/>
            <a:miter lim="800000"/>
            <a:headEnd/>
            <a:tailEnd/>
          </a:ln>
        </p:spPr>
        <p:txBody>
          <a:bodyPr/>
          <a:lstStyle/>
          <a:p>
            <a:pPr>
              <a:spcBef>
                <a:spcPct val="20000"/>
              </a:spcBef>
            </a:pPr>
            <a:r>
              <a:rPr lang="en-GB" sz="2000" b="1" dirty="0" smtClean="0">
                <a:solidFill>
                  <a:srgbClr val="003D59"/>
                </a:solidFill>
              </a:rPr>
              <a:t>Richard Tonkin</a:t>
            </a:r>
          </a:p>
          <a:p>
            <a:pPr>
              <a:spcBef>
                <a:spcPct val="20000"/>
              </a:spcBef>
            </a:pPr>
            <a:endParaRPr lang="en-GB" sz="2000" b="1" dirty="0" smtClean="0">
              <a:solidFill>
                <a:srgbClr val="002D46"/>
              </a:solidFill>
            </a:endParaRPr>
          </a:p>
          <a:p>
            <a:r>
              <a:rPr lang="en-GB" sz="2000" b="1" dirty="0" smtClean="0">
                <a:solidFill>
                  <a:srgbClr val="003D59"/>
                </a:solidFill>
              </a:rPr>
              <a:t>Measuring </a:t>
            </a:r>
            <a:r>
              <a:rPr lang="en-GB" sz="2000" b="1" dirty="0" smtClean="0">
                <a:solidFill>
                  <a:srgbClr val="003D59"/>
                </a:solidFill>
              </a:rPr>
              <a:t>Poverty – Concepts, Challenges and Recommendations </a:t>
            </a:r>
            <a:endParaRPr lang="en-GB" sz="2000" b="1" dirty="0" smtClean="0">
              <a:solidFill>
                <a:srgbClr val="003D59"/>
              </a:solidFill>
            </a:endParaRPr>
          </a:p>
          <a:p>
            <a:r>
              <a:rPr lang="en-GB" sz="2000" dirty="0" smtClean="0">
                <a:solidFill>
                  <a:srgbClr val="003D59"/>
                </a:solidFill>
              </a:rPr>
              <a:t>17</a:t>
            </a:r>
            <a:r>
              <a:rPr lang="en-GB" sz="2000" baseline="30000" dirty="0" smtClean="0">
                <a:solidFill>
                  <a:srgbClr val="003D59"/>
                </a:solidFill>
              </a:rPr>
              <a:t>th</a:t>
            </a:r>
            <a:r>
              <a:rPr lang="en-GB" sz="2000" dirty="0" smtClean="0">
                <a:solidFill>
                  <a:srgbClr val="003D59"/>
                </a:solidFill>
              </a:rPr>
              <a:t> April </a:t>
            </a:r>
            <a:r>
              <a:rPr lang="en-GB" sz="2000" dirty="0" smtClean="0">
                <a:solidFill>
                  <a:srgbClr val="003D59"/>
                </a:solidFill>
              </a:rPr>
              <a:t>2015, </a:t>
            </a:r>
            <a:r>
              <a:rPr lang="en-GB" sz="2000" dirty="0" smtClean="0">
                <a:solidFill>
                  <a:srgbClr val="003D59"/>
                </a:solidFill>
              </a:rPr>
              <a:t>Belgrade</a:t>
            </a:r>
            <a:endParaRPr lang="en-GB" sz="2000" dirty="0" smtClean="0">
              <a:solidFill>
                <a:srgbClr val="003D59"/>
              </a:solidFill>
            </a:endParaRPr>
          </a:p>
          <a:p>
            <a:pPr>
              <a:spcBef>
                <a:spcPct val="20000"/>
              </a:spcBef>
            </a:pPr>
            <a:endParaRPr lang="en-GB" sz="2400" dirty="0">
              <a:solidFill>
                <a:srgbClr val="002D46"/>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536" y="188640"/>
            <a:ext cx="8352928" cy="1143000"/>
          </a:xfrm>
        </p:spPr>
        <p:txBody>
          <a:bodyPr/>
          <a:lstStyle/>
          <a:p>
            <a:pPr eaLnBrk="1" hangingPunct="1"/>
            <a:r>
              <a:rPr lang="en-GB" dirty="0" smtClean="0"/>
              <a:t>Results of statistical matching – </a:t>
            </a:r>
            <a:br>
              <a:rPr lang="en-GB" dirty="0" smtClean="0"/>
            </a:br>
            <a:r>
              <a:rPr lang="en-GB" dirty="0" smtClean="0"/>
              <a:t>mean expenditure by expenditure decile</a:t>
            </a:r>
          </a:p>
        </p:txBody>
      </p:sp>
      <p:sp>
        <p:nvSpPr>
          <p:cNvPr id="3" name="Content Placeholder 2"/>
          <p:cNvSpPr>
            <a:spLocks noGrp="1"/>
          </p:cNvSpPr>
          <p:nvPr>
            <p:ph idx="1"/>
          </p:nvPr>
        </p:nvSpPr>
        <p:spPr>
          <a:xfrm>
            <a:off x="323528" y="1340768"/>
            <a:ext cx="3024336" cy="5112568"/>
          </a:xfrm>
        </p:spPr>
        <p:txBody>
          <a:bodyPr rtlCol="0" anchor="ctr">
            <a:normAutofit/>
          </a:bodyPr>
          <a:lstStyle/>
          <a:p>
            <a:pPr eaLnBrk="1" fontAlgn="auto" hangingPunct="1">
              <a:spcAft>
                <a:spcPts val="0"/>
              </a:spcAft>
              <a:buFont typeface="Arial" pitchFamily="34" charset="0"/>
              <a:buChar char="•"/>
              <a:defRPr/>
            </a:pPr>
            <a:r>
              <a:rPr lang="en-GB" sz="2000" dirty="0" smtClean="0"/>
              <a:t>All three methods relatively effective in replicating mean expenditure by expenditure decile, particularly for Germany</a:t>
            </a:r>
          </a:p>
          <a:p>
            <a:pPr eaLnBrk="1" fontAlgn="auto" hangingPunct="1">
              <a:spcAft>
                <a:spcPts val="0"/>
              </a:spcAft>
              <a:buFont typeface="Arial" pitchFamily="34" charset="0"/>
              <a:buChar char="•"/>
              <a:defRPr/>
            </a:pPr>
            <a:r>
              <a:rPr lang="en-GB" sz="2000" dirty="0" smtClean="0"/>
              <a:t>Some underestimation at the upper end of the </a:t>
            </a:r>
            <a:r>
              <a:rPr lang="en-GB" sz="2000" dirty="0" smtClean="0"/>
              <a:t>distribution for Germany &amp; throughout for UK</a:t>
            </a:r>
            <a:endParaRPr lang="en-GB" sz="2000" dirty="0" smtClean="0"/>
          </a:p>
        </p:txBody>
      </p:sp>
      <p:graphicFrame>
        <p:nvGraphicFramePr>
          <p:cNvPr id="6" name="Chart 5"/>
          <p:cNvGraphicFramePr>
            <a:graphicFrameLocks/>
          </p:cNvGraphicFramePr>
          <p:nvPr/>
        </p:nvGraphicFramePr>
        <p:xfrm>
          <a:off x="3491880" y="3789040"/>
          <a:ext cx="5428109" cy="26642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3635896" y="1196752"/>
          <a:ext cx="5328592" cy="266429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536" y="188640"/>
            <a:ext cx="8229600" cy="1143000"/>
          </a:xfrm>
        </p:spPr>
        <p:txBody>
          <a:bodyPr/>
          <a:lstStyle/>
          <a:p>
            <a:pPr eaLnBrk="1" hangingPunct="1"/>
            <a:r>
              <a:rPr lang="en-GB" dirty="0" smtClean="0"/>
              <a:t>Results of statistical matching – </a:t>
            </a:r>
            <a:br>
              <a:rPr lang="en-GB" dirty="0" smtClean="0"/>
            </a:br>
            <a:r>
              <a:rPr lang="en-GB" dirty="0" smtClean="0"/>
              <a:t>mean expenditure by income band</a:t>
            </a:r>
          </a:p>
        </p:txBody>
      </p:sp>
      <p:sp>
        <p:nvSpPr>
          <p:cNvPr id="3" name="Content Placeholder 2"/>
          <p:cNvSpPr>
            <a:spLocks noGrp="1"/>
          </p:cNvSpPr>
          <p:nvPr>
            <p:ph idx="1"/>
          </p:nvPr>
        </p:nvSpPr>
        <p:spPr>
          <a:xfrm>
            <a:off x="323528" y="4797152"/>
            <a:ext cx="8496944" cy="1728192"/>
          </a:xfrm>
        </p:spPr>
        <p:txBody>
          <a:bodyPr rtlCol="0">
            <a:noAutofit/>
          </a:bodyPr>
          <a:lstStyle/>
          <a:p>
            <a:pPr eaLnBrk="1" fontAlgn="auto" hangingPunct="1">
              <a:spcAft>
                <a:spcPts val="0"/>
              </a:spcAft>
              <a:buFont typeface="Arial" pitchFamily="34" charset="0"/>
              <a:buChar char="•"/>
              <a:defRPr/>
            </a:pPr>
            <a:r>
              <a:rPr lang="en-GB" sz="2000" dirty="0" smtClean="0"/>
              <a:t>All three methods effective at replicating distribution of expenditure by income band</a:t>
            </a:r>
          </a:p>
          <a:p>
            <a:pPr eaLnBrk="1" fontAlgn="auto" hangingPunct="1">
              <a:spcAft>
                <a:spcPts val="0"/>
              </a:spcAft>
              <a:buFont typeface="Arial" pitchFamily="34" charset="0"/>
              <a:buChar char="•"/>
              <a:defRPr/>
            </a:pPr>
            <a:r>
              <a:rPr lang="en-GB" sz="2000" dirty="0" smtClean="0"/>
              <a:t>Expected expenditure ‘tick’ present but for Germany and UK it is underestimated in matched data</a:t>
            </a:r>
          </a:p>
        </p:txBody>
      </p:sp>
      <p:graphicFrame>
        <p:nvGraphicFramePr>
          <p:cNvPr id="6" name="Chart 5"/>
          <p:cNvGraphicFramePr>
            <a:graphicFrameLocks/>
          </p:cNvGraphicFramePr>
          <p:nvPr/>
        </p:nvGraphicFramePr>
        <p:xfrm>
          <a:off x="395537" y="1412776"/>
          <a:ext cx="4104455" cy="3240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4572000" y="1340768"/>
          <a:ext cx="4248472" cy="338437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536" y="188640"/>
            <a:ext cx="8229600" cy="1143000"/>
          </a:xfrm>
        </p:spPr>
        <p:txBody>
          <a:bodyPr/>
          <a:lstStyle/>
          <a:p>
            <a:pPr eaLnBrk="1" hangingPunct="1"/>
            <a:r>
              <a:rPr lang="en-GB" dirty="0" smtClean="0"/>
              <a:t>Results of statistical matching – mean expenditure by age group  </a:t>
            </a:r>
          </a:p>
        </p:txBody>
      </p:sp>
      <p:sp>
        <p:nvSpPr>
          <p:cNvPr id="3" name="Content Placeholder 2"/>
          <p:cNvSpPr>
            <a:spLocks noGrp="1"/>
          </p:cNvSpPr>
          <p:nvPr>
            <p:ph idx="1"/>
          </p:nvPr>
        </p:nvSpPr>
        <p:spPr>
          <a:xfrm>
            <a:off x="467544" y="2204864"/>
            <a:ext cx="3024336" cy="4392488"/>
          </a:xfrm>
        </p:spPr>
        <p:txBody>
          <a:bodyPr rtlCol="0">
            <a:normAutofit/>
          </a:bodyPr>
          <a:lstStyle/>
          <a:p>
            <a:pPr eaLnBrk="1" fontAlgn="auto" hangingPunct="1">
              <a:spcAft>
                <a:spcPts val="0"/>
              </a:spcAft>
              <a:buFont typeface="Arial" pitchFamily="34" charset="0"/>
              <a:buChar char="•"/>
              <a:defRPr/>
            </a:pPr>
            <a:r>
              <a:rPr lang="en-GB" sz="2000" dirty="0" smtClean="0"/>
              <a:t>All three methods relatively effective in replicating mean expenditure by age group</a:t>
            </a:r>
          </a:p>
        </p:txBody>
      </p:sp>
      <p:graphicFrame>
        <p:nvGraphicFramePr>
          <p:cNvPr id="6" name="Chart 5"/>
          <p:cNvGraphicFramePr/>
          <p:nvPr/>
        </p:nvGraphicFramePr>
        <p:xfrm>
          <a:off x="4139952" y="1268760"/>
          <a:ext cx="4680520" cy="26642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nvGraphicFramePr>
        <p:xfrm>
          <a:off x="4139952" y="3861048"/>
          <a:ext cx="4680520" cy="273630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Income and expenditure poverty analysis</a:t>
            </a:r>
            <a:endParaRPr lang="en-GB" dirty="0"/>
          </a:p>
        </p:txBody>
      </p:sp>
      <p:sp>
        <p:nvSpPr>
          <p:cNvPr id="3" name="Content Placeholder 2"/>
          <p:cNvSpPr>
            <a:spLocks noGrp="1"/>
          </p:cNvSpPr>
          <p:nvPr>
            <p:ph idx="1"/>
          </p:nvPr>
        </p:nvSpPr>
        <p:spPr>
          <a:xfrm>
            <a:off x="539552" y="1340768"/>
            <a:ext cx="8229600" cy="1368152"/>
          </a:xfrm>
        </p:spPr>
        <p:txBody>
          <a:bodyPr>
            <a:normAutofit/>
          </a:bodyPr>
          <a:lstStyle/>
          <a:p>
            <a:r>
              <a:rPr lang="en-GB" sz="2400" dirty="0" smtClean="0"/>
              <a:t>No matching method consistently better than others</a:t>
            </a:r>
          </a:p>
          <a:p>
            <a:r>
              <a:rPr lang="en-GB" sz="2400" dirty="0" smtClean="0"/>
              <a:t>Mixed methods taken forward - broadly more effective overall</a:t>
            </a:r>
          </a:p>
        </p:txBody>
      </p:sp>
      <p:sp>
        <p:nvSpPr>
          <p:cNvPr id="6" name="Content Placeholder 2"/>
          <p:cNvSpPr txBox="1">
            <a:spLocks/>
          </p:cNvSpPr>
          <p:nvPr/>
        </p:nvSpPr>
        <p:spPr bwMode="auto">
          <a:xfrm>
            <a:off x="467544" y="6165304"/>
            <a:ext cx="8229600"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2800" b="0" i="0" u="none" strike="noStrike" kern="1200" cap="none" spc="0" normalizeH="0" baseline="0" noProof="0" dirty="0" smtClean="0">
                <a:ln>
                  <a:noFill/>
                </a:ln>
                <a:solidFill>
                  <a:srgbClr val="003D59"/>
                </a:solidFill>
                <a:effectLst/>
                <a:uLnTx/>
                <a:uFillTx/>
                <a:latin typeface="+mn-lt"/>
                <a:ea typeface="+mn-ea"/>
                <a:cs typeface="+mn-cs"/>
              </a:rPr>
              <a:t>Expenditure</a:t>
            </a:r>
            <a:r>
              <a:rPr kumimoji="0" lang="en-GB" sz="2800" b="0" i="0" u="none" strike="noStrike" kern="1200" cap="none" spc="0" normalizeH="0" noProof="0" dirty="0" smtClean="0">
                <a:ln>
                  <a:noFill/>
                </a:ln>
                <a:solidFill>
                  <a:srgbClr val="003D59"/>
                </a:solidFill>
                <a:effectLst/>
                <a:uLnTx/>
                <a:uFillTx/>
                <a:latin typeface="+mn-lt"/>
                <a:ea typeface="+mn-ea"/>
                <a:cs typeface="+mn-cs"/>
              </a:rPr>
              <a:t> poverty &lt; 60% equivalised national median</a:t>
            </a:r>
            <a:endParaRPr kumimoji="0" lang="en-GB" sz="2800" b="0" i="0" u="none" strike="noStrike" kern="1200" cap="none" spc="0" normalizeH="0" baseline="0" noProof="0" dirty="0" smtClean="0">
              <a:ln>
                <a:noFill/>
              </a:ln>
              <a:solidFill>
                <a:srgbClr val="003D59"/>
              </a:solidFill>
              <a:effectLst/>
              <a:uLnTx/>
              <a:uFillTx/>
              <a:latin typeface="+mn-lt"/>
              <a:ea typeface="+mn-ea"/>
              <a:cs typeface="+mn-cs"/>
            </a:endParaRPr>
          </a:p>
        </p:txBody>
      </p:sp>
      <p:graphicFrame>
        <p:nvGraphicFramePr>
          <p:cNvPr id="7" name="Chart 6"/>
          <p:cNvGraphicFramePr>
            <a:graphicFrameLocks/>
          </p:cNvGraphicFramePr>
          <p:nvPr/>
        </p:nvGraphicFramePr>
        <p:xfrm>
          <a:off x="755576" y="2708920"/>
          <a:ext cx="3483099" cy="32956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nvGraphicFramePr>
        <p:xfrm>
          <a:off x="4499992" y="2708920"/>
          <a:ext cx="3486150" cy="322364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994122"/>
          </a:xfrm>
        </p:spPr>
        <p:txBody>
          <a:bodyPr/>
          <a:lstStyle/>
          <a:p>
            <a:pPr eaLnBrk="1" hangingPunct="1"/>
            <a:r>
              <a:rPr lang="en-GB" dirty="0" smtClean="0"/>
              <a:t>Comparison of poverty measures:</a:t>
            </a:r>
            <a:br>
              <a:rPr lang="en-GB" dirty="0" smtClean="0"/>
            </a:br>
            <a:r>
              <a:rPr lang="en-GB" dirty="0" smtClean="0"/>
              <a:t>population breakdown by poverty status</a:t>
            </a:r>
          </a:p>
        </p:txBody>
      </p:sp>
      <p:sp>
        <p:nvSpPr>
          <p:cNvPr id="5" name="Content Placeholder 5"/>
          <p:cNvSpPr>
            <a:spLocks noGrp="1"/>
          </p:cNvSpPr>
          <p:nvPr>
            <p:ph sz="quarter" idx="4"/>
          </p:nvPr>
        </p:nvSpPr>
        <p:spPr>
          <a:xfrm>
            <a:off x="5868143" y="1412776"/>
            <a:ext cx="2952329" cy="5184575"/>
          </a:xfrm>
        </p:spPr>
        <p:txBody>
          <a:bodyPr anchor="ctr">
            <a:normAutofit/>
          </a:bodyPr>
          <a:lstStyle/>
          <a:p>
            <a:r>
              <a:rPr lang="en-GB" sz="2000" dirty="0" smtClean="0"/>
              <a:t>Degree of overlap high relative to the proportion experiencing at least one form of poverty in Germany</a:t>
            </a:r>
          </a:p>
          <a:p>
            <a:r>
              <a:rPr lang="en-GB" sz="2000" dirty="0" smtClean="0"/>
              <a:t>Relatively low levels of overlap between measures in UK</a:t>
            </a:r>
          </a:p>
          <a:p>
            <a:r>
              <a:rPr lang="en-GB" sz="2000" dirty="0" smtClean="0"/>
              <a:t>Greater overlap of material deprivation with income poverty than expenditure poverty</a:t>
            </a:r>
            <a:endParaRPr lang="en-GB" sz="2000" dirty="0"/>
          </a:p>
        </p:txBody>
      </p:sp>
      <p:grpSp>
        <p:nvGrpSpPr>
          <p:cNvPr id="1107" name="Group 83"/>
          <p:cNvGrpSpPr>
            <a:grpSpLocks/>
          </p:cNvGrpSpPr>
          <p:nvPr/>
        </p:nvGrpSpPr>
        <p:grpSpPr bwMode="auto">
          <a:xfrm>
            <a:off x="395536" y="1341115"/>
            <a:ext cx="5399088" cy="2447925"/>
            <a:chOff x="1590" y="4156"/>
            <a:chExt cx="8503" cy="3854"/>
          </a:xfrm>
        </p:grpSpPr>
        <p:sp>
          <p:nvSpPr>
            <p:cNvPr id="1108" name="Text Box 84"/>
            <p:cNvSpPr txBox="1">
              <a:spLocks noChangeArrowheads="1"/>
            </p:cNvSpPr>
            <p:nvPr/>
          </p:nvSpPr>
          <p:spPr bwMode="auto">
            <a:xfrm>
              <a:off x="1590" y="4218"/>
              <a:ext cx="1439" cy="4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noProof="1" smtClean="0">
                  <a:ln>
                    <a:noFill/>
                  </a:ln>
                  <a:solidFill>
                    <a:schemeClr val="tx1"/>
                  </a:solidFill>
                  <a:effectLst/>
                  <a:latin typeface="Arial" pitchFamily="34" charset="0"/>
                  <a:cs typeface="Arial" pitchFamily="34" charset="0"/>
                </a:rPr>
                <a:t>Germany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109" name="Group 85"/>
            <p:cNvGrpSpPr>
              <a:grpSpLocks/>
            </p:cNvGrpSpPr>
            <p:nvPr/>
          </p:nvGrpSpPr>
          <p:grpSpPr bwMode="auto">
            <a:xfrm>
              <a:off x="1755" y="4156"/>
              <a:ext cx="8338" cy="3854"/>
              <a:chOff x="1755" y="4156"/>
              <a:chExt cx="8338" cy="3854"/>
            </a:xfrm>
          </p:grpSpPr>
          <p:grpSp>
            <p:nvGrpSpPr>
              <p:cNvPr id="1110" name="Group 86"/>
              <p:cNvGrpSpPr>
                <a:grpSpLocks/>
              </p:cNvGrpSpPr>
              <p:nvPr/>
            </p:nvGrpSpPr>
            <p:grpSpPr bwMode="auto">
              <a:xfrm>
                <a:off x="7338" y="4639"/>
                <a:ext cx="2585" cy="2704"/>
                <a:chOff x="7338" y="6888"/>
                <a:chExt cx="2585" cy="2704"/>
              </a:xfrm>
            </p:grpSpPr>
            <p:sp>
              <p:nvSpPr>
                <p:cNvPr id="1111" name="Oval 87"/>
                <p:cNvSpPr>
                  <a:spLocks noChangeArrowheads="1"/>
                </p:cNvSpPr>
                <p:nvPr/>
              </p:nvSpPr>
              <p:spPr bwMode="auto">
                <a:xfrm>
                  <a:off x="7338" y="6951"/>
                  <a:ext cx="1871" cy="1871"/>
                </a:xfrm>
                <a:prstGeom prst="ellipse">
                  <a:avLst/>
                </a:prstGeom>
                <a:solidFill>
                  <a:srgbClr val="C0504D">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12" name="Oval 88"/>
                <p:cNvSpPr>
                  <a:spLocks noChangeArrowheads="1"/>
                </p:cNvSpPr>
                <p:nvPr/>
              </p:nvSpPr>
              <p:spPr bwMode="auto">
                <a:xfrm>
                  <a:off x="7910" y="6888"/>
                  <a:ext cx="2013" cy="2013"/>
                </a:xfrm>
                <a:prstGeom prst="ellipse">
                  <a:avLst/>
                </a:prstGeom>
                <a:solidFill>
                  <a:srgbClr val="8064A2">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13" name="Oval 89"/>
                <p:cNvSpPr>
                  <a:spLocks noChangeArrowheads="1"/>
                </p:cNvSpPr>
                <p:nvPr/>
              </p:nvSpPr>
              <p:spPr bwMode="auto">
                <a:xfrm>
                  <a:off x="7860" y="7823"/>
                  <a:ext cx="1769" cy="1769"/>
                </a:xfrm>
                <a:prstGeom prst="ellipse">
                  <a:avLst/>
                </a:prstGeom>
                <a:solidFill>
                  <a:srgbClr val="9BBB59">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114" name="AutoShape 90"/>
              <p:cNvSpPr>
                <a:spLocks noChangeArrowheads="1"/>
              </p:cNvSpPr>
              <p:nvPr/>
            </p:nvSpPr>
            <p:spPr bwMode="auto">
              <a:xfrm>
                <a:off x="5607" y="5755"/>
                <a:ext cx="1207" cy="670"/>
              </a:xfrm>
              <a:prstGeom prst="rightArrow">
                <a:avLst>
                  <a:gd name="adj1" fmla="val 50000"/>
                  <a:gd name="adj2" fmla="val 45037"/>
                </a:avLst>
              </a:prstGeom>
              <a:solidFill>
                <a:srgbClr val="8DB3E2"/>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115" name="Oval 91"/>
              <p:cNvSpPr>
                <a:spLocks noChangeArrowheads="1"/>
              </p:cNvSpPr>
              <p:nvPr/>
            </p:nvSpPr>
            <p:spPr bwMode="auto">
              <a:xfrm>
                <a:off x="1755" y="5574"/>
                <a:ext cx="1871" cy="1871"/>
              </a:xfrm>
              <a:prstGeom prst="ellipse">
                <a:avLst/>
              </a:prstGeom>
              <a:solidFill>
                <a:srgbClr val="D99594"/>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16" name="Text Box 92"/>
              <p:cNvSpPr txBox="1">
                <a:spLocks noChangeArrowheads="1"/>
              </p:cNvSpPr>
              <p:nvPr/>
            </p:nvSpPr>
            <p:spPr bwMode="auto">
              <a:xfrm>
                <a:off x="1890" y="6097"/>
                <a:ext cx="1571" cy="8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Expenditure poor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12.4%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7" name="Text Box 93"/>
              <p:cNvSpPr txBox="1">
                <a:spLocks noChangeArrowheads="1"/>
              </p:cNvSpPr>
              <p:nvPr/>
            </p:nvSpPr>
            <p:spPr bwMode="auto">
              <a:xfrm>
                <a:off x="7246" y="5514"/>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3.8%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8" name="Text Box 94"/>
              <p:cNvSpPr txBox="1">
                <a:spLocks noChangeArrowheads="1"/>
              </p:cNvSpPr>
              <p:nvPr/>
            </p:nvSpPr>
            <p:spPr bwMode="auto">
              <a:xfrm>
                <a:off x="6095" y="4417"/>
                <a:ext cx="2137"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Expenditure poor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9" name="Text Box 95"/>
              <p:cNvSpPr txBox="1">
                <a:spLocks noChangeArrowheads="1"/>
              </p:cNvSpPr>
              <p:nvPr/>
            </p:nvSpPr>
            <p:spPr bwMode="auto">
              <a:xfrm>
                <a:off x="8578" y="4329"/>
                <a:ext cx="1515"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Income poor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0" name="Text Box 96"/>
              <p:cNvSpPr txBox="1">
                <a:spLocks noChangeArrowheads="1"/>
              </p:cNvSpPr>
              <p:nvPr/>
            </p:nvSpPr>
            <p:spPr bwMode="auto">
              <a:xfrm>
                <a:off x="8813" y="7282"/>
                <a:ext cx="1262"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Deprived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1" name="Text Box 97"/>
              <p:cNvSpPr txBox="1">
                <a:spLocks noChangeArrowheads="1"/>
              </p:cNvSpPr>
              <p:nvPr/>
            </p:nvSpPr>
            <p:spPr bwMode="auto">
              <a:xfrm>
                <a:off x="8162" y="5167"/>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4.3%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2" name="Text Box 98"/>
              <p:cNvSpPr txBox="1">
                <a:spLocks noChangeArrowheads="1"/>
              </p:cNvSpPr>
              <p:nvPr/>
            </p:nvSpPr>
            <p:spPr bwMode="auto">
              <a:xfrm>
                <a:off x="9146" y="5273"/>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4.3%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3" name="Text Box 99"/>
              <p:cNvSpPr txBox="1">
                <a:spLocks noChangeArrowheads="1"/>
              </p:cNvSpPr>
              <p:nvPr/>
            </p:nvSpPr>
            <p:spPr bwMode="auto">
              <a:xfrm>
                <a:off x="8339" y="6759"/>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4.5%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4" name="Text Box 100"/>
              <p:cNvSpPr txBox="1">
                <a:spLocks noChangeArrowheads="1"/>
              </p:cNvSpPr>
              <p:nvPr/>
            </p:nvSpPr>
            <p:spPr bwMode="auto">
              <a:xfrm>
                <a:off x="8880" y="6099"/>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2.2%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5" name="Text Box 101"/>
              <p:cNvSpPr txBox="1">
                <a:spLocks noChangeArrowheads="1"/>
              </p:cNvSpPr>
              <p:nvPr/>
            </p:nvSpPr>
            <p:spPr bwMode="auto">
              <a:xfrm>
                <a:off x="8205" y="5874"/>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3.7%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6" name="Text Box 102"/>
              <p:cNvSpPr txBox="1">
                <a:spLocks noChangeArrowheads="1"/>
              </p:cNvSpPr>
              <p:nvPr/>
            </p:nvSpPr>
            <p:spPr bwMode="auto">
              <a:xfrm>
                <a:off x="7678" y="6217"/>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0.7%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7" name="Oval 103"/>
              <p:cNvSpPr>
                <a:spLocks noChangeArrowheads="1"/>
              </p:cNvSpPr>
              <p:nvPr/>
            </p:nvSpPr>
            <p:spPr bwMode="auto">
              <a:xfrm>
                <a:off x="3586" y="6241"/>
                <a:ext cx="1769" cy="1769"/>
              </a:xfrm>
              <a:prstGeom prst="ellipse">
                <a:avLst/>
              </a:prstGeom>
              <a:solidFill>
                <a:srgbClr val="C2D69B"/>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28" name="Text Box 104"/>
              <p:cNvSpPr txBox="1">
                <a:spLocks noChangeArrowheads="1"/>
              </p:cNvSpPr>
              <p:nvPr/>
            </p:nvSpPr>
            <p:spPr bwMode="auto">
              <a:xfrm>
                <a:off x="3766" y="6835"/>
                <a:ext cx="1422" cy="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Deprived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11.1%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129" name="Group 105"/>
              <p:cNvGrpSpPr>
                <a:grpSpLocks/>
              </p:cNvGrpSpPr>
              <p:nvPr/>
            </p:nvGrpSpPr>
            <p:grpSpPr bwMode="auto">
              <a:xfrm>
                <a:off x="3195" y="4156"/>
                <a:ext cx="2013" cy="2013"/>
                <a:chOff x="3195" y="4156"/>
                <a:chExt cx="2013" cy="2013"/>
              </a:xfrm>
            </p:grpSpPr>
            <p:sp>
              <p:nvSpPr>
                <p:cNvPr id="1130" name="Oval 106"/>
                <p:cNvSpPr>
                  <a:spLocks noChangeArrowheads="1"/>
                </p:cNvSpPr>
                <p:nvPr/>
              </p:nvSpPr>
              <p:spPr bwMode="auto">
                <a:xfrm>
                  <a:off x="3195" y="4156"/>
                  <a:ext cx="2013" cy="2013"/>
                </a:xfrm>
                <a:prstGeom prst="ellipse">
                  <a:avLst/>
                </a:prstGeom>
                <a:solidFill>
                  <a:srgbClr val="B2A1C7"/>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31" name="Text Box 107"/>
                <p:cNvSpPr txBox="1">
                  <a:spLocks noChangeArrowheads="1"/>
                </p:cNvSpPr>
                <p:nvPr/>
              </p:nvSpPr>
              <p:spPr bwMode="auto">
                <a:xfrm>
                  <a:off x="3498" y="4741"/>
                  <a:ext cx="1422" cy="9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Income poor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14.4%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grpSp>
      <p:grpSp>
        <p:nvGrpSpPr>
          <p:cNvPr id="53" name="Group 27"/>
          <p:cNvGrpSpPr>
            <a:grpSpLocks/>
          </p:cNvGrpSpPr>
          <p:nvPr/>
        </p:nvGrpSpPr>
        <p:grpSpPr bwMode="auto">
          <a:xfrm>
            <a:off x="395536" y="3820815"/>
            <a:ext cx="5543550" cy="2776537"/>
            <a:chOff x="1694" y="8033"/>
            <a:chExt cx="8731" cy="4373"/>
          </a:xfrm>
        </p:grpSpPr>
        <p:sp>
          <p:nvSpPr>
            <p:cNvPr id="54" name="Text Box 28"/>
            <p:cNvSpPr txBox="1">
              <a:spLocks noChangeArrowheads="1"/>
            </p:cNvSpPr>
            <p:nvPr/>
          </p:nvSpPr>
          <p:spPr bwMode="auto">
            <a:xfrm>
              <a:off x="1694" y="8184"/>
              <a:ext cx="852" cy="4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noProof="1" smtClean="0">
                  <a:ln>
                    <a:noFill/>
                  </a:ln>
                  <a:solidFill>
                    <a:schemeClr val="tx1"/>
                  </a:solidFill>
                  <a:effectLst/>
                  <a:latin typeface="Arial" pitchFamily="34" charset="0"/>
                  <a:cs typeface="Arial" pitchFamily="34" charset="0"/>
                </a:rPr>
                <a:t>UK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55" name="Group 29"/>
            <p:cNvGrpSpPr>
              <a:grpSpLocks/>
            </p:cNvGrpSpPr>
            <p:nvPr/>
          </p:nvGrpSpPr>
          <p:grpSpPr bwMode="auto">
            <a:xfrm>
              <a:off x="1779" y="8033"/>
              <a:ext cx="8646" cy="4373"/>
              <a:chOff x="1779" y="8033"/>
              <a:chExt cx="8646" cy="4373"/>
            </a:xfrm>
          </p:grpSpPr>
          <p:grpSp>
            <p:nvGrpSpPr>
              <p:cNvPr id="56" name="Group 30"/>
              <p:cNvGrpSpPr>
                <a:grpSpLocks/>
              </p:cNvGrpSpPr>
              <p:nvPr/>
            </p:nvGrpSpPr>
            <p:grpSpPr bwMode="auto">
              <a:xfrm>
                <a:off x="6713" y="8663"/>
                <a:ext cx="3344" cy="3239"/>
                <a:chOff x="6713" y="7218"/>
                <a:chExt cx="3344" cy="3239"/>
              </a:xfrm>
            </p:grpSpPr>
            <p:sp>
              <p:nvSpPr>
                <p:cNvPr id="75" name="Oval 31"/>
                <p:cNvSpPr>
                  <a:spLocks noChangeArrowheads="1"/>
                </p:cNvSpPr>
                <p:nvPr/>
              </p:nvSpPr>
              <p:spPr bwMode="auto">
                <a:xfrm>
                  <a:off x="7937" y="7344"/>
                  <a:ext cx="2120" cy="2120"/>
                </a:xfrm>
                <a:prstGeom prst="ellipse">
                  <a:avLst/>
                </a:prstGeom>
                <a:solidFill>
                  <a:srgbClr val="8064A2">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6" name="Oval 32"/>
                <p:cNvSpPr>
                  <a:spLocks noChangeArrowheads="1"/>
                </p:cNvSpPr>
                <p:nvPr/>
              </p:nvSpPr>
              <p:spPr bwMode="auto">
                <a:xfrm>
                  <a:off x="6713" y="7218"/>
                  <a:ext cx="2358" cy="2358"/>
                </a:xfrm>
                <a:prstGeom prst="ellipse">
                  <a:avLst/>
                </a:prstGeom>
                <a:solidFill>
                  <a:srgbClr val="C0504D">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7" name="Oval 33"/>
                <p:cNvSpPr>
                  <a:spLocks noChangeArrowheads="1"/>
                </p:cNvSpPr>
                <p:nvPr/>
              </p:nvSpPr>
              <p:spPr bwMode="auto">
                <a:xfrm>
                  <a:off x="7632" y="8507"/>
                  <a:ext cx="1950" cy="1950"/>
                </a:xfrm>
                <a:prstGeom prst="ellipse">
                  <a:avLst/>
                </a:prstGeom>
                <a:solidFill>
                  <a:srgbClr val="9BBB59">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57" name="AutoShape 34"/>
              <p:cNvSpPr>
                <a:spLocks noChangeArrowheads="1"/>
              </p:cNvSpPr>
              <p:nvPr/>
            </p:nvSpPr>
            <p:spPr bwMode="auto">
              <a:xfrm>
                <a:off x="5406" y="9506"/>
                <a:ext cx="1207" cy="670"/>
              </a:xfrm>
              <a:prstGeom prst="rightArrow">
                <a:avLst>
                  <a:gd name="adj1" fmla="val 50000"/>
                  <a:gd name="adj2" fmla="val 45037"/>
                </a:avLst>
              </a:prstGeom>
              <a:solidFill>
                <a:srgbClr val="8DB3E2"/>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8" name="Text Box 35"/>
              <p:cNvSpPr txBox="1">
                <a:spLocks noChangeArrowheads="1"/>
              </p:cNvSpPr>
              <p:nvPr/>
            </p:nvSpPr>
            <p:spPr bwMode="auto">
              <a:xfrm>
                <a:off x="6332" y="8350"/>
                <a:ext cx="2183"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Expenditure poor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Text Box 36"/>
              <p:cNvSpPr txBox="1">
                <a:spLocks noChangeArrowheads="1"/>
              </p:cNvSpPr>
              <p:nvPr/>
            </p:nvSpPr>
            <p:spPr bwMode="auto">
              <a:xfrm>
                <a:off x="8849" y="8483"/>
                <a:ext cx="1576" cy="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Income poor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Text Box 37"/>
              <p:cNvSpPr txBox="1">
                <a:spLocks noChangeArrowheads="1"/>
              </p:cNvSpPr>
              <p:nvPr/>
            </p:nvSpPr>
            <p:spPr bwMode="auto">
              <a:xfrm>
                <a:off x="8867" y="11765"/>
                <a:ext cx="1377"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Deprived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Text Box 38"/>
              <p:cNvSpPr txBox="1">
                <a:spLocks noChangeArrowheads="1"/>
              </p:cNvSpPr>
              <p:nvPr/>
            </p:nvSpPr>
            <p:spPr bwMode="auto">
              <a:xfrm>
                <a:off x="9137" y="9592"/>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6.7%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Text Box 39"/>
              <p:cNvSpPr txBox="1">
                <a:spLocks noChangeArrowheads="1"/>
              </p:cNvSpPr>
              <p:nvPr/>
            </p:nvSpPr>
            <p:spPr bwMode="auto">
              <a:xfrm>
                <a:off x="6968" y="9657"/>
                <a:ext cx="990"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10.5%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Text Box 40"/>
              <p:cNvSpPr txBox="1">
                <a:spLocks noChangeArrowheads="1"/>
              </p:cNvSpPr>
              <p:nvPr/>
            </p:nvSpPr>
            <p:spPr bwMode="auto">
              <a:xfrm>
                <a:off x="8195" y="11165"/>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6.5%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4" name="Text Box 41"/>
              <p:cNvSpPr txBox="1">
                <a:spLocks noChangeArrowheads="1"/>
              </p:cNvSpPr>
              <p:nvPr/>
            </p:nvSpPr>
            <p:spPr bwMode="auto">
              <a:xfrm>
                <a:off x="8086" y="9472"/>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4.7%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 name="Text Box 42"/>
              <p:cNvSpPr txBox="1">
                <a:spLocks noChangeArrowheads="1"/>
              </p:cNvSpPr>
              <p:nvPr/>
            </p:nvSpPr>
            <p:spPr bwMode="auto">
              <a:xfrm>
                <a:off x="8158" y="10130"/>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2.2%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Text Box 43"/>
              <p:cNvSpPr txBox="1">
                <a:spLocks noChangeArrowheads="1"/>
              </p:cNvSpPr>
              <p:nvPr/>
            </p:nvSpPr>
            <p:spPr bwMode="auto">
              <a:xfrm>
                <a:off x="8791" y="10427"/>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 name="Text Box 44"/>
              <p:cNvSpPr txBox="1">
                <a:spLocks noChangeArrowheads="1"/>
              </p:cNvSpPr>
              <p:nvPr/>
            </p:nvSpPr>
            <p:spPr bwMode="auto">
              <a:xfrm>
                <a:off x="7587" y="10565"/>
                <a:ext cx="825"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2.4%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 name="Oval 45"/>
              <p:cNvSpPr>
                <a:spLocks noChangeArrowheads="1"/>
              </p:cNvSpPr>
              <p:nvPr/>
            </p:nvSpPr>
            <p:spPr bwMode="auto">
              <a:xfrm>
                <a:off x="2790" y="8033"/>
                <a:ext cx="2358" cy="2358"/>
              </a:xfrm>
              <a:prstGeom prst="ellipse">
                <a:avLst/>
              </a:prstGeom>
              <a:solidFill>
                <a:srgbClr val="D99594"/>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9" name="Text Box 46"/>
              <p:cNvSpPr txBox="1">
                <a:spLocks noChangeArrowheads="1"/>
              </p:cNvSpPr>
              <p:nvPr/>
            </p:nvSpPr>
            <p:spPr bwMode="auto">
              <a:xfrm>
                <a:off x="3180" y="8774"/>
                <a:ext cx="1526" cy="10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Expenditure poor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19.8%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Oval 47"/>
              <p:cNvSpPr>
                <a:spLocks noChangeArrowheads="1"/>
              </p:cNvSpPr>
              <p:nvPr/>
            </p:nvSpPr>
            <p:spPr bwMode="auto">
              <a:xfrm>
                <a:off x="1779" y="10120"/>
                <a:ext cx="1950" cy="1950"/>
              </a:xfrm>
              <a:prstGeom prst="ellipse">
                <a:avLst/>
              </a:prstGeom>
              <a:solidFill>
                <a:srgbClr val="C2D69B"/>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1" name="Text Box 48"/>
              <p:cNvSpPr txBox="1">
                <a:spLocks noChangeArrowheads="1"/>
              </p:cNvSpPr>
              <p:nvPr/>
            </p:nvSpPr>
            <p:spPr bwMode="auto">
              <a:xfrm>
                <a:off x="2049" y="10789"/>
                <a:ext cx="1422" cy="5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Deprived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13.5%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72" name="Group 49"/>
              <p:cNvGrpSpPr>
                <a:grpSpLocks/>
              </p:cNvGrpSpPr>
              <p:nvPr/>
            </p:nvGrpSpPr>
            <p:grpSpPr bwMode="auto">
              <a:xfrm>
                <a:off x="3805" y="10286"/>
                <a:ext cx="2120" cy="2120"/>
                <a:chOff x="3805" y="10286"/>
                <a:chExt cx="2120" cy="2120"/>
              </a:xfrm>
            </p:grpSpPr>
            <p:sp>
              <p:nvSpPr>
                <p:cNvPr id="73" name="Oval 50"/>
                <p:cNvSpPr>
                  <a:spLocks noChangeArrowheads="1"/>
                </p:cNvSpPr>
                <p:nvPr/>
              </p:nvSpPr>
              <p:spPr bwMode="auto">
                <a:xfrm>
                  <a:off x="3805" y="10286"/>
                  <a:ext cx="2120" cy="2120"/>
                </a:xfrm>
                <a:prstGeom prst="ellipse">
                  <a:avLst/>
                </a:prstGeom>
                <a:solidFill>
                  <a:srgbClr val="B2A1C7"/>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4" name="Text Box 51"/>
                <p:cNvSpPr txBox="1">
                  <a:spLocks noChangeArrowheads="1"/>
                </p:cNvSpPr>
                <p:nvPr/>
              </p:nvSpPr>
              <p:spPr bwMode="auto">
                <a:xfrm>
                  <a:off x="4168" y="10847"/>
                  <a:ext cx="1422" cy="9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Income poor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Arial" pitchFamily="34" charset="0"/>
                      <a:cs typeface="Arial" pitchFamily="34" charset="0"/>
                    </a:rPr>
                    <a:t>16.0%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grpSp>
    </p:spTree>
  </p:cSld>
  <p:clrMapOvr>
    <a:masterClrMapping/>
  </p:clrMapOvr>
  <p:transition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994122"/>
          </a:xfrm>
        </p:spPr>
        <p:txBody>
          <a:bodyPr/>
          <a:lstStyle/>
          <a:p>
            <a:pPr eaLnBrk="1" hangingPunct="1"/>
            <a:r>
              <a:rPr lang="en-GB" dirty="0" smtClean="0"/>
              <a:t>Material deprivation:</a:t>
            </a:r>
            <a:br>
              <a:rPr lang="en-GB" dirty="0" smtClean="0"/>
            </a:br>
            <a:r>
              <a:rPr lang="en-GB" dirty="0" smtClean="0"/>
              <a:t>overlap with other measures of poverty</a:t>
            </a:r>
          </a:p>
        </p:txBody>
      </p:sp>
      <p:sp>
        <p:nvSpPr>
          <p:cNvPr id="7" name="Text Placeholder 6"/>
          <p:cNvSpPr>
            <a:spLocks noGrp="1"/>
          </p:cNvSpPr>
          <p:nvPr>
            <p:ph type="body" idx="1"/>
          </p:nvPr>
        </p:nvSpPr>
        <p:spPr>
          <a:xfrm>
            <a:off x="683568" y="1484784"/>
            <a:ext cx="8147248" cy="648072"/>
          </a:xfrm>
        </p:spPr>
        <p:txBody>
          <a:bodyPr anchor="t">
            <a:normAutofit fontScale="92500" lnSpcReduction="20000"/>
          </a:bodyPr>
          <a:lstStyle/>
          <a:p>
            <a:pPr eaLnBrk="1" fontAlgn="auto" hangingPunct="1">
              <a:spcBef>
                <a:spcPts val="0"/>
              </a:spcBef>
              <a:spcAft>
                <a:spcPts val="0"/>
              </a:spcAft>
              <a:defRPr/>
            </a:pPr>
            <a:r>
              <a:rPr lang="en-GB" dirty="0" smtClean="0">
                <a:latin typeface="Arial" pitchFamily="34" charset="0"/>
                <a:cs typeface="Arial" pitchFamily="34" charset="0"/>
              </a:rPr>
              <a:t>Percentage of materially deprived individuals experiencing </a:t>
            </a:r>
          </a:p>
          <a:p>
            <a:pPr eaLnBrk="1" fontAlgn="auto" hangingPunct="1">
              <a:spcBef>
                <a:spcPts val="0"/>
              </a:spcBef>
              <a:spcAft>
                <a:spcPts val="0"/>
              </a:spcAft>
              <a:defRPr/>
            </a:pPr>
            <a:r>
              <a:rPr lang="en-GB" dirty="0" smtClean="0">
                <a:latin typeface="Arial" pitchFamily="34" charset="0"/>
                <a:cs typeface="Arial" pitchFamily="34" charset="0"/>
              </a:rPr>
              <a:t>other forms of poverty, 2010 </a:t>
            </a:r>
          </a:p>
        </p:txBody>
      </p:sp>
      <p:sp>
        <p:nvSpPr>
          <p:cNvPr id="11" name="Content Placeholder 10"/>
          <p:cNvSpPr>
            <a:spLocks noGrp="1"/>
          </p:cNvSpPr>
          <p:nvPr>
            <p:ph sz="quarter" idx="4"/>
          </p:nvPr>
        </p:nvSpPr>
        <p:spPr>
          <a:xfrm>
            <a:off x="5508104" y="1916832"/>
            <a:ext cx="3096344" cy="4104456"/>
          </a:xfrm>
        </p:spPr>
        <p:txBody>
          <a:bodyPr anchor="ctr">
            <a:normAutofit/>
          </a:bodyPr>
          <a:lstStyle/>
          <a:p>
            <a:pPr marL="0" indent="0"/>
            <a:r>
              <a:rPr lang="en-GB" dirty="0" smtClean="0"/>
              <a:t> In Finland over half are materially deprived only </a:t>
            </a:r>
          </a:p>
          <a:p>
            <a:pPr marL="0" indent="0"/>
            <a:r>
              <a:rPr lang="en-GB" dirty="0" smtClean="0"/>
              <a:t>Of those that are materially deprived:</a:t>
            </a:r>
          </a:p>
          <a:p>
            <a:pPr>
              <a:spcBef>
                <a:spcPts val="600"/>
              </a:spcBef>
              <a:buFont typeface="Arial" pitchFamily="34" charset="0"/>
              <a:buChar char="•"/>
            </a:pPr>
            <a:r>
              <a:rPr lang="en-GB" sz="2000" dirty="0" smtClean="0"/>
              <a:t>24% (Finland) to 39% (Germany) are also expenditure poor</a:t>
            </a:r>
          </a:p>
          <a:p>
            <a:pPr>
              <a:spcBef>
                <a:spcPts val="600"/>
              </a:spcBef>
              <a:buFont typeface="Arial" pitchFamily="34" charset="0"/>
              <a:buChar char="•"/>
            </a:pPr>
            <a:r>
              <a:rPr lang="en-GB" sz="2000" dirty="0" smtClean="0"/>
              <a:t>34% (UK) to 53% (Germany) are also income poor</a:t>
            </a:r>
          </a:p>
        </p:txBody>
      </p:sp>
      <p:graphicFrame>
        <p:nvGraphicFramePr>
          <p:cNvPr id="8" name="Content Placeholder 7"/>
          <p:cNvGraphicFramePr>
            <a:graphicFrameLocks noGrp="1"/>
          </p:cNvGraphicFramePr>
          <p:nvPr>
            <p:ph sz="half" idx="2"/>
          </p:nvPr>
        </p:nvGraphicFramePr>
        <p:xfrm>
          <a:off x="457200" y="2174874"/>
          <a:ext cx="4906888" cy="420645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536" y="188640"/>
            <a:ext cx="8352928" cy="1008112"/>
          </a:xfrm>
        </p:spPr>
        <p:txBody>
          <a:bodyPr>
            <a:normAutofit/>
          </a:bodyPr>
          <a:lstStyle/>
          <a:p>
            <a:pPr eaLnBrk="1" hangingPunct="1"/>
            <a:r>
              <a:rPr lang="en-GB" dirty="0" smtClean="0"/>
              <a:t>Material deprivation by poverty status</a:t>
            </a:r>
          </a:p>
        </p:txBody>
      </p:sp>
      <p:sp>
        <p:nvSpPr>
          <p:cNvPr id="3" name="Content Placeholder 2"/>
          <p:cNvSpPr>
            <a:spLocks noGrp="1"/>
          </p:cNvSpPr>
          <p:nvPr>
            <p:ph idx="1"/>
          </p:nvPr>
        </p:nvSpPr>
        <p:spPr>
          <a:xfrm>
            <a:off x="467544" y="5085184"/>
            <a:ext cx="8208912" cy="1368152"/>
          </a:xfrm>
        </p:spPr>
        <p:txBody>
          <a:bodyPr rtlCol="0">
            <a:normAutofit fontScale="92500" lnSpcReduction="10000"/>
          </a:bodyPr>
          <a:lstStyle/>
          <a:p>
            <a:pPr eaLnBrk="1" fontAlgn="auto" hangingPunct="1">
              <a:spcAft>
                <a:spcPts val="0"/>
              </a:spcAft>
              <a:buFont typeface="Arial" pitchFamily="34" charset="0"/>
              <a:buChar char="•"/>
              <a:defRPr/>
            </a:pPr>
            <a:r>
              <a:rPr lang="en-GB" sz="2400" dirty="0" smtClean="0"/>
              <a:t>Material deprivation has a stronger relationship with income poverty than with expenditure poverty, particularly in Austria</a:t>
            </a:r>
          </a:p>
          <a:p>
            <a:pPr eaLnBrk="1" fontAlgn="auto" hangingPunct="1">
              <a:spcAft>
                <a:spcPts val="0"/>
              </a:spcAft>
              <a:buFont typeface="Arial" pitchFamily="34" charset="0"/>
              <a:buChar char="•"/>
              <a:defRPr/>
            </a:pPr>
            <a:r>
              <a:rPr lang="en-GB" sz="2400" dirty="0" smtClean="0"/>
              <a:t>The relationship with expenditure poverty is stronger in Belgium, Germany and Spain than Austria, Finland and UK</a:t>
            </a:r>
          </a:p>
        </p:txBody>
      </p:sp>
      <p:graphicFrame>
        <p:nvGraphicFramePr>
          <p:cNvPr id="5" name="Chart 4"/>
          <p:cNvGraphicFramePr>
            <a:graphicFrameLocks/>
          </p:cNvGraphicFramePr>
          <p:nvPr/>
        </p:nvGraphicFramePr>
        <p:xfrm>
          <a:off x="539552" y="1340769"/>
          <a:ext cx="7992888" cy="367240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536" y="188640"/>
            <a:ext cx="8352928" cy="1008112"/>
          </a:xfrm>
        </p:spPr>
        <p:txBody>
          <a:bodyPr>
            <a:normAutofit/>
          </a:bodyPr>
          <a:lstStyle/>
          <a:p>
            <a:pPr eaLnBrk="1" hangingPunct="1"/>
            <a:r>
              <a:rPr lang="en-GB" dirty="0" smtClean="0"/>
              <a:t>Low work intensity by poverty status</a:t>
            </a:r>
          </a:p>
        </p:txBody>
      </p:sp>
      <p:sp>
        <p:nvSpPr>
          <p:cNvPr id="3" name="Content Placeholder 2"/>
          <p:cNvSpPr>
            <a:spLocks noGrp="1"/>
          </p:cNvSpPr>
          <p:nvPr>
            <p:ph idx="1"/>
          </p:nvPr>
        </p:nvSpPr>
        <p:spPr>
          <a:xfrm>
            <a:off x="467544" y="5013176"/>
            <a:ext cx="8208912" cy="1584176"/>
          </a:xfrm>
        </p:spPr>
        <p:txBody>
          <a:bodyPr rtlCol="0">
            <a:normAutofit fontScale="92500"/>
          </a:bodyPr>
          <a:lstStyle/>
          <a:p>
            <a:pPr eaLnBrk="1" fontAlgn="auto" hangingPunct="1">
              <a:spcAft>
                <a:spcPts val="0"/>
              </a:spcAft>
              <a:buFont typeface="Arial" pitchFamily="34" charset="0"/>
              <a:buChar char="•"/>
              <a:defRPr/>
            </a:pPr>
            <a:r>
              <a:rPr lang="en-GB" sz="2400" dirty="0" smtClean="0"/>
              <a:t>Defined as living in a household where adults work &lt; 20% of their full capacity</a:t>
            </a:r>
          </a:p>
          <a:p>
            <a:pPr eaLnBrk="1" fontAlgn="auto" hangingPunct="1">
              <a:spcAft>
                <a:spcPts val="0"/>
              </a:spcAft>
              <a:buFont typeface="Arial" pitchFamily="34" charset="0"/>
              <a:buChar char="•"/>
              <a:defRPr/>
            </a:pPr>
            <a:r>
              <a:rPr lang="en-GB" sz="2400" dirty="0" smtClean="0"/>
              <a:t>Similar pattern is seen when considering low work intensity as with deprivation – but generally stronger relationship</a:t>
            </a:r>
          </a:p>
        </p:txBody>
      </p:sp>
      <p:graphicFrame>
        <p:nvGraphicFramePr>
          <p:cNvPr id="6" name="Chart 5"/>
          <p:cNvGraphicFramePr>
            <a:graphicFrameLocks/>
          </p:cNvGraphicFramePr>
          <p:nvPr/>
        </p:nvGraphicFramePr>
        <p:xfrm>
          <a:off x="395536" y="1340768"/>
          <a:ext cx="8064896" cy="36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dirty="0" smtClean="0"/>
              <a:t>Conclusions</a:t>
            </a:r>
            <a:endParaRPr lang="en-GB" dirty="0" smtClean="0"/>
          </a:p>
        </p:txBody>
      </p:sp>
      <p:sp>
        <p:nvSpPr>
          <p:cNvPr id="3" name="Content Placeholder 2"/>
          <p:cNvSpPr>
            <a:spLocks noGrp="1"/>
          </p:cNvSpPr>
          <p:nvPr>
            <p:ph idx="1"/>
          </p:nvPr>
        </p:nvSpPr>
        <p:spPr>
          <a:xfrm>
            <a:off x="395536" y="1556792"/>
            <a:ext cx="8229600" cy="4824536"/>
          </a:xfrm>
        </p:spPr>
        <p:txBody>
          <a:bodyPr rtlCol="0">
            <a:normAutofit/>
          </a:bodyPr>
          <a:lstStyle/>
          <a:p>
            <a:pPr eaLnBrk="1" fontAlgn="auto" hangingPunct="1">
              <a:spcAft>
                <a:spcPts val="0"/>
              </a:spcAft>
              <a:defRPr/>
            </a:pPr>
            <a:r>
              <a:rPr lang="en-GB" sz="2400" dirty="0" smtClean="0"/>
              <a:t>Statistical </a:t>
            </a:r>
            <a:r>
              <a:rPr lang="en-GB" sz="2400" dirty="0" smtClean="0"/>
              <a:t>matching of EU-SILC and HBS encouraging:</a:t>
            </a:r>
          </a:p>
          <a:p>
            <a:pPr lvl="1" eaLnBrk="1" fontAlgn="auto" hangingPunct="1">
              <a:spcAft>
                <a:spcPts val="0"/>
              </a:spcAft>
              <a:buFont typeface="Arial" pitchFamily="34" charset="0"/>
              <a:buChar char="•"/>
              <a:defRPr/>
            </a:pPr>
            <a:r>
              <a:rPr lang="en-GB" sz="2000" dirty="0" smtClean="0"/>
              <a:t>Appears matching broadly effective across all 3 countries</a:t>
            </a:r>
          </a:p>
          <a:p>
            <a:pPr lvl="1" eaLnBrk="1" fontAlgn="auto" hangingPunct="1">
              <a:spcAft>
                <a:spcPts val="0"/>
              </a:spcAft>
              <a:buFont typeface="Arial" pitchFamily="34" charset="0"/>
              <a:buChar char="•"/>
              <a:defRPr/>
            </a:pPr>
            <a:r>
              <a:rPr lang="en-GB" sz="2000" dirty="0" smtClean="0"/>
              <a:t>No clear ‘winner’, though mixed and </a:t>
            </a:r>
            <a:r>
              <a:rPr lang="en-GB" sz="2000" dirty="0" err="1" smtClean="0"/>
              <a:t>hotdeck</a:t>
            </a:r>
            <a:r>
              <a:rPr lang="en-GB" sz="2000" dirty="0" smtClean="0"/>
              <a:t> approaches appear marginally more effective overall</a:t>
            </a:r>
          </a:p>
          <a:p>
            <a:pPr lvl="1" eaLnBrk="1" fontAlgn="auto" hangingPunct="1">
              <a:spcAft>
                <a:spcPts val="0"/>
              </a:spcAft>
              <a:buFont typeface="Arial" pitchFamily="34" charset="0"/>
              <a:buChar char="•"/>
              <a:defRPr/>
            </a:pPr>
            <a:r>
              <a:rPr lang="en-GB" sz="2000" dirty="0" smtClean="0"/>
              <a:t>Statistical matching could be improved if variables measuring comparable concepts were fully harmonised across ESS surveys</a:t>
            </a:r>
          </a:p>
          <a:p>
            <a:pPr lvl="1" eaLnBrk="1" fontAlgn="auto" hangingPunct="1">
              <a:spcAft>
                <a:spcPts val="0"/>
              </a:spcAft>
              <a:buFont typeface="Arial" pitchFamily="34" charset="0"/>
              <a:buChar char="•"/>
              <a:defRPr/>
            </a:pPr>
            <a:r>
              <a:rPr lang="en-GB" sz="2000" dirty="0" smtClean="0"/>
              <a:t>Supports aim of EU-SILC legal basis TF in considering inclusion of ‘hooks’ to facilitate statistical matching with HBS and </a:t>
            </a:r>
            <a:r>
              <a:rPr lang="en-GB" sz="2000" dirty="0" smtClean="0"/>
              <a:t>HFCS</a:t>
            </a:r>
          </a:p>
          <a:p>
            <a:pPr eaLnBrk="1" fontAlgn="auto" hangingPunct="1">
              <a:spcAft>
                <a:spcPts val="0"/>
              </a:spcAft>
              <a:buFont typeface="Arial" pitchFamily="34" charset="0"/>
              <a:buChar char="•"/>
              <a:defRPr/>
            </a:pPr>
            <a:r>
              <a:rPr lang="en-GB" sz="2400" dirty="0" smtClean="0"/>
              <a:t>Clear </a:t>
            </a:r>
            <a:r>
              <a:rPr lang="en-GB" sz="2400" dirty="0" smtClean="0"/>
              <a:t>evidence of relationship between </a:t>
            </a:r>
            <a:r>
              <a:rPr lang="en-GB" sz="2400" dirty="0" smtClean="0"/>
              <a:t>both income &amp; expenditure </a:t>
            </a:r>
            <a:r>
              <a:rPr lang="en-GB" sz="2400" dirty="0" smtClean="0"/>
              <a:t>&amp; other living standards measures</a:t>
            </a:r>
          </a:p>
          <a:p>
            <a:pPr lvl="1" eaLnBrk="1" fontAlgn="auto" hangingPunct="1">
              <a:spcAft>
                <a:spcPts val="0"/>
              </a:spcAft>
              <a:buFont typeface="Arial" pitchFamily="34" charset="0"/>
              <a:buChar char="•"/>
              <a:defRPr/>
            </a:pPr>
            <a:r>
              <a:rPr lang="en-GB" sz="2000" dirty="0" smtClean="0"/>
              <a:t>Limited overlap highlights importance of each measure in identifying vulnerable groups</a:t>
            </a:r>
          </a:p>
          <a:p>
            <a:pPr eaLnBrk="1" fontAlgn="auto" hangingPunct="1">
              <a:spcAft>
                <a:spcPts val="0"/>
              </a:spcAft>
              <a:buFont typeface="Arial" pitchFamily="34" charset="0"/>
              <a:buChar char="•"/>
              <a:defRPr/>
            </a:pPr>
            <a:endParaRPr lang="en-GB" dirty="0" smtClean="0"/>
          </a:p>
          <a:p>
            <a:pPr lvl="1" eaLnBrk="1" fontAlgn="auto" hangingPunct="1">
              <a:spcAft>
                <a:spcPts val="0"/>
              </a:spcAft>
              <a:buFont typeface="Arial" pitchFamily="34" charset="0"/>
              <a:buChar char="•"/>
              <a:defRPr/>
            </a:pPr>
            <a:endParaRPr lang="en-GB" dirty="0" smtClean="0"/>
          </a:p>
        </p:txBody>
      </p:sp>
    </p:spTree>
  </p:cSld>
  <p:clrMapOvr>
    <a:masterClrMapping/>
  </p:clrMapOvr>
  <p:transition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dirty="0" smtClean="0"/>
              <a:t>Further information</a:t>
            </a:r>
            <a:endParaRPr lang="en-GB" dirty="0" smtClean="0"/>
          </a:p>
        </p:txBody>
      </p:sp>
      <p:sp>
        <p:nvSpPr>
          <p:cNvPr id="3" name="Content Placeholder 2"/>
          <p:cNvSpPr>
            <a:spLocks noGrp="1"/>
          </p:cNvSpPr>
          <p:nvPr>
            <p:ph idx="1"/>
          </p:nvPr>
        </p:nvSpPr>
        <p:spPr>
          <a:xfrm>
            <a:off x="395536" y="1556792"/>
            <a:ext cx="8229600" cy="4824536"/>
          </a:xfrm>
        </p:spPr>
        <p:txBody>
          <a:bodyPr rtlCol="0">
            <a:normAutofit/>
          </a:bodyPr>
          <a:lstStyle/>
          <a:p>
            <a:pPr eaLnBrk="1" fontAlgn="auto" hangingPunct="1">
              <a:spcAft>
                <a:spcPts val="0"/>
              </a:spcAft>
              <a:defRPr/>
            </a:pPr>
            <a:r>
              <a:rPr lang="en-GB" sz="2400" dirty="0" err="1" smtClean="0"/>
              <a:t>Eurostat</a:t>
            </a:r>
            <a:r>
              <a:rPr lang="en-GB" sz="2400" dirty="0" smtClean="0"/>
              <a:t> Working Paper: </a:t>
            </a:r>
          </a:p>
          <a:p>
            <a:pPr lvl="1" eaLnBrk="1" fontAlgn="auto" hangingPunct="1">
              <a:spcAft>
                <a:spcPts val="0"/>
              </a:spcAft>
              <a:buFont typeface="Arial" pitchFamily="34" charset="0"/>
              <a:buChar char="•"/>
              <a:defRPr/>
            </a:pPr>
            <a:r>
              <a:rPr lang="en-GB" sz="2000" dirty="0" smtClean="0"/>
              <a:t>Webber &amp; Tonkin (2013): </a:t>
            </a:r>
            <a:r>
              <a:rPr lang="en-GB" sz="2000" i="1" dirty="0" smtClean="0">
                <a:hlinkClick r:id="rId3"/>
              </a:rPr>
              <a:t>Statistical Matching of EU-SILC and the Household </a:t>
            </a:r>
            <a:r>
              <a:rPr lang="en-GB" sz="2000" i="1" dirty="0" smtClean="0">
                <a:hlinkClick r:id="rId3"/>
              </a:rPr>
              <a:t>Budget </a:t>
            </a:r>
            <a:r>
              <a:rPr lang="en-GB" sz="2000" i="1" dirty="0" smtClean="0">
                <a:hlinkClick r:id="rId3"/>
              </a:rPr>
              <a:t>Survey</a:t>
            </a:r>
            <a:endParaRPr lang="en-GB" sz="2000" i="1" dirty="0" smtClean="0"/>
          </a:p>
          <a:p>
            <a:pPr eaLnBrk="1" fontAlgn="auto" hangingPunct="1">
              <a:spcAft>
                <a:spcPts val="0"/>
              </a:spcAft>
              <a:buFont typeface="Arial" pitchFamily="34" charset="0"/>
              <a:buChar char="•"/>
              <a:defRPr/>
            </a:pPr>
            <a:r>
              <a:rPr lang="en-GB" sz="2400" dirty="0" smtClean="0"/>
              <a:t>Book chapter : </a:t>
            </a:r>
          </a:p>
          <a:p>
            <a:pPr lvl="1" eaLnBrk="1" fontAlgn="auto" hangingPunct="1">
              <a:spcAft>
                <a:spcPts val="0"/>
              </a:spcAft>
              <a:buFont typeface="Arial" pitchFamily="34" charset="0"/>
              <a:buChar char="•"/>
              <a:defRPr/>
            </a:pPr>
            <a:r>
              <a:rPr lang="en-GB" sz="2000" dirty="0" err="1" smtClean="0"/>
              <a:t>Serafino</a:t>
            </a:r>
            <a:r>
              <a:rPr lang="en-GB" sz="2000" dirty="0" smtClean="0"/>
              <a:t> &amp; Tonkin (forthcoming) </a:t>
            </a:r>
            <a:r>
              <a:rPr lang="en-GB" sz="2000" i="1" dirty="0" smtClean="0"/>
              <a:t>Comparing poverty estimates using income, expenditure &amp; material deprivation</a:t>
            </a:r>
            <a:r>
              <a:rPr lang="en-GB" sz="2000" dirty="0" smtClean="0"/>
              <a:t>, </a:t>
            </a:r>
          </a:p>
          <a:p>
            <a:pPr lvl="1" eaLnBrk="1" fontAlgn="auto" hangingPunct="1">
              <a:spcAft>
                <a:spcPts val="0"/>
              </a:spcAft>
              <a:buFont typeface="Arial" pitchFamily="34" charset="0"/>
              <a:buChar char="•"/>
              <a:defRPr/>
            </a:pPr>
            <a:r>
              <a:rPr lang="en-GB" sz="2000" dirty="0" smtClean="0"/>
              <a:t>In </a:t>
            </a:r>
            <a:r>
              <a:rPr lang="en-GB" sz="2000" dirty="0" err="1" smtClean="0"/>
              <a:t>Marlier</a:t>
            </a:r>
            <a:r>
              <a:rPr lang="en-GB" sz="2000" dirty="0" smtClean="0"/>
              <a:t> &amp; Atkinson (Eds.)</a:t>
            </a:r>
            <a:endParaRPr lang="en-GB" sz="2000" dirty="0" smtClean="0"/>
          </a:p>
          <a:p>
            <a:pPr lvl="1" eaLnBrk="1" fontAlgn="auto" hangingPunct="1">
              <a:spcAft>
                <a:spcPts val="0"/>
              </a:spcAft>
              <a:buFont typeface="Arial" pitchFamily="34" charset="0"/>
              <a:buChar char="•"/>
              <a:defRPr/>
            </a:pPr>
            <a:r>
              <a:rPr lang="en-GB" sz="2000" dirty="0" smtClean="0"/>
              <a:t>Update/extension of </a:t>
            </a:r>
            <a:r>
              <a:rPr lang="en-GB" sz="2000" dirty="0" err="1" smtClean="0"/>
              <a:t>Eurostat</a:t>
            </a:r>
            <a:r>
              <a:rPr lang="en-GB" sz="2000" dirty="0" smtClean="0"/>
              <a:t> </a:t>
            </a:r>
            <a:r>
              <a:rPr lang="en-GB" sz="2000" dirty="0" smtClean="0"/>
              <a:t>Working Paper also planned</a:t>
            </a:r>
          </a:p>
          <a:p>
            <a:pPr eaLnBrk="1" fontAlgn="auto" hangingPunct="1">
              <a:spcAft>
                <a:spcPts val="0"/>
              </a:spcAft>
              <a:buFont typeface="Arial" pitchFamily="34" charset="0"/>
              <a:buChar char="•"/>
              <a:defRPr/>
            </a:pPr>
            <a:r>
              <a:rPr lang="en-GB" sz="2400" dirty="0" smtClean="0"/>
              <a:t>Contact:</a:t>
            </a:r>
          </a:p>
          <a:p>
            <a:pPr lvl="1" eaLnBrk="1" fontAlgn="auto" hangingPunct="1">
              <a:spcAft>
                <a:spcPts val="0"/>
              </a:spcAft>
              <a:buFont typeface="Arial" pitchFamily="34" charset="0"/>
              <a:buChar char="•"/>
              <a:defRPr/>
            </a:pPr>
            <a:r>
              <a:rPr lang="en-GB" sz="2000" dirty="0" smtClean="0">
                <a:hlinkClick r:id="rId4"/>
              </a:rPr>
              <a:t>richard.tonkin@ons.gsi.gov.uk</a:t>
            </a:r>
            <a:endParaRPr lang="en-GB" sz="2000" dirty="0" smtClean="0"/>
          </a:p>
          <a:p>
            <a:pPr lvl="1" eaLnBrk="1" fontAlgn="auto" hangingPunct="1">
              <a:spcAft>
                <a:spcPts val="0"/>
              </a:spcAft>
              <a:buFont typeface="Arial" pitchFamily="34" charset="0"/>
              <a:buChar char="•"/>
              <a:defRPr/>
            </a:pPr>
            <a:r>
              <a:rPr lang="en-GB" sz="2000" dirty="0" smtClean="0"/>
              <a:t>@richt2 on Twitter</a:t>
            </a:r>
            <a:endParaRPr lang="en-GB" sz="2000" dirty="0" smtClean="0"/>
          </a:p>
          <a:p>
            <a:pPr eaLnBrk="1" fontAlgn="auto" hangingPunct="1">
              <a:spcAft>
                <a:spcPts val="0"/>
              </a:spcAft>
              <a:buFont typeface="Arial" pitchFamily="34" charset="0"/>
              <a:buChar char="•"/>
              <a:defRPr/>
            </a:pPr>
            <a:endParaRPr lang="en-GB" dirty="0" smtClean="0"/>
          </a:p>
          <a:p>
            <a:pPr lvl="1" eaLnBrk="1" fontAlgn="auto" hangingPunct="1">
              <a:spcAft>
                <a:spcPts val="0"/>
              </a:spcAft>
              <a:buFont typeface="Arial" pitchFamily="34" charset="0"/>
              <a:buChar char="•"/>
              <a:defRPr/>
            </a:pPr>
            <a:endParaRPr lang="en-GB" dirty="0" smtClean="0"/>
          </a:p>
        </p:txBody>
      </p:sp>
    </p:spTree>
  </p:cSld>
  <p:clrMapOvr>
    <a:masterClrMapping/>
  </p:clrMapOvr>
  <p:transition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67544" y="188640"/>
            <a:ext cx="8229600" cy="1143000"/>
          </a:xfrm>
        </p:spPr>
        <p:txBody>
          <a:bodyPr/>
          <a:lstStyle/>
          <a:p>
            <a:pPr eaLnBrk="1" hangingPunct="1"/>
            <a:r>
              <a:rPr lang="en-GB" dirty="0" smtClean="0"/>
              <a:t>Income based poverty estimates</a:t>
            </a:r>
            <a:endParaRPr lang="en-GB" dirty="0" smtClean="0"/>
          </a:p>
        </p:txBody>
      </p:sp>
      <p:sp>
        <p:nvSpPr>
          <p:cNvPr id="3" name="Content Placeholder 2"/>
          <p:cNvSpPr>
            <a:spLocks noGrp="1"/>
          </p:cNvSpPr>
          <p:nvPr>
            <p:ph idx="1"/>
          </p:nvPr>
        </p:nvSpPr>
        <p:spPr>
          <a:xfrm>
            <a:off x="395536" y="1484784"/>
            <a:ext cx="8229600" cy="5256584"/>
          </a:xfrm>
        </p:spPr>
        <p:txBody>
          <a:bodyPr rtlCol="0">
            <a:noAutofit/>
          </a:bodyPr>
          <a:lstStyle/>
          <a:p>
            <a:pPr eaLnBrk="1" fontAlgn="auto" hangingPunct="1">
              <a:spcAft>
                <a:spcPts val="0"/>
              </a:spcAft>
              <a:buFont typeface="Arial" pitchFamily="34" charset="0"/>
              <a:buChar char="•"/>
              <a:defRPr/>
            </a:pPr>
            <a:r>
              <a:rPr lang="en-GB" sz="2400" dirty="0" smtClean="0"/>
              <a:t>Strengths:</a:t>
            </a:r>
          </a:p>
          <a:p>
            <a:pPr lvl="1" eaLnBrk="1" fontAlgn="auto" hangingPunct="1">
              <a:spcAft>
                <a:spcPts val="0"/>
              </a:spcAft>
              <a:buFont typeface="Arial" pitchFamily="34" charset="0"/>
              <a:buChar char="•"/>
              <a:defRPr/>
            </a:pPr>
            <a:r>
              <a:rPr lang="en-GB" sz="2000" dirty="0" smtClean="0"/>
              <a:t>Disposable income good proxy for material living standards – amount of money households have available for spending/saving</a:t>
            </a:r>
          </a:p>
          <a:p>
            <a:pPr lvl="1" eaLnBrk="1" fontAlgn="auto" hangingPunct="1">
              <a:spcAft>
                <a:spcPts val="0"/>
              </a:spcAft>
              <a:buFont typeface="Arial" pitchFamily="34" charset="0"/>
              <a:buChar char="•"/>
              <a:defRPr/>
            </a:pPr>
            <a:r>
              <a:rPr lang="en-GB" sz="2000" dirty="0" smtClean="0"/>
              <a:t>Able to analyse income by component – e.g. wages, property income, benefits, etc. </a:t>
            </a:r>
          </a:p>
          <a:p>
            <a:pPr lvl="1" eaLnBrk="1" fontAlgn="auto" hangingPunct="1">
              <a:spcAft>
                <a:spcPts val="0"/>
              </a:spcAft>
              <a:buFont typeface="Arial" pitchFamily="34" charset="0"/>
              <a:buChar char="•"/>
              <a:defRPr/>
            </a:pPr>
            <a:r>
              <a:rPr lang="en-GB" sz="2000" dirty="0" smtClean="0"/>
              <a:t>Direct policy levers – government able to influence through tax/benefit changes</a:t>
            </a:r>
          </a:p>
          <a:p>
            <a:pPr lvl="1" eaLnBrk="1" fontAlgn="auto" hangingPunct="1">
              <a:spcAft>
                <a:spcPts val="0"/>
              </a:spcAft>
              <a:buFont typeface="Arial" pitchFamily="34" charset="0"/>
              <a:buChar char="•"/>
              <a:defRPr/>
            </a:pPr>
            <a:r>
              <a:rPr lang="en-GB" sz="2000" dirty="0" smtClean="0"/>
              <a:t>Able to QA against other sources (e.g. earnings, administrative data)</a:t>
            </a:r>
          </a:p>
          <a:p>
            <a:pPr eaLnBrk="1" fontAlgn="auto" hangingPunct="1">
              <a:spcAft>
                <a:spcPts val="0"/>
              </a:spcAft>
              <a:buFont typeface="Arial" pitchFamily="34" charset="0"/>
              <a:buChar char="•"/>
              <a:defRPr/>
            </a:pPr>
            <a:r>
              <a:rPr lang="en-GB" sz="2400" dirty="0" smtClean="0"/>
              <a:t> Weaknesses</a:t>
            </a:r>
          </a:p>
          <a:p>
            <a:pPr lvl="1" eaLnBrk="1" fontAlgn="auto" hangingPunct="1">
              <a:spcAft>
                <a:spcPts val="0"/>
              </a:spcAft>
              <a:buFont typeface="Arial" pitchFamily="34" charset="0"/>
              <a:buChar char="•"/>
              <a:defRPr/>
            </a:pPr>
            <a:r>
              <a:rPr lang="en-GB" sz="2000" dirty="0" smtClean="0"/>
              <a:t>Households with variable income (inc. Self-employed) may engage in consumption smoothing</a:t>
            </a:r>
          </a:p>
          <a:p>
            <a:pPr lvl="1" eaLnBrk="1" fontAlgn="auto" hangingPunct="1">
              <a:spcAft>
                <a:spcPts val="0"/>
              </a:spcAft>
              <a:buFont typeface="Arial" pitchFamily="34" charset="0"/>
              <a:buChar char="•"/>
              <a:defRPr/>
            </a:pPr>
            <a:r>
              <a:rPr lang="en-GB" sz="2000" dirty="0" smtClean="0"/>
              <a:t>Evidence to suggest data quality may be lower for low income households</a:t>
            </a:r>
            <a:endParaRPr lang="en-GB" sz="2000" dirty="0" smtClean="0"/>
          </a:p>
        </p:txBody>
      </p:sp>
    </p:spTree>
  </p:cSld>
  <p:clrMapOvr>
    <a:masterClrMapping/>
  </p:clrMapOvr>
  <p:transition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67544" y="188640"/>
            <a:ext cx="8229600" cy="1143000"/>
          </a:xfrm>
        </p:spPr>
        <p:txBody>
          <a:bodyPr/>
          <a:lstStyle/>
          <a:p>
            <a:pPr eaLnBrk="1" hangingPunct="1"/>
            <a:r>
              <a:rPr lang="en-GB" dirty="0" smtClean="0"/>
              <a:t>Expenditure based poverty estimates</a:t>
            </a:r>
            <a:endParaRPr lang="en-GB" dirty="0" smtClean="0"/>
          </a:p>
        </p:txBody>
      </p:sp>
      <p:sp>
        <p:nvSpPr>
          <p:cNvPr id="3" name="Content Placeholder 2"/>
          <p:cNvSpPr>
            <a:spLocks noGrp="1"/>
          </p:cNvSpPr>
          <p:nvPr>
            <p:ph idx="1"/>
          </p:nvPr>
        </p:nvSpPr>
        <p:spPr>
          <a:xfrm>
            <a:off x="395536" y="1484784"/>
            <a:ext cx="8229600" cy="5256584"/>
          </a:xfrm>
        </p:spPr>
        <p:txBody>
          <a:bodyPr rtlCol="0">
            <a:noAutofit/>
          </a:bodyPr>
          <a:lstStyle/>
          <a:p>
            <a:pPr eaLnBrk="1" fontAlgn="auto" hangingPunct="1">
              <a:spcAft>
                <a:spcPts val="0"/>
              </a:spcAft>
              <a:buFont typeface="Arial" pitchFamily="34" charset="0"/>
              <a:buChar char="•"/>
              <a:defRPr/>
            </a:pPr>
            <a:r>
              <a:rPr lang="en-GB" sz="2400" dirty="0" smtClean="0"/>
              <a:t>Strengths:</a:t>
            </a:r>
          </a:p>
          <a:p>
            <a:pPr lvl="1" eaLnBrk="1" fontAlgn="auto" hangingPunct="1">
              <a:spcAft>
                <a:spcPts val="0"/>
              </a:spcAft>
              <a:buFont typeface="Arial" pitchFamily="34" charset="0"/>
              <a:buChar char="•"/>
              <a:defRPr/>
            </a:pPr>
            <a:r>
              <a:rPr lang="en-GB" sz="2000" dirty="0" smtClean="0"/>
              <a:t>Better proxy of living standards: Consumption of goods/services more closely related to satisfaction of household’s needs</a:t>
            </a:r>
          </a:p>
          <a:p>
            <a:pPr lvl="1" eaLnBrk="1" fontAlgn="auto" hangingPunct="1">
              <a:spcAft>
                <a:spcPts val="0"/>
              </a:spcAft>
              <a:buFont typeface="Arial" pitchFamily="34" charset="0"/>
              <a:buChar char="•"/>
              <a:defRPr/>
            </a:pPr>
            <a:r>
              <a:rPr lang="en-GB" sz="2000" dirty="0" smtClean="0"/>
              <a:t>Consumption smoothing: Consumer decisions based on long-term income expectations – consumption expenditure fluctuates less</a:t>
            </a:r>
            <a:endParaRPr lang="en-GB" sz="2400" dirty="0" smtClean="0"/>
          </a:p>
          <a:p>
            <a:pPr lvl="1" eaLnBrk="1" fontAlgn="auto" hangingPunct="1">
              <a:spcAft>
                <a:spcPts val="0"/>
              </a:spcAft>
              <a:buFont typeface="Arial" pitchFamily="34" charset="0"/>
              <a:buChar char="•"/>
              <a:defRPr/>
            </a:pPr>
            <a:r>
              <a:rPr lang="en-GB" sz="2000" dirty="0" smtClean="0"/>
              <a:t>Arguably better data quality: Income under-reported for households with low levels of resources – reporting of expenditure relatively accurate</a:t>
            </a:r>
          </a:p>
          <a:p>
            <a:pPr lvl="2" eaLnBrk="1" fontAlgn="auto" hangingPunct="1">
              <a:spcAft>
                <a:spcPts val="0"/>
              </a:spcAft>
              <a:buFont typeface="Arial" pitchFamily="34" charset="0"/>
              <a:buChar char="•"/>
              <a:defRPr/>
            </a:pPr>
            <a:r>
              <a:rPr lang="en-GB" sz="1600" dirty="0" smtClean="0"/>
              <a:t>E.g.  Meyer &amp; Sullivan, 2011; Brewer &amp; O’Dea 2012</a:t>
            </a:r>
          </a:p>
          <a:p>
            <a:pPr eaLnBrk="1" fontAlgn="auto" hangingPunct="1">
              <a:spcAft>
                <a:spcPts val="0"/>
              </a:spcAft>
              <a:buFont typeface="Arial" pitchFamily="34" charset="0"/>
              <a:buChar char="•"/>
              <a:defRPr/>
            </a:pPr>
            <a:r>
              <a:rPr lang="en-GB" sz="2400" dirty="0" smtClean="0"/>
              <a:t>Weaknesses:</a:t>
            </a:r>
          </a:p>
          <a:p>
            <a:pPr lvl="1" eaLnBrk="1" fontAlgn="auto" hangingPunct="1">
              <a:spcAft>
                <a:spcPts val="0"/>
              </a:spcAft>
              <a:buFont typeface="Arial" pitchFamily="34" charset="0"/>
              <a:buChar char="•"/>
              <a:defRPr/>
            </a:pPr>
            <a:r>
              <a:rPr lang="en-GB" sz="2000" dirty="0" smtClean="0"/>
              <a:t>Expenditure not the same as consumption</a:t>
            </a:r>
          </a:p>
          <a:p>
            <a:pPr lvl="1" eaLnBrk="1" fontAlgn="auto" hangingPunct="1">
              <a:spcAft>
                <a:spcPts val="0"/>
              </a:spcAft>
              <a:buFont typeface="Arial" pitchFamily="34" charset="0"/>
              <a:buChar char="•"/>
              <a:defRPr/>
            </a:pPr>
            <a:r>
              <a:rPr lang="en-GB" sz="2000" dirty="0" smtClean="0"/>
              <a:t>Collection of data often more expensive – therefore smaller samples/more irregular data</a:t>
            </a:r>
          </a:p>
          <a:p>
            <a:pPr lvl="1" eaLnBrk="1" fontAlgn="auto" hangingPunct="1">
              <a:spcAft>
                <a:spcPts val="0"/>
              </a:spcAft>
              <a:buFont typeface="Arial" pitchFamily="34" charset="0"/>
              <a:buChar char="•"/>
              <a:defRPr/>
            </a:pPr>
            <a:r>
              <a:rPr lang="en-GB" sz="2000" dirty="0" smtClean="0"/>
              <a:t>Indirect policy levers</a:t>
            </a:r>
            <a:endParaRPr lang="en-GB" sz="2000" dirty="0" smtClean="0"/>
          </a:p>
        </p:txBody>
      </p:sp>
    </p:spTree>
  </p:cSld>
  <p:clrMapOvr>
    <a:masterClrMapping/>
  </p:clrMapOvr>
  <p:transition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67544" y="188640"/>
            <a:ext cx="8229600" cy="1143000"/>
          </a:xfrm>
        </p:spPr>
        <p:txBody>
          <a:bodyPr/>
          <a:lstStyle/>
          <a:p>
            <a:pPr eaLnBrk="1" hangingPunct="1"/>
            <a:r>
              <a:rPr lang="en-GB" dirty="0" smtClean="0"/>
              <a:t>Income &amp; expenditure poverty </a:t>
            </a:r>
            <a:endParaRPr lang="en-GB" dirty="0" smtClean="0"/>
          </a:p>
        </p:txBody>
      </p:sp>
      <p:sp>
        <p:nvSpPr>
          <p:cNvPr id="3" name="Content Placeholder 2"/>
          <p:cNvSpPr>
            <a:spLocks noGrp="1"/>
          </p:cNvSpPr>
          <p:nvPr>
            <p:ph idx="1"/>
          </p:nvPr>
        </p:nvSpPr>
        <p:spPr>
          <a:xfrm>
            <a:off x="395536" y="1484784"/>
            <a:ext cx="8229600" cy="5256584"/>
          </a:xfrm>
        </p:spPr>
        <p:txBody>
          <a:bodyPr rtlCol="0">
            <a:noAutofit/>
          </a:bodyPr>
          <a:lstStyle/>
          <a:p>
            <a:pPr eaLnBrk="1" fontAlgn="auto" hangingPunct="1">
              <a:spcAft>
                <a:spcPts val="0"/>
              </a:spcAft>
              <a:buFont typeface="Arial" pitchFamily="34" charset="0"/>
              <a:buChar char="•"/>
              <a:defRPr/>
            </a:pPr>
            <a:r>
              <a:rPr lang="en-GB" sz="2400" dirty="0" smtClean="0"/>
              <a:t>Considering multiple measures together may give us best insights for policy intervention</a:t>
            </a:r>
          </a:p>
          <a:p>
            <a:pPr eaLnBrk="1" fontAlgn="auto" hangingPunct="1">
              <a:spcAft>
                <a:spcPts val="0"/>
              </a:spcAft>
              <a:buFont typeface="Arial" pitchFamily="34" charset="0"/>
              <a:buChar char="•"/>
              <a:defRPr/>
            </a:pPr>
            <a:r>
              <a:rPr lang="en-GB" sz="2400" dirty="0" smtClean="0"/>
              <a:t>Income </a:t>
            </a:r>
            <a:r>
              <a:rPr lang="en-GB" sz="2400" dirty="0" smtClean="0"/>
              <a:t>poor but not expenditure or MD:</a:t>
            </a:r>
          </a:p>
          <a:p>
            <a:pPr lvl="1" eaLnBrk="1" fontAlgn="auto" hangingPunct="1">
              <a:spcAft>
                <a:spcPts val="0"/>
              </a:spcAft>
              <a:buFont typeface="Arial" pitchFamily="34" charset="0"/>
              <a:buChar char="•"/>
              <a:defRPr/>
            </a:pPr>
            <a:r>
              <a:rPr lang="en-GB" sz="2000" dirty="0" smtClean="0"/>
              <a:t>May be able to consumption smooth to maintain living standards due to (expected) temporary low income</a:t>
            </a:r>
          </a:p>
          <a:p>
            <a:pPr eaLnBrk="1" fontAlgn="auto" hangingPunct="1">
              <a:spcAft>
                <a:spcPts val="0"/>
              </a:spcAft>
              <a:buFont typeface="Arial" pitchFamily="34" charset="0"/>
              <a:buChar char="•"/>
              <a:defRPr/>
            </a:pPr>
            <a:r>
              <a:rPr lang="en-GB" sz="2400" dirty="0" smtClean="0"/>
              <a:t>Expenditure poor but not income or MD:</a:t>
            </a:r>
          </a:p>
          <a:p>
            <a:pPr lvl="1" eaLnBrk="1" fontAlgn="auto" hangingPunct="1">
              <a:spcAft>
                <a:spcPts val="0"/>
              </a:spcAft>
              <a:buFont typeface="Arial" pitchFamily="34" charset="0"/>
              <a:buChar char="•"/>
              <a:defRPr/>
            </a:pPr>
            <a:r>
              <a:rPr lang="en-GB" sz="2000" dirty="0" smtClean="0"/>
              <a:t>Possible uncertainty over future income levels / lack of assets</a:t>
            </a:r>
          </a:p>
          <a:p>
            <a:pPr lvl="1" eaLnBrk="1" fontAlgn="auto" hangingPunct="1">
              <a:spcAft>
                <a:spcPts val="0"/>
              </a:spcAft>
              <a:buFont typeface="Arial" pitchFamily="34" charset="0"/>
              <a:buChar char="•"/>
              <a:defRPr/>
            </a:pPr>
            <a:r>
              <a:rPr lang="en-GB" sz="2000" dirty="0" smtClean="0"/>
              <a:t>“zero hours” contracts</a:t>
            </a:r>
          </a:p>
          <a:p>
            <a:pPr eaLnBrk="1" fontAlgn="auto" hangingPunct="1">
              <a:spcAft>
                <a:spcPts val="0"/>
              </a:spcAft>
              <a:buFont typeface="Arial" pitchFamily="34" charset="0"/>
              <a:buChar char="•"/>
              <a:defRPr/>
            </a:pPr>
            <a:r>
              <a:rPr lang="en-GB" sz="2200" dirty="0" smtClean="0"/>
              <a:t>Relative income poverty main measure used in EU</a:t>
            </a:r>
          </a:p>
          <a:p>
            <a:pPr eaLnBrk="1" fontAlgn="auto" hangingPunct="1">
              <a:spcAft>
                <a:spcPts val="0"/>
              </a:spcAft>
              <a:buFont typeface="Arial" pitchFamily="34" charset="0"/>
              <a:buChar char="•"/>
              <a:defRPr/>
            </a:pPr>
            <a:r>
              <a:rPr lang="en-GB" sz="2200" dirty="0" smtClean="0"/>
              <a:t>Aim of this work therefore </a:t>
            </a:r>
            <a:r>
              <a:rPr lang="en-GB" sz="2200" dirty="0" smtClean="0"/>
              <a:t>to:</a:t>
            </a:r>
          </a:p>
          <a:p>
            <a:pPr lvl="1" eaLnBrk="1" fontAlgn="auto" hangingPunct="1">
              <a:spcAft>
                <a:spcPts val="0"/>
              </a:spcAft>
              <a:buFont typeface="Arial" pitchFamily="34" charset="0"/>
              <a:buChar char="•"/>
              <a:defRPr/>
            </a:pPr>
            <a:r>
              <a:rPr lang="en-GB" sz="2000" dirty="0" smtClean="0"/>
              <a:t>Estimate measures of expenditure poverty for range of European countries – Belgium, Germany, Spain, Austria, Finland &amp; UK</a:t>
            </a:r>
          </a:p>
          <a:p>
            <a:pPr lvl="1" eaLnBrk="1" fontAlgn="auto" hangingPunct="1">
              <a:spcAft>
                <a:spcPts val="0"/>
              </a:spcAft>
              <a:buFont typeface="Arial" pitchFamily="34" charset="0"/>
              <a:buChar char="•"/>
              <a:defRPr/>
            </a:pPr>
            <a:r>
              <a:rPr lang="en-GB" sz="2000" dirty="0" smtClean="0"/>
              <a:t>Compare income, expenditure and material based measures of poverty across these countries</a:t>
            </a:r>
          </a:p>
        </p:txBody>
      </p:sp>
    </p:spTree>
  </p:cSld>
  <p:clrMapOvr>
    <a:masterClrMapping/>
  </p:clrMapOvr>
  <p:transition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67544" y="188640"/>
            <a:ext cx="8229600" cy="1143000"/>
          </a:xfrm>
        </p:spPr>
        <p:txBody>
          <a:bodyPr/>
          <a:lstStyle/>
          <a:p>
            <a:pPr eaLnBrk="1" hangingPunct="1"/>
            <a:r>
              <a:rPr lang="en-GB" dirty="0" smtClean="0"/>
              <a:t>Statistical Matching: overview</a:t>
            </a:r>
          </a:p>
        </p:txBody>
      </p:sp>
      <p:sp>
        <p:nvSpPr>
          <p:cNvPr id="3" name="Content Placeholder 2"/>
          <p:cNvSpPr>
            <a:spLocks noGrp="1"/>
          </p:cNvSpPr>
          <p:nvPr>
            <p:ph idx="1"/>
          </p:nvPr>
        </p:nvSpPr>
        <p:spPr>
          <a:xfrm>
            <a:off x="467544" y="1484784"/>
            <a:ext cx="8229600" cy="1584176"/>
          </a:xfrm>
        </p:spPr>
        <p:txBody>
          <a:bodyPr rtlCol="0">
            <a:normAutofit fontScale="92500" lnSpcReduction="10000"/>
          </a:bodyPr>
          <a:lstStyle/>
          <a:p>
            <a:pPr eaLnBrk="1" fontAlgn="auto" hangingPunct="1">
              <a:spcAft>
                <a:spcPts val="0"/>
              </a:spcAft>
              <a:buFont typeface="Arial" pitchFamily="34" charset="0"/>
              <a:buChar char="•"/>
              <a:defRPr/>
            </a:pPr>
            <a:r>
              <a:rPr lang="en-GB" sz="2600" dirty="0" smtClean="0"/>
              <a:t>No single data source provides joint information on income, expenditure and material deprivation</a:t>
            </a:r>
          </a:p>
          <a:p>
            <a:pPr eaLnBrk="1" fontAlgn="auto" hangingPunct="1">
              <a:spcAft>
                <a:spcPts val="0"/>
              </a:spcAft>
              <a:buFont typeface="Arial" pitchFamily="34" charset="0"/>
              <a:buChar char="•"/>
              <a:defRPr/>
            </a:pPr>
            <a:r>
              <a:rPr lang="en-GB" sz="2600" dirty="0" smtClean="0"/>
              <a:t>Solution - statistical matching of HBS expenditure variables onto EU-SILC</a:t>
            </a:r>
          </a:p>
          <a:p>
            <a:pPr eaLnBrk="1" fontAlgn="auto" hangingPunct="1">
              <a:spcAft>
                <a:spcPts val="0"/>
              </a:spcAft>
              <a:buNone/>
              <a:defRPr/>
            </a:pPr>
            <a:endParaRPr lang="en-GB" dirty="0" smtClean="0"/>
          </a:p>
        </p:txBody>
      </p:sp>
      <p:sp>
        <p:nvSpPr>
          <p:cNvPr id="4" name="Rectangle 3"/>
          <p:cNvSpPr/>
          <p:nvPr/>
        </p:nvSpPr>
        <p:spPr>
          <a:xfrm>
            <a:off x="1187624" y="3429000"/>
            <a:ext cx="1368152" cy="172819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5" name="Rectangle 4"/>
          <p:cNvSpPr/>
          <p:nvPr/>
        </p:nvSpPr>
        <p:spPr>
          <a:xfrm>
            <a:off x="3203848" y="4221088"/>
            <a:ext cx="1368152" cy="1368152"/>
          </a:xfrm>
          <a:prstGeom prst="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6" name="Rectangle 5"/>
          <p:cNvSpPr/>
          <p:nvPr/>
        </p:nvSpPr>
        <p:spPr>
          <a:xfrm>
            <a:off x="5868144" y="3861048"/>
            <a:ext cx="1368152" cy="172819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7" name="Rectangle 6"/>
          <p:cNvSpPr/>
          <p:nvPr/>
        </p:nvSpPr>
        <p:spPr>
          <a:xfrm>
            <a:off x="7236296" y="3861048"/>
            <a:ext cx="711696" cy="1728192"/>
          </a:xfrm>
          <a:prstGeom prst="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cxnSp>
        <p:nvCxnSpPr>
          <p:cNvPr id="8" name="Straight Connector 7"/>
          <p:cNvCxnSpPr>
            <a:stCxn id="4" idx="0"/>
            <a:endCxn id="4" idx="2"/>
          </p:cNvCxnSpPr>
          <p:nvPr/>
        </p:nvCxnSpPr>
        <p:spPr>
          <a:xfrm>
            <a:off x="1871700" y="3429000"/>
            <a:ext cx="0" cy="17281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88224" y="3861048"/>
            <a:ext cx="0" cy="172819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11"/>
          <p:cNvSpPr txBox="1"/>
          <p:nvPr/>
        </p:nvSpPr>
        <p:spPr>
          <a:xfrm>
            <a:off x="755576" y="2996952"/>
            <a:ext cx="2542684"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Recipient dataset (EU-SILC</a:t>
            </a:r>
            <a:r>
              <a:rPr lang="en-GB" sz="1200" b="1" dirty="0" smtClean="0"/>
              <a:t>)</a:t>
            </a:r>
            <a:endParaRPr lang="en-GB" sz="1200" b="1" dirty="0"/>
          </a:p>
        </p:txBody>
      </p:sp>
      <p:sp>
        <p:nvSpPr>
          <p:cNvPr id="11" name="TextBox 12"/>
          <p:cNvSpPr txBox="1"/>
          <p:nvPr/>
        </p:nvSpPr>
        <p:spPr>
          <a:xfrm>
            <a:off x="3059832" y="3789040"/>
            <a:ext cx="1935145"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Donor dataset (HBS)</a:t>
            </a:r>
            <a:endParaRPr lang="en-GB" sz="1400" b="1" dirty="0"/>
          </a:p>
        </p:txBody>
      </p:sp>
      <p:cxnSp>
        <p:nvCxnSpPr>
          <p:cNvPr id="12" name="Straight Connector 11"/>
          <p:cNvCxnSpPr>
            <a:stCxn id="5" idx="0"/>
            <a:endCxn id="5" idx="2"/>
          </p:cNvCxnSpPr>
          <p:nvPr/>
        </p:nvCxnSpPr>
        <p:spPr>
          <a:xfrm>
            <a:off x="3887924" y="4221088"/>
            <a:ext cx="0" cy="1368152"/>
          </a:xfrm>
          <a:prstGeom prst="line">
            <a:avLst/>
          </a:prstGeom>
          <a:ln w="254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21"/>
          <p:cNvSpPr txBox="1"/>
          <p:nvPr/>
        </p:nvSpPr>
        <p:spPr>
          <a:xfrm>
            <a:off x="6156176" y="3429000"/>
            <a:ext cx="1584088"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Matched dataset</a:t>
            </a:r>
            <a:endParaRPr lang="en-GB" sz="1400" b="1" dirty="0"/>
          </a:p>
        </p:txBody>
      </p:sp>
      <p:sp>
        <p:nvSpPr>
          <p:cNvPr id="14" name="TextBox 22"/>
          <p:cNvSpPr txBox="1"/>
          <p:nvPr/>
        </p:nvSpPr>
        <p:spPr>
          <a:xfrm>
            <a:off x="2051720" y="4077072"/>
            <a:ext cx="298480"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b="1" dirty="0" smtClean="0"/>
              <a:t>X</a:t>
            </a:r>
            <a:endParaRPr lang="en-GB" sz="1600" b="1" dirty="0"/>
          </a:p>
        </p:txBody>
      </p:sp>
      <p:sp>
        <p:nvSpPr>
          <p:cNvPr id="15" name="TextBox 23"/>
          <p:cNvSpPr txBox="1"/>
          <p:nvPr/>
        </p:nvSpPr>
        <p:spPr>
          <a:xfrm>
            <a:off x="3419872" y="4653136"/>
            <a:ext cx="269626"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b="1" dirty="0" smtClean="0"/>
              <a:t>X</a:t>
            </a:r>
            <a:endParaRPr lang="en-GB" sz="1600" b="1" dirty="0"/>
          </a:p>
        </p:txBody>
      </p:sp>
      <p:sp>
        <p:nvSpPr>
          <p:cNvPr id="16" name="TextBox 24"/>
          <p:cNvSpPr txBox="1"/>
          <p:nvPr/>
        </p:nvSpPr>
        <p:spPr>
          <a:xfrm>
            <a:off x="6732240" y="4509120"/>
            <a:ext cx="269626"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b="1" dirty="0" smtClean="0"/>
              <a:t>X</a:t>
            </a:r>
            <a:endParaRPr lang="en-GB" sz="1600" b="1" dirty="0"/>
          </a:p>
        </p:txBody>
      </p:sp>
      <p:sp>
        <p:nvSpPr>
          <p:cNvPr id="17" name="TextBox 25"/>
          <p:cNvSpPr txBox="1"/>
          <p:nvPr/>
        </p:nvSpPr>
        <p:spPr>
          <a:xfrm>
            <a:off x="1403648" y="4077072"/>
            <a:ext cx="269626"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b="1" dirty="0" smtClean="0"/>
              <a:t>Y</a:t>
            </a:r>
            <a:endParaRPr lang="en-GB" sz="1600" b="1" dirty="0"/>
          </a:p>
        </p:txBody>
      </p:sp>
      <p:sp>
        <p:nvSpPr>
          <p:cNvPr id="18" name="TextBox 26"/>
          <p:cNvSpPr txBox="1"/>
          <p:nvPr/>
        </p:nvSpPr>
        <p:spPr>
          <a:xfrm>
            <a:off x="6084168" y="4509120"/>
            <a:ext cx="269626"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b="1" dirty="0" smtClean="0"/>
              <a:t>Y</a:t>
            </a:r>
            <a:endParaRPr lang="en-GB" sz="1600" b="1" dirty="0"/>
          </a:p>
        </p:txBody>
      </p:sp>
      <p:sp>
        <p:nvSpPr>
          <p:cNvPr id="19" name="TextBox 27"/>
          <p:cNvSpPr txBox="1"/>
          <p:nvPr/>
        </p:nvSpPr>
        <p:spPr>
          <a:xfrm>
            <a:off x="4067944" y="4653136"/>
            <a:ext cx="269626"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b="1" dirty="0" smtClean="0"/>
              <a:t>Z</a:t>
            </a:r>
            <a:endParaRPr lang="en-GB" sz="1600" b="1" dirty="0"/>
          </a:p>
        </p:txBody>
      </p:sp>
      <p:sp>
        <p:nvSpPr>
          <p:cNvPr id="20" name="TextBox 28"/>
          <p:cNvSpPr txBox="1"/>
          <p:nvPr/>
        </p:nvSpPr>
        <p:spPr>
          <a:xfrm>
            <a:off x="7452320" y="4509120"/>
            <a:ext cx="269626"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b="1" dirty="0" smtClean="0"/>
              <a:t>Z</a:t>
            </a:r>
            <a:endParaRPr lang="en-GB" sz="1600" b="1" dirty="0"/>
          </a:p>
        </p:txBody>
      </p:sp>
      <p:cxnSp>
        <p:nvCxnSpPr>
          <p:cNvPr id="21" name="Straight Arrow Connector 20"/>
          <p:cNvCxnSpPr/>
          <p:nvPr/>
        </p:nvCxnSpPr>
        <p:spPr>
          <a:xfrm>
            <a:off x="4932040" y="4653136"/>
            <a:ext cx="648072" cy="0"/>
          </a:xfrm>
          <a:prstGeom prst="straightConnector1">
            <a:avLst/>
          </a:prstGeom>
          <a:ln w="635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67544" y="188640"/>
            <a:ext cx="8229600" cy="1080120"/>
          </a:xfrm>
        </p:spPr>
        <p:txBody>
          <a:bodyPr/>
          <a:lstStyle/>
          <a:p>
            <a:pPr eaLnBrk="1" hangingPunct="1"/>
            <a:r>
              <a:rPr lang="en-GB" dirty="0" smtClean="0"/>
              <a:t>Statistical Matching: Reconciliation of data </a:t>
            </a:r>
            <a:r>
              <a:rPr lang="en-GB" dirty="0" smtClean="0"/>
              <a:t>sources</a:t>
            </a:r>
            <a:endParaRPr lang="en-GB" dirty="0" smtClean="0"/>
          </a:p>
        </p:txBody>
      </p:sp>
      <p:sp>
        <p:nvSpPr>
          <p:cNvPr id="3" name="Content Placeholder 2"/>
          <p:cNvSpPr>
            <a:spLocks noGrp="1"/>
          </p:cNvSpPr>
          <p:nvPr>
            <p:ph idx="1"/>
          </p:nvPr>
        </p:nvSpPr>
        <p:spPr>
          <a:xfrm>
            <a:off x="457200" y="1600200"/>
            <a:ext cx="8507288" cy="5069160"/>
          </a:xfrm>
        </p:spPr>
        <p:txBody>
          <a:bodyPr rtlCol="0">
            <a:normAutofit/>
          </a:bodyPr>
          <a:lstStyle/>
          <a:p>
            <a:pPr eaLnBrk="1" fontAlgn="auto" hangingPunct="1">
              <a:spcAft>
                <a:spcPts val="0"/>
              </a:spcAft>
              <a:defRPr/>
            </a:pPr>
            <a:r>
              <a:rPr lang="en-GB" sz="2600" dirty="0" smtClean="0"/>
              <a:t>D’Orazio (2006): Consider variety of factors including:</a:t>
            </a:r>
          </a:p>
          <a:p>
            <a:pPr lvl="2" eaLnBrk="1" fontAlgn="auto" hangingPunct="1">
              <a:spcAft>
                <a:spcPts val="0"/>
              </a:spcAft>
              <a:buFont typeface="Arial" pitchFamily="34" charset="0"/>
              <a:buChar char="•"/>
              <a:defRPr/>
            </a:pPr>
            <a:r>
              <a:rPr lang="en-GB" sz="2200" dirty="0" smtClean="0"/>
              <a:t>Population</a:t>
            </a:r>
          </a:p>
          <a:p>
            <a:pPr lvl="2" eaLnBrk="1" fontAlgn="auto" hangingPunct="1">
              <a:spcAft>
                <a:spcPts val="0"/>
              </a:spcAft>
              <a:buFont typeface="Arial" pitchFamily="34" charset="0"/>
              <a:buChar char="•"/>
              <a:defRPr/>
            </a:pPr>
            <a:r>
              <a:rPr lang="en-GB" sz="2200" dirty="0" smtClean="0"/>
              <a:t>Definition of units</a:t>
            </a:r>
          </a:p>
          <a:p>
            <a:pPr lvl="2" eaLnBrk="1" fontAlgn="auto" hangingPunct="1">
              <a:spcAft>
                <a:spcPts val="0"/>
              </a:spcAft>
              <a:buFont typeface="Arial" pitchFamily="34" charset="0"/>
              <a:buChar char="•"/>
              <a:defRPr/>
            </a:pPr>
            <a:r>
              <a:rPr lang="en-GB" sz="2200" dirty="0" smtClean="0"/>
              <a:t>Reference period</a:t>
            </a:r>
          </a:p>
          <a:p>
            <a:pPr lvl="2" eaLnBrk="1" fontAlgn="auto" hangingPunct="1">
              <a:spcAft>
                <a:spcPts val="0"/>
              </a:spcAft>
              <a:buFont typeface="Arial" pitchFamily="34" charset="0"/>
              <a:buChar char="•"/>
              <a:defRPr/>
            </a:pPr>
            <a:r>
              <a:rPr lang="en-GB" sz="2200" dirty="0" smtClean="0"/>
              <a:t>Definition and classification of variables</a:t>
            </a:r>
          </a:p>
          <a:p>
            <a:pPr lvl="2" eaLnBrk="1" fontAlgn="auto" hangingPunct="1">
              <a:spcAft>
                <a:spcPts val="0"/>
              </a:spcAft>
              <a:buFont typeface="Arial" pitchFamily="34" charset="0"/>
              <a:buChar char="•"/>
              <a:defRPr/>
            </a:pPr>
            <a:r>
              <a:rPr lang="en-GB" sz="2200" dirty="0" smtClean="0"/>
              <a:t>Treatment of missing data</a:t>
            </a:r>
          </a:p>
          <a:p>
            <a:pPr eaLnBrk="1" fontAlgn="auto" hangingPunct="1">
              <a:spcAft>
                <a:spcPts val="0"/>
              </a:spcAft>
              <a:buFont typeface="Arial" pitchFamily="34" charset="0"/>
              <a:buChar char="•"/>
              <a:defRPr/>
            </a:pPr>
            <a:r>
              <a:rPr lang="en-GB" sz="2600" dirty="0" smtClean="0"/>
              <a:t>Potential HBS/EU-SILC ‘common’ variables cover:</a:t>
            </a:r>
          </a:p>
          <a:p>
            <a:pPr lvl="1" eaLnBrk="1" fontAlgn="auto" hangingPunct="1">
              <a:spcAft>
                <a:spcPts val="0"/>
              </a:spcAft>
              <a:buFont typeface="Arial" pitchFamily="34" charset="0"/>
              <a:buChar char="•"/>
              <a:defRPr/>
            </a:pPr>
            <a:r>
              <a:rPr lang="en-GB" sz="2200" dirty="0" smtClean="0"/>
              <a:t>Household size and structure</a:t>
            </a:r>
          </a:p>
          <a:p>
            <a:pPr lvl="1" eaLnBrk="1" fontAlgn="auto" hangingPunct="1">
              <a:spcAft>
                <a:spcPts val="0"/>
              </a:spcAft>
              <a:buFont typeface="Arial" pitchFamily="34" charset="0"/>
              <a:buChar char="•"/>
              <a:defRPr/>
            </a:pPr>
            <a:r>
              <a:rPr lang="en-GB" sz="2200" dirty="0" smtClean="0"/>
              <a:t>Household and HRP characteristics</a:t>
            </a:r>
          </a:p>
          <a:p>
            <a:pPr lvl="1" eaLnBrk="1" fontAlgn="auto" hangingPunct="1">
              <a:spcAft>
                <a:spcPts val="0"/>
              </a:spcAft>
              <a:buFont typeface="Arial" pitchFamily="34" charset="0"/>
              <a:buChar char="•"/>
              <a:defRPr/>
            </a:pPr>
            <a:r>
              <a:rPr lang="en-GB" sz="2200" dirty="0" smtClean="0"/>
              <a:t>Income bands</a:t>
            </a:r>
            <a:endParaRPr lang="en-GB" sz="2200" dirty="0" smtClean="0"/>
          </a:p>
          <a:p>
            <a:pPr eaLnBrk="1" fontAlgn="auto" hangingPunct="1">
              <a:spcAft>
                <a:spcPts val="0"/>
              </a:spcAft>
              <a:buFont typeface="Arial" pitchFamily="34" charset="0"/>
              <a:buChar char="•"/>
              <a:defRPr/>
            </a:pPr>
            <a:endParaRPr lang="en-GB" dirty="0" smtClean="0"/>
          </a:p>
        </p:txBody>
      </p:sp>
    </p:spTree>
  </p:cSld>
  <p:clrMapOvr>
    <a:masterClrMapping/>
  </p:clrMapOvr>
  <p:transition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467544" y="1340768"/>
            <a:ext cx="8291264" cy="1368152"/>
          </a:xfrm>
        </p:spPr>
        <p:txBody>
          <a:bodyPr anchor="t">
            <a:normAutofit fontScale="92500" lnSpcReduction="10000"/>
          </a:bodyPr>
          <a:lstStyle/>
          <a:p>
            <a:pPr eaLnBrk="1" fontAlgn="auto" hangingPunct="1">
              <a:spcAft>
                <a:spcPts val="0"/>
              </a:spcAft>
              <a:defRPr/>
            </a:pPr>
            <a:r>
              <a:rPr lang="en-GB" sz="2600" b="0" dirty="0" smtClean="0"/>
              <a:t>Matching variables need to have similar distributions across the two datasets:</a:t>
            </a:r>
          </a:p>
          <a:p>
            <a:pPr eaLnBrk="1" fontAlgn="auto" hangingPunct="1">
              <a:spcAft>
                <a:spcPts val="0"/>
              </a:spcAft>
              <a:buFont typeface="Arial" pitchFamily="34" charset="0"/>
              <a:buChar char="•"/>
              <a:defRPr/>
            </a:pPr>
            <a:r>
              <a:rPr lang="en-GB" sz="2200" b="0" dirty="0" smtClean="0"/>
              <a:t> this was assessed using the Hellinger Distance with 5% cut-off</a:t>
            </a:r>
          </a:p>
          <a:p>
            <a:pPr eaLnBrk="1" fontAlgn="auto" hangingPunct="1">
              <a:spcBef>
                <a:spcPts val="0"/>
              </a:spcBef>
              <a:spcAft>
                <a:spcPts val="0"/>
              </a:spcAft>
              <a:buFont typeface="Arial" pitchFamily="34" charset="0"/>
              <a:buChar char="•"/>
              <a:defRPr/>
            </a:pPr>
            <a:r>
              <a:rPr lang="en-GB" sz="2200" b="0" dirty="0" smtClean="0"/>
              <a:t> variables recoded to harmonise distributions, e.g. activity status</a:t>
            </a:r>
          </a:p>
        </p:txBody>
      </p:sp>
      <p:sp>
        <p:nvSpPr>
          <p:cNvPr id="12" name="Title 1"/>
          <p:cNvSpPr>
            <a:spLocks noGrp="1"/>
          </p:cNvSpPr>
          <p:nvPr>
            <p:ph type="title"/>
          </p:nvPr>
        </p:nvSpPr>
        <p:spPr>
          <a:xfrm>
            <a:off x="467544" y="188640"/>
            <a:ext cx="8229600" cy="1080120"/>
          </a:xfrm>
        </p:spPr>
        <p:txBody>
          <a:bodyPr/>
          <a:lstStyle/>
          <a:p>
            <a:pPr eaLnBrk="1" hangingPunct="1"/>
            <a:r>
              <a:rPr lang="en-GB" dirty="0" smtClean="0"/>
              <a:t>Statistical Matching: </a:t>
            </a:r>
            <a:br>
              <a:rPr lang="en-GB" dirty="0" smtClean="0"/>
            </a:br>
            <a:r>
              <a:rPr lang="en-GB" dirty="0" smtClean="0"/>
              <a:t>Choosing the matching variables</a:t>
            </a:r>
          </a:p>
        </p:txBody>
      </p:sp>
      <p:graphicFrame>
        <p:nvGraphicFramePr>
          <p:cNvPr id="5" name="Chart 4"/>
          <p:cNvGraphicFramePr/>
          <p:nvPr/>
        </p:nvGraphicFramePr>
        <p:xfrm>
          <a:off x="683568" y="2924944"/>
          <a:ext cx="7632848" cy="36423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467544" y="1340768"/>
            <a:ext cx="8291264" cy="1224136"/>
          </a:xfrm>
        </p:spPr>
        <p:txBody>
          <a:bodyPr anchor="ctr"/>
          <a:lstStyle/>
          <a:p>
            <a:pPr eaLnBrk="1" fontAlgn="auto" hangingPunct="1">
              <a:spcAft>
                <a:spcPts val="0"/>
              </a:spcAft>
              <a:buFont typeface="Arial" pitchFamily="34" charset="0"/>
              <a:buChar char="•"/>
              <a:defRPr/>
            </a:pPr>
            <a:r>
              <a:rPr lang="en-GB" sz="2000" dirty="0" smtClean="0"/>
              <a:t> </a:t>
            </a:r>
            <a:r>
              <a:rPr lang="en-GB" sz="2000" b="0" dirty="0" smtClean="0"/>
              <a:t>Need matching variables to be predictors of both mat </a:t>
            </a:r>
            <a:r>
              <a:rPr lang="en-GB" sz="2000" b="0" dirty="0" err="1" smtClean="0"/>
              <a:t>dep</a:t>
            </a:r>
            <a:r>
              <a:rPr lang="en-GB" sz="2000" b="0" dirty="0" smtClean="0"/>
              <a:t> and expenditure</a:t>
            </a:r>
          </a:p>
          <a:p>
            <a:pPr lvl="1" eaLnBrk="1" fontAlgn="auto" hangingPunct="1">
              <a:spcAft>
                <a:spcPts val="0"/>
              </a:spcAft>
              <a:buFont typeface="Arial" pitchFamily="34" charset="0"/>
              <a:buChar char="•"/>
              <a:defRPr/>
            </a:pPr>
            <a:r>
              <a:rPr lang="en-GB" sz="1600" b="0" dirty="0" smtClean="0"/>
              <a:t> Examined using multiple linear and logistic regression models</a:t>
            </a:r>
          </a:p>
          <a:p>
            <a:pPr eaLnBrk="1" fontAlgn="auto" hangingPunct="1">
              <a:spcAft>
                <a:spcPts val="0"/>
              </a:spcAft>
              <a:defRPr/>
            </a:pPr>
            <a:r>
              <a:rPr lang="en-GB" sz="2000" b="0" dirty="0" smtClean="0"/>
              <a:t>Final matching variables:</a:t>
            </a:r>
          </a:p>
        </p:txBody>
      </p:sp>
      <p:graphicFrame>
        <p:nvGraphicFramePr>
          <p:cNvPr id="10" name="Content Placeholder 9"/>
          <p:cNvGraphicFramePr>
            <a:graphicFrameLocks noGrp="1"/>
          </p:cNvGraphicFramePr>
          <p:nvPr>
            <p:ph sz="quarter" idx="4"/>
          </p:nvPr>
        </p:nvGraphicFramePr>
        <p:xfrm>
          <a:off x="467544" y="2636912"/>
          <a:ext cx="8136905" cy="4091559"/>
        </p:xfrm>
        <a:graphic>
          <a:graphicData uri="http://schemas.openxmlformats.org/drawingml/2006/table">
            <a:tbl>
              <a:tblPr firstRow="1" bandRow="1">
                <a:tableStyleId>{5C22544A-7EE6-4342-B048-85BDC9FD1C3A}</a:tableStyleId>
              </a:tblPr>
              <a:tblGrid>
                <a:gridCol w="2971742"/>
                <a:gridCol w="849068"/>
                <a:gridCol w="919825"/>
                <a:gridCol w="742935"/>
                <a:gridCol w="884445"/>
                <a:gridCol w="884445"/>
                <a:gridCol w="884445"/>
              </a:tblGrid>
              <a:tr h="386604">
                <a:tc>
                  <a:txBody>
                    <a:bodyPr/>
                    <a:lstStyle/>
                    <a:p>
                      <a:pPr algn="ctr">
                        <a:lnSpc>
                          <a:spcPct val="115000"/>
                        </a:lnSpc>
                        <a:spcAft>
                          <a:spcPts val="0"/>
                        </a:spcAft>
                      </a:pPr>
                      <a:r>
                        <a:rPr lang="en-GB" sz="1200" b="1" dirty="0">
                          <a:solidFill>
                            <a:schemeClr val="bg1"/>
                          </a:solidFill>
                          <a:latin typeface="+mn-lt"/>
                          <a:ea typeface="Calibri"/>
                          <a:cs typeface="Times New Roman"/>
                        </a:rPr>
                        <a:t>VARIABLE </a:t>
                      </a:r>
                      <a:endParaRPr lang="en-GB" sz="1200" dirty="0">
                        <a:solidFill>
                          <a:schemeClr val="bg1"/>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b="1" dirty="0">
                          <a:solidFill>
                            <a:schemeClr val="bg1"/>
                          </a:solidFill>
                          <a:latin typeface="+mn-lt"/>
                          <a:ea typeface="Calibri"/>
                          <a:cs typeface="Times New Roman"/>
                        </a:rPr>
                        <a:t>BELGIUM</a:t>
                      </a:r>
                      <a:endParaRPr lang="en-GB" sz="1200" dirty="0">
                        <a:solidFill>
                          <a:schemeClr val="bg1"/>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b="1" dirty="0">
                          <a:solidFill>
                            <a:schemeClr val="bg1"/>
                          </a:solidFill>
                          <a:latin typeface="+mn-lt"/>
                          <a:ea typeface="Calibri"/>
                          <a:cs typeface="Times New Roman"/>
                        </a:rPr>
                        <a:t>GERMANY</a:t>
                      </a:r>
                      <a:endParaRPr lang="en-GB" sz="1200" dirty="0">
                        <a:solidFill>
                          <a:schemeClr val="bg1"/>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chemeClr val="bg1"/>
                          </a:solidFill>
                          <a:latin typeface="+mn-lt"/>
                          <a:ea typeface="Calibri"/>
                          <a:cs typeface="Times New Roman"/>
                        </a:rPr>
                        <a:t>SPAIN</a:t>
                      </a:r>
                      <a:endParaRPr lang="en-GB" sz="1200" dirty="0">
                        <a:solidFill>
                          <a:schemeClr val="bg1"/>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chemeClr val="bg1"/>
                          </a:solidFill>
                          <a:latin typeface="+mn-lt"/>
                          <a:ea typeface="Calibri"/>
                          <a:cs typeface="Times New Roman"/>
                        </a:rPr>
                        <a:t>AUSTRIA</a:t>
                      </a:r>
                      <a:endParaRPr lang="en-GB" sz="1200" dirty="0">
                        <a:solidFill>
                          <a:schemeClr val="bg1"/>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chemeClr val="bg1"/>
                          </a:solidFill>
                          <a:latin typeface="+mn-lt"/>
                          <a:ea typeface="Calibri"/>
                          <a:cs typeface="Times New Roman"/>
                        </a:rPr>
                        <a:t>FINLAND</a:t>
                      </a:r>
                      <a:endParaRPr lang="en-GB" sz="1200" dirty="0">
                        <a:solidFill>
                          <a:schemeClr val="bg1"/>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b="1" dirty="0">
                          <a:solidFill>
                            <a:schemeClr val="bg1"/>
                          </a:solidFill>
                          <a:latin typeface="+mn-lt"/>
                          <a:ea typeface="Calibri"/>
                          <a:cs typeface="Times New Roman"/>
                        </a:rPr>
                        <a:t>UK</a:t>
                      </a:r>
                      <a:endParaRPr lang="en-GB" sz="1200" dirty="0">
                        <a:solidFill>
                          <a:schemeClr val="bg1"/>
                        </a:solidFill>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solidFill>
                            <a:srgbClr val="000000"/>
                          </a:solidFill>
                          <a:latin typeface="+mn-lt"/>
                          <a:ea typeface="Calibri"/>
                          <a:cs typeface="Times New Roman"/>
                        </a:rPr>
                        <a:t>AGE</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200" dirty="0" smtClean="0">
                          <a:solidFill>
                            <a:srgbClr val="000000"/>
                          </a:solidFill>
                          <a:latin typeface="+mn-lt"/>
                          <a:ea typeface="Calibri"/>
                          <a:cs typeface="Times New Roman"/>
                        </a:rPr>
                        <a:t>●</a:t>
                      </a:r>
                      <a:endParaRPr lang="en-GB" sz="1200" dirty="0" smtClean="0">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200" dirty="0" smtClean="0">
                          <a:solidFill>
                            <a:srgbClr val="000000"/>
                          </a:solidFill>
                          <a:latin typeface="+mn-lt"/>
                          <a:ea typeface="Calibri"/>
                          <a:cs typeface="Times New Roman"/>
                        </a:rPr>
                        <a:t>●</a:t>
                      </a: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200" dirty="0" smtClean="0">
                          <a:solidFill>
                            <a:srgbClr val="000000"/>
                          </a:solidFill>
                          <a:latin typeface="+mn-lt"/>
                          <a:ea typeface="Calibri"/>
                          <a:cs typeface="Times New Roman"/>
                        </a:rPr>
                        <a:t>●</a:t>
                      </a:r>
                      <a:endParaRPr lang="en-GB" sz="1200" dirty="0" smtClean="0">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200" dirty="0" smtClean="0">
                          <a:solidFill>
                            <a:srgbClr val="000000"/>
                          </a:solidFill>
                          <a:latin typeface="+mn-lt"/>
                          <a:ea typeface="Calibri"/>
                          <a:cs typeface="Times New Roman"/>
                        </a:rPr>
                        <a:t>●</a:t>
                      </a:r>
                      <a:endParaRPr lang="en-GB" sz="1200" dirty="0" smtClean="0">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solidFill>
                            <a:srgbClr val="000000"/>
                          </a:solidFill>
                          <a:latin typeface="+mn-lt"/>
                          <a:ea typeface="Calibri"/>
                          <a:cs typeface="Times New Roman"/>
                        </a:rPr>
                        <a:t>REGION</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latin typeface="+mn-lt"/>
                          <a:ea typeface="Calibri"/>
                          <a:cs typeface="Times New Roman"/>
                        </a:rPr>
                        <a:t>LEVEL OF URBANISATION</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200" dirty="0" smtClean="0">
                          <a:solidFill>
                            <a:srgbClr val="000000"/>
                          </a:solidFill>
                          <a:latin typeface="+mn-lt"/>
                          <a:ea typeface="Calibri"/>
                          <a:cs typeface="Times New Roman"/>
                        </a:rPr>
                        <a:t>●</a:t>
                      </a:r>
                      <a:endParaRPr lang="en-GB" sz="1200" dirty="0" smtClean="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solidFill>
                            <a:srgbClr val="000000"/>
                          </a:solidFill>
                          <a:latin typeface="+mn-lt"/>
                          <a:ea typeface="Calibri"/>
                          <a:cs typeface="Times New Roman"/>
                        </a:rPr>
                        <a:t>HOUSEHOLD SIZE</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solidFill>
                            <a:srgbClr val="000000"/>
                          </a:solidFill>
                          <a:latin typeface="+mn-lt"/>
                          <a:ea typeface="Calibri"/>
                          <a:cs typeface="Times New Roman"/>
                        </a:rPr>
                        <a:t>HOUSEHOLD TYPE</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solidFill>
                            <a:srgbClr val="000000"/>
                          </a:solidFill>
                          <a:latin typeface="+mn-lt"/>
                          <a:ea typeface="Calibri"/>
                          <a:cs typeface="Times New Roman"/>
                        </a:rPr>
                        <a:t>TENURE STATUS</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solidFill>
                            <a:srgbClr val="000000"/>
                          </a:solidFill>
                          <a:latin typeface="+mn-lt"/>
                          <a:ea typeface="Calibri"/>
                          <a:cs typeface="Times New Roman"/>
                        </a:rPr>
                        <a:t>MARITAL STATUS</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solidFill>
                            <a:srgbClr val="000000"/>
                          </a:solidFill>
                          <a:latin typeface="+mn-lt"/>
                          <a:ea typeface="Calibri"/>
                          <a:cs typeface="Times New Roman"/>
                        </a:rPr>
                        <a:t>CONSENSUAL UNION</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r>
              <a:tr h="386604">
                <a:tc>
                  <a:txBody>
                    <a:bodyPr/>
                    <a:lstStyle/>
                    <a:p>
                      <a:pPr>
                        <a:lnSpc>
                          <a:spcPct val="115000"/>
                        </a:lnSpc>
                        <a:spcAft>
                          <a:spcPts val="0"/>
                        </a:spcAft>
                      </a:pPr>
                      <a:r>
                        <a:rPr lang="en-GB" sz="1200" b="0" dirty="0" smtClean="0">
                          <a:solidFill>
                            <a:srgbClr val="000000"/>
                          </a:solidFill>
                          <a:latin typeface="+mn-lt"/>
                          <a:ea typeface="Calibri"/>
                          <a:cs typeface="Times New Roman"/>
                        </a:rPr>
                        <a:t>TYPE</a:t>
                      </a:r>
                      <a:r>
                        <a:rPr lang="en-GB" sz="1200" b="0" baseline="0" dirty="0" smtClean="0">
                          <a:solidFill>
                            <a:srgbClr val="000000"/>
                          </a:solidFill>
                          <a:latin typeface="+mn-lt"/>
                          <a:ea typeface="Calibri"/>
                          <a:cs typeface="Times New Roman"/>
                        </a:rPr>
                        <a:t> OF </a:t>
                      </a:r>
                      <a:r>
                        <a:rPr lang="en-GB" sz="1200" b="0" dirty="0" smtClean="0">
                          <a:solidFill>
                            <a:srgbClr val="000000"/>
                          </a:solidFill>
                          <a:latin typeface="+mn-lt"/>
                          <a:ea typeface="Calibri"/>
                          <a:cs typeface="Times New Roman"/>
                        </a:rPr>
                        <a:t>LABOUR CONTRACT</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r>
              <a:tr h="386604">
                <a:tc>
                  <a:txBody>
                    <a:bodyPr/>
                    <a:lstStyle/>
                    <a:p>
                      <a:pPr>
                        <a:lnSpc>
                          <a:spcPct val="115000"/>
                        </a:lnSpc>
                        <a:spcAft>
                          <a:spcPts val="0"/>
                        </a:spcAft>
                      </a:pPr>
                      <a:r>
                        <a:rPr lang="en-GB" sz="1200" b="0" dirty="0" smtClean="0">
                          <a:solidFill>
                            <a:srgbClr val="000000"/>
                          </a:solidFill>
                          <a:latin typeface="+mn-lt"/>
                          <a:ea typeface="Calibri"/>
                          <a:cs typeface="Times New Roman"/>
                        </a:rPr>
                        <a:t>HIGHEST EDUCATIONAL ATTAINMENT</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latin typeface="+mn-lt"/>
                          <a:ea typeface="Calibri"/>
                          <a:cs typeface="Times New Roman"/>
                        </a:rPr>
                        <a:t>ACTIVITY STATUS</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solidFill>
                          <a:srgbClr val="000000"/>
                        </a:solidFill>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200" dirty="0" smtClean="0">
                          <a:solidFill>
                            <a:srgbClr val="000000"/>
                          </a:solidFill>
                          <a:latin typeface="+mn-lt"/>
                          <a:ea typeface="Calibri"/>
                          <a:cs typeface="Times New Roman"/>
                        </a:rPr>
                        <a:t>●</a:t>
                      </a:r>
                      <a:endParaRPr lang="en-GB" sz="1200" dirty="0" smtClean="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solidFill>
                            <a:srgbClr val="000000"/>
                          </a:solidFill>
                          <a:latin typeface="+mn-lt"/>
                          <a:ea typeface="Calibri"/>
                          <a:cs typeface="Times New Roman"/>
                        </a:rPr>
                        <a:t>OCCUPATION</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solidFill>
                            <a:srgbClr val="000000"/>
                          </a:solidFill>
                          <a:latin typeface="+mn-lt"/>
                          <a:ea typeface="Calibri"/>
                          <a:cs typeface="Times New Roman"/>
                        </a:rPr>
                        <a:t>CAR OWNERSHIP</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solidFill>
                            <a:srgbClr val="000000"/>
                          </a:solidFill>
                          <a:latin typeface="+mn-lt"/>
                          <a:ea typeface="Calibri"/>
                          <a:cs typeface="Times New Roman"/>
                        </a:rPr>
                        <a:t>PC OWNERSHIP</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solidFill>
                          <a:srgbClr val="000000"/>
                        </a:solidFill>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r>
              <a:tr h="225519">
                <a:tc>
                  <a:txBody>
                    <a:bodyPr/>
                    <a:lstStyle/>
                    <a:p>
                      <a:pPr>
                        <a:lnSpc>
                          <a:spcPct val="115000"/>
                        </a:lnSpc>
                        <a:spcAft>
                          <a:spcPts val="0"/>
                        </a:spcAft>
                      </a:pPr>
                      <a:r>
                        <a:rPr lang="en-GB" sz="1200" b="0" dirty="0" smtClean="0">
                          <a:solidFill>
                            <a:srgbClr val="000000"/>
                          </a:solidFill>
                          <a:latin typeface="+mn-lt"/>
                          <a:ea typeface="Calibri"/>
                          <a:cs typeface="Times New Roman"/>
                        </a:rPr>
                        <a:t>INCOME BAND</a:t>
                      </a:r>
                      <a:endParaRPr lang="en-GB" sz="1200" b="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smtClean="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c>
                  <a:txBody>
                    <a:bodyPr/>
                    <a:lstStyle/>
                    <a:p>
                      <a:pPr algn="ctr">
                        <a:lnSpc>
                          <a:spcPct val="115000"/>
                        </a:lnSpc>
                        <a:spcAft>
                          <a:spcPts val="0"/>
                        </a:spcAft>
                      </a:pPr>
                      <a:r>
                        <a:rPr lang="en-GB" sz="1200" dirty="0">
                          <a:solidFill>
                            <a:srgbClr val="000000"/>
                          </a:solidFill>
                          <a:latin typeface="+mn-lt"/>
                          <a:ea typeface="Calibri"/>
                          <a:cs typeface="Times New Roman"/>
                        </a:rPr>
                        <a:t>●</a:t>
                      </a:r>
                      <a:endParaRPr lang="en-GB" sz="1200" dirty="0">
                        <a:latin typeface="+mn-lt"/>
                        <a:ea typeface="Calibri"/>
                        <a:cs typeface="Times New Roman"/>
                      </a:endParaRPr>
                    </a:p>
                  </a:txBody>
                  <a:tcPr marL="68580" marR="68580" marT="0" marB="0" anchor="ctr"/>
                </a:tc>
              </a:tr>
            </a:tbl>
          </a:graphicData>
        </a:graphic>
      </p:graphicFrame>
      <p:sp>
        <p:nvSpPr>
          <p:cNvPr id="12" name="Title 1"/>
          <p:cNvSpPr>
            <a:spLocks noGrp="1"/>
          </p:cNvSpPr>
          <p:nvPr>
            <p:ph type="title"/>
          </p:nvPr>
        </p:nvSpPr>
        <p:spPr>
          <a:xfrm>
            <a:off x="467544" y="188640"/>
            <a:ext cx="8229600" cy="1080120"/>
          </a:xfrm>
        </p:spPr>
        <p:txBody>
          <a:bodyPr/>
          <a:lstStyle/>
          <a:p>
            <a:pPr eaLnBrk="1" hangingPunct="1"/>
            <a:r>
              <a:rPr lang="en-GB" dirty="0" smtClean="0"/>
              <a:t>Statistical Matching: </a:t>
            </a:r>
            <a:br>
              <a:rPr lang="en-GB" dirty="0" smtClean="0"/>
            </a:br>
            <a:r>
              <a:rPr lang="en-GB" dirty="0" smtClean="0"/>
              <a:t>Choosing the matching variables</a:t>
            </a:r>
          </a:p>
        </p:txBody>
      </p:sp>
    </p:spTree>
  </p:cSld>
  <p:clrMapOvr>
    <a:masterClrMapping/>
  </p:clrMapOvr>
  <p:transition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dirty="0" smtClean="0"/>
              <a:t>Statistical Matching: methods</a:t>
            </a:r>
          </a:p>
        </p:txBody>
      </p:sp>
      <p:sp>
        <p:nvSpPr>
          <p:cNvPr id="22" name="Content Placeholder 2"/>
          <p:cNvSpPr txBox="1">
            <a:spLocks/>
          </p:cNvSpPr>
          <p:nvPr/>
        </p:nvSpPr>
        <p:spPr bwMode="auto">
          <a:xfrm>
            <a:off x="395536" y="1700808"/>
            <a:ext cx="8229600" cy="482453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800" dirty="0" smtClean="0">
                <a:solidFill>
                  <a:srgbClr val="003D59"/>
                </a:solidFill>
                <a:latin typeface="+mn-lt"/>
              </a:rPr>
              <a:t>Number of approaches to statistical matching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rgbClr val="003D59"/>
                </a:solidFill>
                <a:effectLst/>
                <a:uLnTx/>
                <a:uFillTx/>
                <a:latin typeface="+mn-lt"/>
                <a:ea typeface="+mn-ea"/>
                <a:cs typeface="+mn-cs"/>
              </a:rPr>
              <a:t>3 methods investigated:</a:t>
            </a:r>
          </a:p>
          <a:p>
            <a:pPr marL="800100" lvl="1" indent="-342900" fontAlgn="auto">
              <a:spcBef>
                <a:spcPct val="20000"/>
              </a:spcBef>
              <a:spcAft>
                <a:spcPts val="0"/>
              </a:spcAft>
              <a:buFont typeface="Arial" pitchFamily="34" charset="0"/>
              <a:buChar char="•"/>
              <a:defRPr/>
            </a:pPr>
            <a:r>
              <a:rPr kumimoji="0" lang="en-GB" sz="2400" b="0" i="0" u="none" strike="noStrike" kern="1200" cap="none" spc="0" normalizeH="0" baseline="0" noProof="0" dirty="0" smtClean="0">
                <a:ln>
                  <a:noFill/>
                </a:ln>
                <a:solidFill>
                  <a:srgbClr val="003D59"/>
                </a:solidFill>
                <a:effectLst/>
                <a:uLnTx/>
                <a:uFillTx/>
                <a:latin typeface="+mn-lt"/>
                <a:ea typeface="+mn-ea"/>
                <a:cs typeface="+mn-cs"/>
              </a:rPr>
              <a:t>Hotdeck (non-parametric)</a:t>
            </a:r>
          </a:p>
          <a:p>
            <a:pPr marL="800100" lvl="1" indent="-342900" fontAlgn="auto">
              <a:spcBef>
                <a:spcPct val="20000"/>
              </a:spcBef>
              <a:spcAft>
                <a:spcPts val="0"/>
              </a:spcAft>
              <a:buFont typeface="Arial" pitchFamily="34" charset="0"/>
              <a:buChar char="•"/>
              <a:defRPr/>
            </a:pPr>
            <a:r>
              <a:rPr kumimoji="0" lang="en-GB" sz="2400" b="0" i="0" u="none" strike="noStrike" kern="1200" cap="none" spc="0" normalizeH="0" baseline="0" noProof="0" dirty="0" smtClean="0">
                <a:ln>
                  <a:noFill/>
                </a:ln>
                <a:solidFill>
                  <a:srgbClr val="003D59"/>
                </a:solidFill>
                <a:effectLst/>
                <a:uLnTx/>
                <a:uFillTx/>
                <a:latin typeface="+mn-lt"/>
                <a:ea typeface="+mn-ea"/>
                <a:cs typeface="+mn-cs"/>
              </a:rPr>
              <a:t>Parametric </a:t>
            </a:r>
          </a:p>
          <a:p>
            <a:pPr marL="800100" lvl="1" indent="-342900" fontAlgn="auto">
              <a:spcBef>
                <a:spcPct val="20000"/>
              </a:spcBef>
              <a:spcAft>
                <a:spcPts val="0"/>
              </a:spcAft>
              <a:buFont typeface="Arial" pitchFamily="34" charset="0"/>
              <a:buChar char="•"/>
              <a:defRPr/>
            </a:pPr>
            <a:r>
              <a:rPr kumimoji="0" lang="en-GB" sz="2400" b="0" i="0" u="none" strike="noStrike" kern="1200" cap="none" spc="0" normalizeH="0" baseline="0" noProof="0" dirty="0" smtClean="0">
                <a:ln>
                  <a:noFill/>
                </a:ln>
                <a:solidFill>
                  <a:srgbClr val="003D59"/>
                </a:solidFill>
                <a:effectLst/>
                <a:uLnTx/>
                <a:uFillTx/>
                <a:latin typeface="+mn-lt"/>
                <a:ea typeface="+mn-ea"/>
                <a:cs typeface="+mn-cs"/>
              </a:rPr>
              <a:t>Mixed methods</a:t>
            </a:r>
          </a:p>
          <a:p>
            <a:pPr marL="342900" indent="-342900" fontAlgn="auto">
              <a:spcBef>
                <a:spcPct val="20000"/>
              </a:spcBef>
              <a:spcAft>
                <a:spcPts val="0"/>
              </a:spcAft>
              <a:buFont typeface="Arial" pitchFamily="34" charset="0"/>
              <a:buChar char="•"/>
              <a:defRPr/>
            </a:pPr>
            <a:r>
              <a:rPr lang="en-GB" sz="2800" dirty="0" smtClean="0">
                <a:solidFill>
                  <a:srgbClr val="003D59"/>
                </a:solidFill>
                <a:latin typeface="+mn-lt"/>
              </a:rPr>
              <a:t>Various diagnostics were used to assess which method performed best</a:t>
            </a:r>
          </a:p>
        </p:txBody>
      </p:sp>
    </p:spTree>
  </p:cSld>
  <p:clrMapOvr>
    <a:masterClrMapping/>
  </p:clrMapOvr>
  <p:transition advClick="0">
    <p:fade/>
  </p:transition>
  <p:timing>
    <p:tnLst>
      <p:par>
        <p:cTn id="1" dur="indefinite" restart="never" nodeType="tmRoot"/>
      </p:par>
    </p:tnLst>
  </p:timing>
</p:sld>
</file>

<file path=ppt/theme/theme1.xml><?xml version="1.0" encoding="utf-8"?>
<a:theme xmlns:a="http://schemas.openxmlformats.org/drawingml/2006/main" name="Well-being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18116</TotalTime>
  <Words>1388</Words>
  <Application>Microsoft Office PowerPoint</Application>
  <PresentationFormat>On-screen Show (4:3)</PresentationFormat>
  <Paragraphs>276</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Well-being_PowerPoint_Template</vt:lpstr>
      <vt:lpstr>Slide 1</vt:lpstr>
      <vt:lpstr>Income based poverty estimates</vt:lpstr>
      <vt:lpstr>Expenditure based poverty estimates</vt:lpstr>
      <vt:lpstr>Income &amp; expenditure poverty </vt:lpstr>
      <vt:lpstr>Statistical Matching: overview</vt:lpstr>
      <vt:lpstr>Statistical Matching: Reconciliation of data sources</vt:lpstr>
      <vt:lpstr>Statistical Matching:  Choosing the matching variables</vt:lpstr>
      <vt:lpstr>Statistical Matching:  Choosing the matching variables</vt:lpstr>
      <vt:lpstr>Statistical Matching: methods</vt:lpstr>
      <vt:lpstr>Results of statistical matching –  mean expenditure by expenditure decile</vt:lpstr>
      <vt:lpstr>Results of statistical matching –  mean expenditure by income band</vt:lpstr>
      <vt:lpstr>Results of statistical matching – mean expenditure by age group  </vt:lpstr>
      <vt:lpstr>Income and expenditure poverty analysis</vt:lpstr>
      <vt:lpstr>Comparison of poverty measures: population breakdown by poverty status</vt:lpstr>
      <vt:lpstr>Material deprivation: overlap with other measures of poverty</vt:lpstr>
      <vt:lpstr>Material deprivation by poverty status</vt:lpstr>
      <vt:lpstr>Low work intensity by poverty status</vt:lpstr>
      <vt:lpstr>Conclusions</vt:lpstr>
      <vt:lpstr>Further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Thomas</dc:creator>
  <cp:lastModifiedBy>tonkir</cp:lastModifiedBy>
  <cp:revision>422</cp:revision>
  <dcterms:created xsi:type="dcterms:W3CDTF">2012-02-20T21:14:55Z</dcterms:created>
  <dcterms:modified xsi:type="dcterms:W3CDTF">2015-04-15T10:20:49Z</dcterms:modified>
</cp:coreProperties>
</file>