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8.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9.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10.xml" ContentType="application/vnd.openxmlformats-officedocument.theme+xml"/>
  <Override PartName="/ppt/slideLayouts/slideLayout34.xml" ContentType="application/vnd.openxmlformats-officedocument.presentationml.slideLayout+xml"/>
  <Override PartName="/ppt/theme/theme11.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5197" r:id="rId1"/>
    <p:sldMasterId id="2147485308" r:id="rId2"/>
    <p:sldMasterId id="2147485265" r:id="rId3"/>
    <p:sldMasterId id="2147485268" r:id="rId4"/>
    <p:sldMasterId id="2147485273" r:id="rId5"/>
    <p:sldMasterId id="2147485303" r:id="rId6"/>
    <p:sldMasterId id="2147485297" r:id="rId7"/>
    <p:sldMasterId id="2147485288" r:id="rId8"/>
    <p:sldMasterId id="2147485281" r:id="rId9"/>
    <p:sldMasterId id="2147485206" r:id="rId10"/>
    <p:sldMasterId id="2147485242" r:id="rId11"/>
    <p:sldMasterId id="2147485584" r:id="rId12"/>
  </p:sldMasterIdLst>
  <p:notesMasterIdLst>
    <p:notesMasterId r:id="rId39"/>
  </p:notesMasterIdLst>
  <p:handoutMasterIdLst>
    <p:handoutMasterId r:id="rId40"/>
  </p:handoutMasterIdLst>
  <p:sldIdLst>
    <p:sldId id="508" r:id="rId13"/>
    <p:sldId id="588" r:id="rId14"/>
    <p:sldId id="505" r:id="rId15"/>
    <p:sldId id="506" r:id="rId16"/>
    <p:sldId id="594" r:id="rId17"/>
    <p:sldId id="569" r:id="rId18"/>
    <p:sldId id="587" r:id="rId19"/>
    <p:sldId id="573" r:id="rId20"/>
    <p:sldId id="586" r:id="rId21"/>
    <p:sldId id="570" r:id="rId22"/>
    <p:sldId id="533" r:id="rId23"/>
    <p:sldId id="512" r:id="rId24"/>
    <p:sldId id="575" r:id="rId25"/>
    <p:sldId id="535" r:id="rId26"/>
    <p:sldId id="576" r:id="rId27"/>
    <p:sldId id="523" r:id="rId28"/>
    <p:sldId id="543" r:id="rId29"/>
    <p:sldId id="549" r:id="rId30"/>
    <p:sldId id="592" r:id="rId31"/>
    <p:sldId id="550" r:id="rId32"/>
    <p:sldId id="593" r:id="rId33"/>
    <p:sldId id="579" r:id="rId34"/>
    <p:sldId id="581" r:id="rId35"/>
    <p:sldId id="595" r:id="rId36"/>
    <p:sldId id="591" r:id="rId37"/>
    <p:sldId id="566" r:id="rId38"/>
  </p:sldIdLst>
  <p:sldSz cx="9144000" cy="6858000" type="screen4x3"/>
  <p:notesSz cx="6858000" cy="9144000"/>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3832">
          <p15:clr>
            <a:srgbClr val="A4A3A4"/>
          </p15:clr>
        </p15:guide>
        <p15:guide id="2" orient="horz" pos="1055">
          <p15:clr>
            <a:srgbClr val="A4A3A4"/>
          </p15:clr>
        </p15:guide>
        <p15:guide id="3" pos="259">
          <p15:clr>
            <a:srgbClr val="A4A3A4"/>
          </p15:clr>
        </p15:guide>
        <p15:guide id="4" pos="548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ankrekel"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74B6"/>
    <a:srgbClr val="7DC7D9"/>
    <a:srgbClr val="880023"/>
    <a:srgbClr val="00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88032" autoAdjust="0"/>
  </p:normalViewPr>
  <p:slideViewPr>
    <p:cSldViewPr snapToGrid="0">
      <p:cViewPr varScale="1">
        <p:scale>
          <a:sx n="81" d="100"/>
          <a:sy n="81" d="100"/>
        </p:scale>
        <p:origin x="960" y="90"/>
      </p:cViewPr>
      <p:guideLst>
        <p:guide orient="horz" pos="3832"/>
        <p:guide orient="horz" pos="1055"/>
        <p:guide pos="259"/>
        <p:guide pos="5489"/>
      </p:guideLst>
    </p:cSldViewPr>
  </p:slideViewPr>
  <p:notesTextViewPr>
    <p:cViewPr>
      <p:scale>
        <a:sx n="100" d="100"/>
        <a:sy n="100" d="100"/>
      </p:scale>
      <p:origin x="0" y="0"/>
    </p:cViewPr>
  </p:notesTextViewPr>
  <p:sorterViewPr>
    <p:cViewPr>
      <p:scale>
        <a:sx n="100" d="100"/>
        <a:sy n="100" d="100"/>
      </p:scale>
      <p:origin x="0" y="-33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64663\AppData\Local\Microsoft\Windows\Temporary%20Internet%20Files\Content.Outlook\0Z9IU041\Serbia%20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364663\AppData\Local\Microsoft\Windows\Temporary%20Internet%20Files\Content.Outlook\0Z9IU041\Serbia%20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b364663\AppData\Local\Microsoft\Windows\Temporary%20Internet%20Files\Content.Outlook\0Z9IU041\Serbia%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'Upward mobility'!$A$37</c:f>
              <c:strCache>
                <c:ptCount val="1"/>
                <c:pt idx="0">
                  <c:v>Men (73 respondents)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'Upward mobility'!$B$36:$L$36</c:f>
              <c:strCache>
                <c:ptCount val="11"/>
                <c:pt idx="0">
                  <c:v>Job</c:v>
                </c:pt>
                <c:pt idx="1">
                  <c:v>Connections</c:v>
                </c:pt>
                <c:pt idx="2">
                  <c:v>Business</c:v>
                </c:pt>
                <c:pt idx="3">
                  <c:v>Family support</c:v>
                </c:pt>
                <c:pt idx="4">
                  <c:v>Migration</c:v>
                </c:pt>
                <c:pt idx="5">
                  <c:v>Attitude</c:v>
                </c:pt>
                <c:pt idx="6">
                  <c:v>Education / training</c:v>
                </c:pt>
                <c:pt idx="7">
                  <c:v>Loan / credit</c:v>
                </c:pt>
                <c:pt idx="8">
                  <c:v>Social Assistance</c:v>
                </c:pt>
                <c:pt idx="9">
                  <c:v>Pensions</c:v>
                </c:pt>
                <c:pt idx="10">
                  <c:v>Budgeting / saving</c:v>
                </c:pt>
              </c:strCache>
            </c:strRef>
          </c:cat>
          <c:val>
            <c:numRef>
              <c:f>'Upward mobility'!$B$37:$L$37</c:f>
              <c:numCache>
                <c:formatCode>0</c:formatCode>
                <c:ptCount val="11"/>
                <c:pt idx="0">
                  <c:v>61.971830985915496</c:v>
                </c:pt>
                <c:pt idx="1">
                  <c:v>36.619718309859152</c:v>
                </c:pt>
                <c:pt idx="2">
                  <c:v>21.12676056338028</c:v>
                </c:pt>
                <c:pt idx="3">
                  <c:v>19.718309859154928</c:v>
                </c:pt>
                <c:pt idx="4">
                  <c:v>16.901408450704224</c:v>
                </c:pt>
                <c:pt idx="5">
                  <c:v>11.267605633802816</c:v>
                </c:pt>
                <c:pt idx="6">
                  <c:v>8.4507042253521121</c:v>
                </c:pt>
                <c:pt idx="7">
                  <c:v>8.4507042253521121</c:v>
                </c:pt>
                <c:pt idx="8">
                  <c:v>5.6338028169014081</c:v>
                </c:pt>
                <c:pt idx="9">
                  <c:v>5.6338028169014081</c:v>
                </c:pt>
                <c:pt idx="10">
                  <c:v>1.408450704225352</c:v>
                </c:pt>
              </c:numCache>
            </c:numRef>
          </c:val>
        </c:ser>
        <c:ser>
          <c:idx val="1"/>
          <c:order val="1"/>
          <c:tx>
            <c:strRef>
              <c:f>'Upward mobility'!$A$38</c:f>
              <c:strCache>
                <c:ptCount val="1"/>
                <c:pt idx="0">
                  <c:v>Women (77 respondents)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'Upward mobility'!$B$36:$L$36</c:f>
              <c:strCache>
                <c:ptCount val="11"/>
                <c:pt idx="0">
                  <c:v>Job</c:v>
                </c:pt>
                <c:pt idx="1">
                  <c:v>Connections</c:v>
                </c:pt>
                <c:pt idx="2">
                  <c:v>Business</c:v>
                </c:pt>
                <c:pt idx="3">
                  <c:v>Family support</c:v>
                </c:pt>
                <c:pt idx="4">
                  <c:v>Migration</c:v>
                </c:pt>
                <c:pt idx="5">
                  <c:v>Attitude</c:v>
                </c:pt>
                <c:pt idx="6">
                  <c:v>Education / training</c:v>
                </c:pt>
                <c:pt idx="7">
                  <c:v>Loan / credit</c:v>
                </c:pt>
                <c:pt idx="8">
                  <c:v>Social Assistance</c:v>
                </c:pt>
                <c:pt idx="9">
                  <c:v>Pensions</c:v>
                </c:pt>
                <c:pt idx="10">
                  <c:v>Budgeting / saving</c:v>
                </c:pt>
              </c:strCache>
            </c:strRef>
          </c:cat>
          <c:val>
            <c:numRef>
              <c:f>'Upward mobility'!$B$38:$L$38</c:f>
              <c:numCache>
                <c:formatCode>0</c:formatCode>
                <c:ptCount val="11"/>
                <c:pt idx="0">
                  <c:v>70.588235294117652</c:v>
                </c:pt>
                <c:pt idx="1">
                  <c:v>48.366013071895424</c:v>
                </c:pt>
                <c:pt idx="2">
                  <c:v>16.993464052287582</c:v>
                </c:pt>
                <c:pt idx="3">
                  <c:v>6.5359477124183005</c:v>
                </c:pt>
                <c:pt idx="4">
                  <c:v>13.071895424836601</c:v>
                </c:pt>
                <c:pt idx="5">
                  <c:v>5.2287581699346406</c:v>
                </c:pt>
                <c:pt idx="6">
                  <c:v>10.457516339869281</c:v>
                </c:pt>
                <c:pt idx="7">
                  <c:v>1.3071895424836601</c:v>
                </c:pt>
                <c:pt idx="8">
                  <c:v>5.2287581699346406</c:v>
                </c:pt>
                <c:pt idx="9">
                  <c:v>3.9215686274509802</c:v>
                </c:pt>
                <c:pt idx="10">
                  <c:v>6.5359477124183005</c:v>
                </c:pt>
              </c:numCache>
            </c:numRef>
          </c:val>
        </c:ser>
        <c:dLbls>
          <c:dLblPos val="outEnd"/>
          <c:showLegendKey val="0"/>
          <c:showVal val="1"/>
          <c:showCatName val="0"/>
          <c:showSerName val="0"/>
          <c:showPercent val="0"/>
          <c:showBubbleSize val="0"/>
        </c:dLbls>
        <c:gapWidth val="150"/>
        <c:axId val="485845264"/>
        <c:axId val="485844872"/>
      </c:barChart>
      <c:catAx>
        <c:axId val="485845264"/>
        <c:scaling>
          <c:orientation val="minMax"/>
        </c:scaling>
        <c:delete val="0"/>
        <c:axPos val="b"/>
        <c:numFmt formatCode="General" sourceLinked="0"/>
        <c:majorTickMark val="out"/>
        <c:minorTickMark val="none"/>
        <c:tickLblPos val="nextTo"/>
        <c:txPr>
          <a:bodyPr/>
          <a:lstStyle/>
          <a:p>
            <a:pPr>
              <a:defRPr sz="1400"/>
            </a:pPr>
            <a:endParaRPr lang="en-US"/>
          </a:p>
        </c:txPr>
        <c:crossAx val="485844872"/>
        <c:crosses val="autoZero"/>
        <c:auto val="1"/>
        <c:lblAlgn val="ctr"/>
        <c:lblOffset val="100"/>
        <c:noMultiLvlLbl val="0"/>
      </c:catAx>
      <c:valAx>
        <c:axId val="485844872"/>
        <c:scaling>
          <c:orientation val="minMax"/>
        </c:scaling>
        <c:delete val="0"/>
        <c:axPos val="l"/>
        <c:numFmt formatCode="0" sourceLinked="1"/>
        <c:majorTickMark val="out"/>
        <c:minorTickMark val="none"/>
        <c:tickLblPos val="nextTo"/>
        <c:crossAx val="4858452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345064801330757E-2"/>
          <c:y val="8.8899531153405043E-2"/>
          <c:w val="0.89634443720029"/>
          <c:h val="0.71450348702997812"/>
        </c:manualLayout>
      </c:layout>
      <c:barChart>
        <c:barDir val="col"/>
        <c:grouping val="clustered"/>
        <c:varyColors val="0"/>
        <c:ser>
          <c:idx val="0"/>
          <c:order val="0"/>
          <c:tx>
            <c:strRef>
              <c:f>'Downward mobility'!$A$23</c:f>
              <c:strCache>
                <c:ptCount val="1"/>
                <c:pt idx="0">
                  <c:v>Men (38 respondents)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'Downward mobility'!$B$22:$J$22</c:f>
              <c:strCache>
                <c:ptCount val="9"/>
                <c:pt idx="0">
                  <c:v>Job loss</c:v>
                </c:pt>
                <c:pt idx="1">
                  <c:v>Gambling / alcohol / drugs</c:v>
                </c:pt>
                <c:pt idx="2">
                  <c:v>Bad economy / rising costs</c:v>
                </c:pt>
                <c:pt idx="3">
                  <c:v>Poor work opportunities</c:v>
                </c:pt>
                <c:pt idx="4">
                  <c:v>Debt / no credit</c:v>
                </c:pt>
                <c:pt idx="5">
                  <c:v>Family illness</c:v>
                </c:pt>
                <c:pt idx="6">
                  <c:v>Family conflict / divorce</c:v>
                </c:pt>
                <c:pt idx="7">
                  <c:v>Less govt assistance</c:v>
                </c:pt>
                <c:pt idx="8">
                  <c:v>Natural hazard</c:v>
                </c:pt>
              </c:strCache>
            </c:strRef>
          </c:cat>
          <c:val>
            <c:numRef>
              <c:f>'Downward mobility'!$B$23:$J$23</c:f>
              <c:numCache>
                <c:formatCode>0</c:formatCode>
                <c:ptCount val="9"/>
                <c:pt idx="0">
                  <c:v>86.84210526315789</c:v>
                </c:pt>
                <c:pt idx="1">
                  <c:v>39.473684210526315</c:v>
                </c:pt>
                <c:pt idx="2">
                  <c:v>31.578947368421051</c:v>
                </c:pt>
                <c:pt idx="3">
                  <c:v>21.05263157894737</c:v>
                </c:pt>
                <c:pt idx="4">
                  <c:v>10.526315789473685</c:v>
                </c:pt>
                <c:pt idx="5">
                  <c:v>7.8947368421052628</c:v>
                </c:pt>
                <c:pt idx="6">
                  <c:v>0</c:v>
                </c:pt>
                <c:pt idx="7">
                  <c:v>0</c:v>
                </c:pt>
                <c:pt idx="8">
                  <c:v>0</c:v>
                </c:pt>
              </c:numCache>
            </c:numRef>
          </c:val>
        </c:ser>
        <c:ser>
          <c:idx val="1"/>
          <c:order val="1"/>
          <c:tx>
            <c:strRef>
              <c:f>'Downward mobility'!$A$24</c:f>
              <c:strCache>
                <c:ptCount val="1"/>
                <c:pt idx="0">
                  <c:v>Women (38 respondents)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'Downward mobility'!$B$22:$J$22</c:f>
              <c:strCache>
                <c:ptCount val="9"/>
                <c:pt idx="0">
                  <c:v>Job loss</c:v>
                </c:pt>
                <c:pt idx="1">
                  <c:v>Gambling / alcohol / drugs</c:v>
                </c:pt>
                <c:pt idx="2">
                  <c:v>Bad economy / rising costs</c:v>
                </c:pt>
                <c:pt idx="3">
                  <c:v>Poor work opportunities</c:v>
                </c:pt>
                <c:pt idx="4">
                  <c:v>Debt / no credit</c:v>
                </c:pt>
                <c:pt idx="5">
                  <c:v>Family illness</c:v>
                </c:pt>
                <c:pt idx="6">
                  <c:v>Family conflict / divorce</c:v>
                </c:pt>
                <c:pt idx="7">
                  <c:v>Less govt assistance</c:v>
                </c:pt>
                <c:pt idx="8">
                  <c:v>Natural hazard</c:v>
                </c:pt>
              </c:strCache>
            </c:strRef>
          </c:cat>
          <c:val>
            <c:numRef>
              <c:f>'Downward mobility'!$B$24:$J$24</c:f>
              <c:numCache>
                <c:formatCode>0</c:formatCode>
                <c:ptCount val="9"/>
                <c:pt idx="0">
                  <c:v>77.922077922077918</c:v>
                </c:pt>
                <c:pt idx="1">
                  <c:v>2.5974025974025974</c:v>
                </c:pt>
                <c:pt idx="2">
                  <c:v>31.168831168831169</c:v>
                </c:pt>
                <c:pt idx="3">
                  <c:v>5.1948051948051948</c:v>
                </c:pt>
                <c:pt idx="4">
                  <c:v>2.5974025974025974</c:v>
                </c:pt>
                <c:pt idx="5">
                  <c:v>38.961038961038959</c:v>
                </c:pt>
                <c:pt idx="6">
                  <c:v>23.376623376623378</c:v>
                </c:pt>
                <c:pt idx="7">
                  <c:v>5.1948051948051948</c:v>
                </c:pt>
                <c:pt idx="8">
                  <c:v>5.1948051948051948</c:v>
                </c:pt>
              </c:numCache>
            </c:numRef>
          </c:val>
        </c:ser>
        <c:dLbls>
          <c:dLblPos val="outEnd"/>
          <c:showLegendKey val="0"/>
          <c:showVal val="1"/>
          <c:showCatName val="0"/>
          <c:showSerName val="0"/>
          <c:showPercent val="0"/>
          <c:showBubbleSize val="0"/>
        </c:dLbls>
        <c:gapWidth val="150"/>
        <c:axId val="485846048"/>
        <c:axId val="485846440"/>
      </c:barChart>
      <c:catAx>
        <c:axId val="485846048"/>
        <c:scaling>
          <c:orientation val="minMax"/>
        </c:scaling>
        <c:delete val="0"/>
        <c:axPos val="b"/>
        <c:numFmt formatCode="General" sourceLinked="0"/>
        <c:majorTickMark val="out"/>
        <c:minorTickMark val="none"/>
        <c:tickLblPos val="nextTo"/>
        <c:crossAx val="485846440"/>
        <c:crosses val="autoZero"/>
        <c:auto val="1"/>
        <c:lblAlgn val="ctr"/>
        <c:lblOffset val="100"/>
        <c:noMultiLvlLbl val="0"/>
      </c:catAx>
      <c:valAx>
        <c:axId val="485846440"/>
        <c:scaling>
          <c:orientation val="minMax"/>
        </c:scaling>
        <c:delete val="0"/>
        <c:axPos val="l"/>
        <c:title>
          <c:tx>
            <c:rich>
              <a:bodyPr rot="-5400000" vert="horz"/>
              <a:lstStyle/>
              <a:p>
                <a:pPr>
                  <a:defRPr/>
                </a:pPr>
                <a:r>
                  <a:rPr lang="en-US"/>
                  <a:t>share of respondents</a:t>
                </a:r>
              </a:p>
            </c:rich>
          </c:tx>
          <c:layout/>
          <c:overlay val="0"/>
        </c:title>
        <c:numFmt formatCode="0" sourceLinked="1"/>
        <c:majorTickMark val="out"/>
        <c:minorTickMark val="none"/>
        <c:tickLblPos val="nextTo"/>
        <c:crossAx val="485846048"/>
        <c:crosses val="autoZero"/>
        <c:crossBetween val="between"/>
      </c:valAx>
    </c:plotArea>
    <c:legend>
      <c:legendPos val="b"/>
      <c:layout/>
      <c:overlay val="0"/>
    </c:legend>
    <c:plotVisOnly val="1"/>
    <c:dispBlanksAs val="gap"/>
    <c:showDLblsOverMax val="0"/>
  </c:chart>
  <c:txPr>
    <a:bodyPr/>
    <a:lstStyle/>
    <a:p>
      <a:pPr>
        <a:defRPr sz="11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'access to jobs'!$A$38</c:f>
              <c:strCache>
                <c:ptCount val="1"/>
                <c:pt idx="0">
                  <c:v>Men's access to jobs (150 respondents)</c:v>
                </c:pt>
              </c:strCache>
            </c:strRef>
          </c:tx>
          <c:spPr>
            <a:solidFill>
              <a:schemeClr val="tx1"/>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'access to jobs'!$B$37:$L$37</c:f>
              <c:strCache>
                <c:ptCount val="11"/>
                <c:pt idx="0">
                  <c:v>More jobs</c:v>
                </c:pt>
                <c:pt idx="1">
                  <c:v>Training</c:v>
                </c:pt>
                <c:pt idx="2">
                  <c:v>Loans</c:v>
                </c:pt>
                <c:pt idx="3">
                  <c:v>Better education</c:v>
                </c:pt>
                <c:pt idx="4">
                  <c:v>Lower taxes</c:v>
                </c:pt>
                <c:pt idx="5">
                  <c:v>Better information</c:v>
                </c:pt>
                <c:pt idx="6">
                  <c:v>Part time</c:v>
                </c:pt>
                <c:pt idx="7">
                  <c:v>More information</c:v>
                </c:pt>
                <c:pt idx="8">
                  <c:v>Daycare</c:v>
                </c:pt>
                <c:pt idx="9">
                  <c:v>Work from home</c:v>
                </c:pt>
                <c:pt idx="10">
                  <c:v>Workplace attitude</c:v>
                </c:pt>
              </c:strCache>
            </c:strRef>
          </c:cat>
          <c:val>
            <c:numRef>
              <c:f>'access to jobs'!$B$38:$L$38</c:f>
              <c:numCache>
                <c:formatCode>0</c:formatCode>
                <c:ptCount val="11"/>
                <c:pt idx="0">
                  <c:v>54.482758620689658</c:v>
                </c:pt>
                <c:pt idx="1">
                  <c:v>39.310344827586206</c:v>
                </c:pt>
                <c:pt idx="2">
                  <c:v>26.206896551724139</c:v>
                </c:pt>
                <c:pt idx="3">
                  <c:v>20</c:v>
                </c:pt>
                <c:pt idx="4">
                  <c:v>11.03448275862069</c:v>
                </c:pt>
                <c:pt idx="5">
                  <c:v>8.2758620689655178</c:v>
                </c:pt>
                <c:pt idx="6">
                  <c:v>8.2758620689655178</c:v>
                </c:pt>
                <c:pt idx="7">
                  <c:v>5.5172413793103452</c:v>
                </c:pt>
                <c:pt idx="8">
                  <c:v>4.1379310344827589</c:v>
                </c:pt>
                <c:pt idx="9">
                  <c:v>2.0689655172413794</c:v>
                </c:pt>
                <c:pt idx="10">
                  <c:v>2.0689655172413794</c:v>
                </c:pt>
              </c:numCache>
            </c:numRef>
          </c:val>
        </c:ser>
        <c:ser>
          <c:idx val="1"/>
          <c:order val="1"/>
          <c:tx>
            <c:strRef>
              <c:f>'access to jobs'!$A$39</c:f>
              <c:strCache>
                <c:ptCount val="1"/>
                <c:pt idx="0">
                  <c:v>Women's access to jobs (150 respondents)</c:v>
                </c:pt>
              </c:strCache>
            </c:strRef>
          </c:tx>
          <c:spPr>
            <a:solidFill>
              <a:schemeClr val="accent3"/>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'access to jobs'!$B$37:$L$37</c:f>
              <c:strCache>
                <c:ptCount val="11"/>
                <c:pt idx="0">
                  <c:v>More jobs</c:v>
                </c:pt>
                <c:pt idx="1">
                  <c:v>Training</c:v>
                </c:pt>
                <c:pt idx="2">
                  <c:v>Loans</c:v>
                </c:pt>
                <c:pt idx="3">
                  <c:v>Better education</c:v>
                </c:pt>
                <c:pt idx="4">
                  <c:v>Lower taxes</c:v>
                </c:pt>
                <c:pt idx="5">
                  <c:v>Better information</c:v>
                </c:pt>
                <c:pt idx="6">
                  <c:v>Part time</c:v>
                </c:pt>
                <c:pt idx="7">
                  <c:v>More information</c:v>
                </c:pt>
                <c:pt idx="8">
                  <c:v>Daycare</c:v>
                </c:pt>
                <c:pt idx="9">
                  <c:v>Work from home</c:v>
                </c:pt>
                <c:pt idx="10">
                  <c:v>Workplace attitude</c:v>
                </c:pt>
              </c:strCache>
            </c:strRef>
          </c:cat>
          <c:val>
            <c:numRef>
              <c:f>'access to jobs'!$B$39:$L$39</c:f>
              <c:numCache>
                <c:formatCode>0</c:formatCode>
                <c:ptCount val="11"/>
                <c:pt idx="0">
                  <c:v>51.546391752577321</c:v>
                </c:pt>
                <c:pt idx="1">
                  <c:v>39.862542955326461</c:v>
                </c:pt>
                <c:pt idx="2">
                  <c:v>13.058419243986254</c:v>
                </c:pt>
                <c:pt idx="3">
                  <c:v>17.869415807560138</c:v>
                </c:pt>
                <c:pt idx="4">
                  <c:v>8.2474226804123703</c:v>
                </c:pt>
                <c:pt idx="5">
                  <c:v>10.309278350515465</c:v>
                </c:pt>
                <c:pt idx="6">
                  <c:v>4.1237113402061851</c:v>
                </c:pt>
                <c:pt idx="7">
                  <c:v>6.1855670103092786</c:v>
                </c:pt>
                <c:pt idx="8">
                  <c:v>14.43298969072165</c:v>
                </c:pt>
                <c:pt idx="9">
                  <c:v>9.6219931271477659</c:v>
                </c:pt>
                <c:pt idx="10">
                  <c:v>5.4982817869415808</c:v>
                </c:pt>
              </c:numCache>
            </c:numRef>
          </c:val>
        </c:ser>
        <c:dLbls>
          <c:dLblPos val="outEnd"/>
          <c:showLegendKey val="0"/>
          <c:showVal val="1"/>
          <c:showCatName val="0"/>
          <c:showSerName val="0"/>
          <c:showPercent val="0"/>
          <c:showBubbleSize val="0"/>
        </c:dLbls>
        <c:gapWidth val="150"/>
        <c:axId val="418408656"/>
        <c:axId val="418407480"/>
      </c:barChart>
      <c:catAx>
        <c:axId val="418408656"/>
        <c:scaling>
          <c:orientation val="minMax"/>
        </c:scaling>
        <c:delete val="0"/>
        <c:axPos val="b"/>
        <c:numFmt formatCode="General" sourceLinked="0"/>
        <c:majorTickMark val="out"/>
        <c:minorTickMark val="none"/>
        <c:tickLblPos val="nextTo"/>
        <c:crossAx val="418407480"/>
        <c:crosses val="autoZero"/>
        <c:auto val="1"/>
        <c:lblAlgn val="ctr"/>
        <c:lblOffset val="100"/>
        <c:noMultiLvlLbl val="0"/>
      </c:catAx>
      <c:valAx>
        <c:axId val="418407480"/>
        <c:scaling>
          <c:orientation val="minMax"/>
        </c:scaling>
        <c:delete val="0"/>
        <c:axPos val="l"/>
        <c:numFmt formatCode="0" sourceLinked="1"/>
        <c:majorTickMark val="out"/>
        <c:minorTickMark val="none"/>
        <c:tickLblPos val="nextTo"/>
        <c:crossAx val="418408656"/>
        <c:crosses val="autoZero"/>
        <c:crossBetween val="between"/>
      </c:valAx>
    </c:plotArea>
    <c:legend>
      <c:legendPos val="b"/>
      <c:layout/>
      <c:overlay val="0"/>
    </c:legend>
    <c:plotVisOnly val="1"/>
    <c:dispBlanksAs val="gap"/>
    <c:showDLblsOverMax val="0"/>
  </c:chart>
  <c:txPr>
    <a:bodyPr/>
    <a:lstStyle/>
    <a:p>
      <a:pPr>
        <a:defRPr sz="10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52C0FC-9D93-48B8-AA34-C7197B6DA81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CE037B0-DCED-461F-9AE7-55E55772C7BE}">
      <dgm:prSet phldrT="[Text]" custT="1"/>
      <dgm:spPr/>
      <dgm:t>
        <a:bodyPr/>
        <a:lstStyle/>
        <a:p>
          <a:r>
            <a:rPr lang="en-US" sz="1700" b="0" dirty="0" smtClean="0">
              <a:solidFill>
                <a:srgbClr val="FFC000"/>
              </a:solidFill>
            </a:rPr>
            <a:t>Several people employed (with higher income) or extra sources of income</a:t>
          </a:r>
        </a:p>
        <a:p>
          <a:r>
            <a:rPr lang="en-US" sz="1700" b="0" dirty="0" smtClean="0"/>
            <a:t>Women: e.g. administration, education, healthcare; bank; “Mini”/“midi” entrepreneurs</a:t>
          </a:r>
        </a:p>
        <a:p>
          <a:r>
            <a:rPr lang="en-US" sz="1700" b="0" dirty="0" smtClean="0"/>
            <a:t>Men: e.g. craftsmen, caterers, “Mini” and “midi” entrepreneurs</a:t>
          </a:r>
        </a:p>
        <a:p>
          <a:endParaRPr lang="en-US" sz="1300" dirty="0"/>
        </a:p>
      </dgm:t>
    </dgm:pt>
    <dgm:pt modelId="{E9E77C60-8AA6-4867-8C95-3D7BB1939A7F}" type="parTrans" cxnId="{EDAE2F46-39B0-446A-AE76-54CAFF976AA6}">
      <dgm:prSet/>
      <dgm:spPr/>
      <dgm:t>
        <a:bodyPr/>
        <a:lstStyle/>
        <a:p>
          <a:endParaRPr lang="en-US"/>
        </a:p>
      </dgm:t>
    </dgm:pt>
    <dgm:pt modelId="{7F8B50EB-4A0F-42D9-9C14-DD9861BD8D2B}" type="sibTrans" cxnId="{EDAE2F46-39B0-446A-AE76-54CAFF976AA6}">
      <dgm:prSet/>
      <dgm:spPr/>
      <dgm:t>
        <a:bodyPr/>
        <a:lstStyle/>
        <a:p>
          <a:endParaRPr lang="en-US"/>
        </a:p>
      </dgm:t>
    </dgm:pt>
    <dgm:pt modelId="{0B0311AA-B64F-4D64-88CB-2E5C953A4512}">
      <dgm:prSet phldrT="[Text]" custT="1"/>
      <dgm:spPr/>
      <dgm:t>
        <a:bodyPr/>
        <a:lstStyle/>
        <a:p>
          <a:r>
            <a:rPr lang="en-US" sz="1700" b="0" dirty="0" smtClean="0">
              <a:solidFill>
                <a:srgbClr val="FFC000"/>
              </a:solidFill>
            </a:rPr>
            <a:t>Several people employed, low wages</a:t>
          </a:r>
        </a:p>
        <a:p>
          <a:r>
            <a:rPr lang="en-US" sz="1700" b="0" dirty="0" smtClean="0"/>
            <a:t>Women:  informal self-employed/low-skilled and low-paying jobs</a:t>
          </a:r>
        </a:p>
        <a:p>
          <a:r>
            <a:rPr lang="en-US" sz="1700" b="0" dirty="0" smtClean="0"/>
            <a:t>Men: blue collar jobs (driver, couriers), farmers, others (like mechanic, electrician, locksmith, etc.)</a:t>
          </a:r>
          <a:endParaRPr lang="en-US" sz="1700" b="0" dirty="0"/>
        </a:p>
      </dgm:t>
    </dgm:pt>
    <dgm:pt modelId="{7701A3F0-23D3-4D7A-9580-22719375B87F}" type="parTrans" cxnId="{55BB562F-3DB5-4D72-B8DE-B46666C1089A}">
      <dgm:prSet/>
      <dgm:spPr/>
      <dgm:t>
        <a:bodyPr/>
        <a:lstStyle/>
        <a:p>
          <a:endParaRPr lang="en-US"/>
        </a:p>
      </dgm:t>
    </dgm:pt>
    <dgm:pt modelId="{5C001616-8140-434E-A7A1-BE8793CF847E}" type="sibTrans" cxnId="{55BB562F-3DB5-4D72-B8DE-B46666C1089A}">
      <dgm:prSet/>
      <dgm:spPr/>
      <dgm:t>
        <a:bodyPr/>
        <a:lstStyle/>
        <a:p>
          <a:endParaRPr lang="en-US"/>
        </a:p>
      </dgm:t>
    </dgm:pt>
    <dgm:pt modelId="{F5F436A5-5BBA-4D0A-8BE0-29531063A3DB}">
      <dgm:prSet custT="1"/>
      <dgm:spPr/>
      <dgm:t>
        <a:bodyPr/>
        <a:lstStyle/>
        <a:p>
          <a:r>
            <a:rPr lang="en-US" sz="1700" dirty="0" smtClean="0">
              <a:solidFill>
                <a:srgbClr val="FFC000"/>
              </a:solidFill>
            </a:rPr>
            <a:t>One person employed</a:t>
          </a:r>
        </a:p>
        <a:p>
          <a:r>
            <a:rPr lang="en-US" sz="1700" dirty="0" smtClean="0"/>
            <a:t>Women: don’t work for pay or casual work</a:t>
          </a:r>
        </a:p>
        <a:p>
          <a:r>
            <a:rPr lang="en-US" sz="1700" dirty="0" smtClean="0"/>
            <a:t>Men: low-skill work at minimum wage (e.g. construction, picking fruit)</a:t>
          </a:r>
          <a:endParaRPr lang="en-US" sz="1700" dirty="0"/>
        </a:p>
      </dgm:t>
    </dgm:pt>
    <dgm:pt modelId="{AE77FFD7-3C87-4D26-8596-66FAB19830C1}" type="parTrans" cxnId="{4A33FBA0-E681-47A6-9F3C-D9CF4042211C}">
      <dgm:prSet/>
      <dgm:spPr/>
      <dgm:t>
        <a:bodyPr/>
        <a:lstStyle/>
        <a:p>
          <a:endParaRPr lang="en-US"/>
        </a:p>
      </dgm:t>
    </dgm:pt>
    <dgm:pt modelId="{CBE6790D-6511-4A56-8FAA-A4552548A543}" type="sibTrans" cxnId="{4A33FBA0-E681-47A6-9F3C-D9CF4042211C}">
      <dgm:prSet/>
      <dgm:spPr/>
      <dgm:t>
        <a:bodyPr/>
        <a:lstStyle/>
        <a:p>
          <a:endParaRPr lang="en-US"/>
        </a:p>
      </dgm:t>
    </dgm:pt>
    <dgm:pt modelId="{08277887-A0B7-463D-941A-4A48928AC3D7}" type="pres">
      <dgm:prSet presAssocID="{CA52C0FC-9D93-48B8-AA34-C7197B6DA817}" presName="outerComposite" presStyleCnt="0">
        <dgm:presLayoutVars>
          <dgm:chMax val="5"/>
          <dgm:dir/>
          <dgm:resizeHandles val="exact"/>
        </dgm:presLayoutVars>
      </dgm:prSet>
      <dgm:spPr/>
      <dgm:t>
        <a:bodyPr/>
        <a:lstStyle/>
        <a:p>
          <a:endParaRPr lang="en-US"/>
        </a:p>
      </dgm:t>
    </dgm:pt>
    <dgm:pt modelId="{FAC710A8-028D-418E-8D4F-61AA4930B2F2}" type="pres">
      <dgm:prSet presAssocID="{CA52C0FC-9D93-48B8-AA34-C7197B6DA817}" presName="dummyMaxCanvas" presStyleCnt="0">
        <dgm:presLayoutVars/>
      </dgm:prSet>
      <dgm:spPr/>
    </dgm:pt>
    <dgm:pt modelId="{2794B562-8203-4C3B-A97A-9DF36B516E55}" type="pres">
      <dgm:prSet presAssocID="{CA52C0FC-9D93-48B8-AA34-C7197B6DA817}" presName="ThreeNodes_1" presStyleLbl="node1" presStyleIdx="0" presStyleCnt="3" custScaleY="115168">
        <dgm:presLayoutVars>
          <dgm:bulletEnabled val="1"/>
        </dgm:presLayoutVars>
      </dgm:prSet>
      <dgm:spPr/>
      <dgm:t>
        <a:bodyPr/>
        <a:lstStyle/>
        <a:p>
          <a:endParaRPr lang="en-US"/>
        </a:p>
      </dgm:t>
    </dgm:pt>
    <dgm:pt modelId="{467C7A17-176E-41DC-8573-0568CCC6E699}" type="pres">
      <dgm:prSet presAssocID="{CA52C0FC-9D93-48B8-AA34-C7197B6DA817}" presName="ThreeNodes_2" presStyleLbl="node1" presStyleIdx="1" presStyleCnt="3">
        <dgm:presLayoutVars>
          <dgm:bulletEnabled val="1"/>
        </dgm:presLayoutVars>
      </dgm:prSet>
      <dgm:spPr/>
      <dgm:t>
        <a:bodyPr/>
        <a:lstStyle/>
        <a:p>
          <a:endParaRPr lang="en-US"/>
        </a:p>
      </dgm:t>
    </dgm:pt>
    <dgm:pt modelId="{EF8FDD7B-E149-411A-A7F3-606DA7CEF046}" type="pres">
      <dgm:prSet presAssocID="{CA52C0FC-9D93-48B8-AA34-C7197B6DA817}" presName="ThreeNodes_3" presStyleLbl="node1" presStyleIdx="2" presStyleCnt="3">
        <dgm:presLayoutVars>
          <dgm:bulletEnabled val="1"/>
        </dgm:presLayoutVars>
      </dgm:prSet>
      <dgm:spPr/>
      <dgm:t>
        <a:bodyPr/>
        <a:lstStyle/>
        <a:p>
          <a:endParaRPr lang="en-US"/>
        </a:p>
      </dgm:t>
    </dgm:pt>
    <dgm:pt modelId="{A3284CB3-B5D7-43B6-A19F-06D46DB0A069}" type="pres">
      <dgm:prSet presAssocID="{CA52C0FC-9D93-48B8-AA34-C7197B6DA817}" presName="ThreeConn_1-2" presStyleLbl="fgAccFollowNode1" presStyleIdx="0" presStyleCnt="2" custAng="10800000">
        <dgm:presLayoutVars>
          <dgm:bulletEnabled val="1"/>
        </dgm:presLayoutVars>
      </dgm:prSet>
      <dgm:spPr/>
      <dgm:t>
        <a:bodyPr/>
        <a:lstStyle/>
        <a:p>
          <a:endParaRPr lang="en-US"/>
        </a:p>
      </dgm:t>
    </dgm:pt>
    <dgm:pt modelId="{A6F9FEE5-15FB-4B9B-B8AA-D9A13F035C67}" type="pres">
      <dgm:prSet presAssocID="{CA52C0FC-9D93-48B8-AA34-C7197B6DA817}" presName="ThreeConn_2-3" presStyleLbl="fgAccFollowNode1" presStyleIdx="1" presStyleCnt="2" custAng="10800000">
        <dgm:presLayoutVars>
          <dgm:bulletEnabled val="1"/>
        </dgm:presLayoutVars>
      </dgm:prSet>
      <dgm:spPr/>
      <dgm:t>
        <a:bodyPr/>
        <a:lstStyle/>
        <a:p>
          <a:endParaRPr lang="en-US"/>
        </a:p>
      </dgm:t>
    </dgm:pt>
    <dgm:pt modelId="{8049A2BE-ED9B-4854-BE6B-826910722573}" type="pres">
      <dgm:prSet presAssocID="{CA52C0FC-9D93-48B8-AA34-C7197B6DA817}" presName="ThreeNodes_1_text" presStyleLbl="node1" presStyleIdx="2" presStyleCnt="3">
        <dgm:presLayoutVars>
          <dgm:bulletEnabled val="1"/>
        </dgm:presLayoutVars>
      </dgm:prSet>
      <dgm:spPr/>
      <dgm:t>
        <a:bodyPr/>
        <a:lstStyle/>
        <a:p>
          <a:endParaRPr lang="en-US"/>
        </a:p>
      </dgm:t>
    </dgm:pt>
    <dgm:pt modelId="{07A12338-78F9-4E5E-A996-7C6FD2DC3BDB}" type="pres">
      <dgm:prSet presAssocID="{CA52C0FC-9D93-48B8-AA34-C7197B6DA817}" presName="ThreeNodes_2_text" presStyleLbl="node1" presStyleIdx="2" presStyleCnt="3">
        <dgm:presLayoutVars>
          <dgm:bulletEnabled val="1"/>
        </dgm:presLayoutVars>
      </dgm:prSet>
      <dgm:spPr/>
      <dgm:t>
        <a:bodyPr/>
        <a:lstStyle/>
        <a:p>
          <a:endParaRPr lang="en-US"/>
        </a:p>
      </dgm:t>
    </dgm:pt>
    <dgm:pt modelId="{6CDA7A92-6912-4232-AF6B-3881CA6EFDD6}" type="pres">
      <dgm:prSet presAssocID="{CA52C0FC-9D93-48B8-AA34-C7197B6DA817}" presName="ThreeNodes_3_text" presStyleLbl="node1" presStyleIdx="2" presStyleCnt="3">
        <dgm:presLayoutVars>
          <dgm:bulletEnabled val="1"/>
        </dgm:presLayoutVars>
      </dgm:prSet>
      <dgm:spPr/>
      <dgm:t>
        <a:bodyPr/>
        <a:lstStyle/>
        <a:p>
          <a:endParaRPr lang="en-US"/>
        </a:p>
      </dgm:t>
    </dgm:pt>
  </dgm:ptLst>
  <dgm:cxnLst>
    <dgm:cxn modelId="{4A33FBA0-E681-47A6-9F3C-D9CF4042211C}" srcId="{CA52C0FC-9D93-48B8-AA34-C7197B6DA817}" destId="{F5F436A5-5BBA-4D0A-8BE0-29531063A3DB}" srcOrd="2" destOrd="0" parTransId="{AE77FFD7-3C87-4D26-8596-66FAB19830C1}" sibTransId="{CBE6790D-6511-4A56-8FAA-A4552548A543}"/>
    <dgm:cxn modelId="{E62AD2A5-D732-403D-AD5D-56BB01C3CDF2}" type="presOf" srcId="{5C001616-8140-434E-A7A1-BE8793CF847E}" destId="{A6F9FEE5-15FB-4B9B-B8AA-D9A13F035C67}" srcOrd="0" destOrd="0" presId="urn:microsoft.com/office/officeart/2005/8/layout/vProcess5"/>
    <dgm:cxn modelId="{216B8B26-5264-4DAC-B891-7FC2B0061F68}" type="presOf" srcId="{0B0311AA-B64F-4D64-88CB-2E5C953A4512}" destId="{07A12338-78F9-4E5E-A996-7C6FD2DC3BDB}" srcOrd="1" destOrd="0" presId="urn:microsoft.com/office/officeart/2005/8/layout/vProcess5"/>
    <dgm:cxn modelId="{B07A9823-7821-4BE0-8C9A-FF8B4342DCE5}" type="presOf" srcId="{9CE037B0-DCED-461F-9AE7-55E55772C7BE}" destId="{8049A2BE-ED9B-4854-BE6B-826910722573}" srcOrd="1" destOrd="0" presId="urn:microsoft.com/office/officeart/2005/8/layout/vProcess5"/>
    <dgm:cxn modelId="{0B1494EC-DB4B-4F22-8D99-69F51BB2F42C}" type="presOf" srcId="{CA52C0FC-9D93-48B8-AA34-C7197B6DA817}" destId="{08277887-A0B7-463D-941A-4A48928AC3D7}" srcOrd="0" destOrd="0" presId="urn:microsoft.com/office/officeart/2005/8/layout/vProcess5"/>
    <dgm:cxn modelId="{73D7E9F3-7C94-4CAB-A98E-FAED816B0897}" type="presOf" srcId="{9CE037B0-DCED-461F-9AE7-55E55772C7BE}" destId="{2794B562-8203-4C3B-A97A-9DF36B516E55}" srcOrd="0" destOrd="0" presId="urn:microsoft.com/office/officeart/2005/8/layout/vProcess5"/>
    <dgm:cxn modelId="{EDAE2F46-39B0-446A-AE76-54CAFF976AA6}" srcId="{CA52C0FC-9D93-48B8-AA34-C7197B6DA817}" destId="{9CE037B0-DCED-461F-9AE7-55E55772C7BE}" srcOrd="0" destOrd="0" parTransId="{E9E77C60-8AA6-4867-8C95-3D7BB1939A7F}" sibTransId="{7F8B50EB-4A0F-42D9-9C14-DD9861BD8D2B}"/>
    <dgm:cxn modelId="{A5BF9F52-175E-4DBE-8A39-BB130C309E5E}" type="presOf" srcId="{F5F436A5-5BBA-4D0A-8BE0-29531063A3DB}" destId="{6CDA7A92-6912-4232-AF6B-3881CA6EFDD6}" srcOrd="1" destOrd="0" presId="urn:microsoft.com/office/officeart/2005/8/layout/vProcess5"/>
    <dgm:cxn modelId="{07391A7B-218C-44E1-8FB7-4817F2346AF7}" type="presOf" srcId="{7F8B50EB-4A0F-42D9-9C14-DD9861BD8D2B}" destId="{A3284CB3-B5D7-43B6-A19F-06D46DB0A069}" srcOrd="0" destOrd="0" presId="urn:microsoft.com/office/officeart/2005/8/layout/vProcess5"/>
    <dgm:cxn modelId="{55BB562F-3DB5-4D72-B8DE-B46666C1089A}" srcId="{CA52C0FC-9D93-48B8-AA34-C7197B6DA817}" destId="{0B0311AA-B64F-4D64-88CB-2E5C953A4512}" srcOrd="1" destOrd="0" parTransId="{7701A3F0-23D3-4D7A-9580-22719375B87F}" sibTransId="{5C001616-8140-434E-A7A1-BE8793CF847E}"/>
    <dgm:cxn modelId="{0DD04688-FF37-4281-82A7-4B7238B1B25A}" type="presOf" srcId="{F5F436A5-5BBA-4D0A-8BE0-29531063A3DB}" destId="{EF8FDD7B-E149-411A-A7F3-606DA7CEF046}" srcOrd="0" destOrd="0" presId="urn:microsoft.com/office/officeart/2005/8/layout/vProcess5"/>
    <dgm:cxn modelId="{157D1403-1361-49C9-B6CF-43BF18D3C24A}" type="presOf" srcId="{0B0311AA-B64F-4D64-88CB-2E5C953A4512}" destId="{467C7A17-176E-41DC-8573-0568CCC6E699}" srcOrd="0" destOrd="0" presId="urn:microsoft.com/office/officeart/2005/8/layout/vProcess5"/>
    <dgm:cxn modelId="{2A152209-25C0-418B-BB27-DC8886B55CBD}" type="presParOf" srcId="{08277887-A0B7-463D-941A-4A48928AC3D7}" destId="{FAC710A8-028D-418E-8D4F-61AA4930B2F2}" srcOrd="0" destOrd="0" presId="urn:microsoft.com/office/officeart/2005/8/layout/vProcess5"/>
    <dgm:cxn modelId="{B6488ACF-97F3-4E98-96A8-A81DEF358D2A}" type="presParOf" srcId="{08277887-A0B7-463D-941A-4A48928AC3D7}" destId="{2794B562-8203-4C3B-A97A-9DF36B516E55}" srcOrd="1" destOrd="0" presId="urn:microsoft.com/office/officeart/2005/8/layout/vProcess5"/>
    <dgm:cxn modelId="{5947C4A6-A1FE-4B10-8DC0-E192BC5B5C51}" type="presParOf" srcId="{08277887-A0B7-463D-941A-4A48928AC3D7}" destId="{467C7A17-176E-41DC-8573-0568CCC6E699}" srcOrd="2" destOrd="0" presId="urn:microsoft.com/office/officeart/2005/8/layout/vProcess5"/>
    <dgm:cxn modelId="{224C842D-3295-4B4F-9B36-47B3C6E80BE9}" type="presParOf" srcId="{08277887-A0B7-463D-941A-4A48928AC3D7}" destId="{EF8FDD7B-E149-411A-A7F3-606DA7CEF046}" srcOrd="3" destOrd="0" presId="urn:microsoft.com/office/officeart/2005/8/layout/vProcess5"/>
    <dgm:cxn modelId="{F0173D99-04E9-4350-9AE4-6479FA3ADDF3}" type="presParOf" srcId="{08277887-A0B7-463D-941A-4A48928AC3D7}" destId="{A3284CB3-B5D7-43B6-A19F-06D46DB0A069}" srcOrd="4" destOrd="0" presId="urn:microsoft.com/office/officeart/2005/8/layout/vProcess5"/>
    <dgm:cxn modelId="{33B0448A-9053-4CF2-97E9-03BAE5E0CD58}" type="presParOf" srcId="{08277887-A0B7-463D-941A-4A48928AC3D7}" destId="{A6F9FEE5-15FB-4B9B-B8AA-D9A13F035C67}" srcOrd="5" destOrd="0" presId="urn:microsoft.com/office/officeart/2005/8/layout/vProcess5"/>
    <dgm:cxn modelId="{66F81AC4-9438-4D5E-9124-23A5A19931DE}" type="presParOf" srcId="{08277887-A0B7-463D-941A-4A48928AC3D7}" destId="{8049A2BE-ED9B-4854-BE6B-826910722573}" srcOrd="6" destOrd="0" presId="urn:microsoft.com/office/officeart/2005/8/layout/vProcess5"/>
    <dgm:cxn modelId="{72BA0905-967E-4ED2-9FE4-36793D14C6BE}" type="presParOf" srcId="{08277887-A0B7-463D-941A-4A48928AC3D7}" destId="{07A12338-78F9-4E5E-A996-7C6FD2DC3BDB}" srcOrd="7" destOrd="0" presId="urn:microsoft.com/office/officeart/2005/8/layout/vProcess5"/>
    <dgm:cxn modelId="{896B3CEE-479D-4F91-B192-5137CBBB350A}" type="presParOf" srcId="{08277887-A0B7-463D-941A-4A48928AC3D7}" destId="{6CDA7A92-6912-4232-AF6B-3881CA6EFDD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52C0FC-9D93-48B8-AA34-C7197B6DA81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B4793F20-0680-4AC8-ADEC-2B77D74C6F66}">
      <dgm:prSet phldrT="[Text]" custT="1"/>
      <dgm:spPr/>
      <dgm:t>
        <a:bodyPr/>
        <a:lstStyle/>
        <a:p>
          <a:endParaRPr lang="en-US" sz="1400" dirty="0" smtClean="0"/>
        </a:p>
        <a:p>
          <a:endParaRPr lang="en-US" sz="1400" dirty="0" smtClean="0"/>
        </a:p>
        <a:p>
          <a:endParaRPr lang="en-US" sz="1700" dirty="0" smtClean="0"/>
        </a:p>
        <a:p>
          <a:r>
            <a:rPr lang="en-US" sz="1700" dirty="0" smtClean="0">
              <a:solidFill>
                <a:srgbClr val="FFC000"/>
              </a:solidFill>
            </a:rPr>
            <a:t>One person working, usually the man</a:t>
          </a:r>
        </a:p>
        <a:p>
          <a:r>
            <a:rPr lang="en-US" sz="1700" dirty="0" smtClean="0"/>
            <a:t>Women: usually don’t work. If they do: singers, celebrities, owners of catering or trade companies, educated experts</a:t>
          </a:r>
        </a:p>
        <a:p>
          <a:r>
            <a:rPr lang="en-US" sz="1700" dirty="0" smtClean="0"/>
            <a:t>Men: politicians, entrepreneurs, directors and managers, educated experts</a:t>
          </a:r>
        </a:p>
        <a:p>
          <a:endParaRPr lang="en-US" sz="1400" dirty="0" smtClean="0"/>
        </a:p>
        <a:p>
          <a:endParaRPr lang="en-US" sz="1400" dirty="0" smtClean="0"/>
        </a:p>
        <a:p>
          <a:endParaRPr lang="en-US" sz="1200" dirty="0"/>
        </a:p>
      </dgm:t>
    </dgm:pt>
    <dgm:pt modelId="{079417C1-BF4C-4FC3-A41E-380E851903E9}" type="parTrans" cxnId="{57944257-BBE1-499F-A969-1E70591A0C43}">
      <dgm:prSet/>
      <dgm:spPr/>
      <dgm:t>
        <a:bodyPr/>
        <a:lstStyle/>
        <a:p>
          <a:endParaRPr lang="en-US"/>
        </a:p>
      </dgm:t>
    </dgm:pt>
    <dgm:pt modelId="{1F9DD8C0-1901-4EEC-A1BF-9777B4D244C9}" type="sibTrans" cxnId="{57944257-BBE1-499F-A969-1E70591A0C43}">
      <dgm:prSet/>
      <dgm:spPr/>
      <dgm:t>
        <a:bodyPr/>
        <a:lstStyle/>
        <a:p>
          <a:endParaRPr lang="en-US"/>
        </a:p>
      </dgm:t>
    </dgm:pt>
    <dgm:pt modelId="{3A65C01E-9144-4037-B0AF-12F9A2CCD608}">
      <dgm:prSet phldrT="[Text]" custT="1"/>
      <dgm:spPr/>
      <dgm:t>
        <a:bodyPr/>
        <a:lstStyle/>
        <a:p>
          <a:r>
            <a:rPr lang="en-US" sz="1700" b="0" dirty="0" smtClean="0">
              <a:solidFill>
                <a:srgbClr val="FFC000"/>
              </a:solidFill>
            </a:rPr>
            <a:t>Several sources of income (one to two good salaries) plus different sources of income</a:t>
          </a:r>
        </a:p>
        <a:p>
          <a:r>
            <a:rPr lang="en-US" sz="1700" b="0" dirty="0" smtClean="0"/>
            <a:t>Men and women have similar jobs, educated people employed on high positions: Medium and top managers, Working at the university, “Maxi” entrepreneur</a:t>
          </a:r>
          <a:endParaRPr lang="en-US" sz="1700" b="0" dirty="0"/>
        </a:p>
      </dgm:t>
    </dgm:pt>
    <dgm:pt modelId="{3D1B14AD-1810-469D-A4FA-3F665357DD79}" type="parTrans" cxnId="{FA3E0B3D-09C9-41CC-9929-8CA75AEC04F4}">
      <dgm:prSet/>
      <dgm:spPr/>
      <dgm:t>
        <a:bodyPr/>
        <a:lstStyle/>
        <a:p>
          <a:endParaRPr lang="en-US"/>
        </a:p>
      </dgm:t>
    </dgm:pt>
    <dgm:pt modelId="{197F759E-CE7B-4F51-9268-D00F2C56C819}" type="sibTrans" cxnId="{FA3E0B3D-09C9-41CC-9929-8CA75AEC04F4}">
      <dgm:prSet/>
      <dgm:spPr/>
      <dgm:t>
        <a:bodyPr/>
        <a:lstStyle/>
        <a:p>
          <a:endParaRPr lang="en-US"/>
        </a:p>
      </dgm:t>
    </dgm:pt>
    <dgm:pt modelId="{08277887-A0B7-463D-941A-4A48928AC3D7}" type="pres">
      <dgm:prSet presAssocID="{CA52C0FC-9D93-48B8-AA34-C7197B6DA817}" presName="outerComposite" presStyleCnt="0">
        <dgm:presLayoutVars>
          <dgm:chMax val="5"/>
          <dgm:dir/>
          <dgm:resizeHandles val="exact"/>
        </dgm:presLayoutVars>
      </dgm:prSet>
      <dgm:spPr/>
      <dgm:t>
        <a:bodyPr/>
        <a:lstStyle/>
        <a:p>
          <a:endParaRPr lang="en-US"/>
        </a:p>
      </dgm:t>
    </dgm:pt>
    <dgm:pt modelId="{FAC710A8-028D-418E-8D4F-61AA4930B2F2}" type="pres">
      <dgm:prSet presAssocID="{CA52C0FC-9D93-48B8-AA34-C7197B6DA817}" presName="dummyMaxCanvas" presStyleCnt="0">
        <dgm:presLayoutVars/>
      </dgm:prSet>
      <dgm:spPr/>
    </dgm:pt>
    <dgm:pt modelId="{479FF5A1-58E5-4744-A67E-87DD869CBDB4}" type="pres">
      <dgm:prSet presAssocID="{CA52C0FC-9D93-48B8-AA34-C7197B6DA817}" presName="TwoNodes_1" presStyleLbl="node1" presStyleIdx="0" presStyleCnt="2" custScaleY="88958">
        <dgm:presLayoutVars>
          <dgm:bulletEnabled val="1"/>
        </dgm:presLayoutVars>
      </dgm:prSet>
      <dgm:spPr/>
      <dgm:t>
        <a:bodyPr/>
        <a:lstStyle/>
        <a:p>
          <a:endParaRPr lang="en-US"/>
        </a:p>
      </dgm:t>
    </dgm:pt>
    <dgm:pt modelId="{403FB80E-5B14-4174-9D67-211BDE133EA5}" type="pres">
      <dgm:prSet presAssocID="{CA52C0FC-9D93-48B8-AA34-C7197B6DA817}" presName="TwoNodes_2" presStyleLbl="node1" presStyleIdx="1" presStyleCnt="2" custScaleY="85262">
        <dgm:presLayoutVars>
          <dgm:bulletEnabled val="1"/>
        </dgm:presLayoutVars>
      </dgm:prSet>
      <dgm:spPr/>
      <dgm:t>
        <a:bodyPr/>
        <a:lstStyle/>
        <a:p>
          <a:endParaRPr lang="en-US"/>
        </a:p>
      </dgm:t>
    </dgm:pt>
    <dgm:pt modelId="{4F0B9BBB-8FAF-42A6-9510-2D33930CC243}" type="pres">
      <dgm:prSet presAssocID="{CA52C0FC-9D93-48B8-AA34-C7197B6DA817}" presName="TwoConn_1-2" presStyleLbl="fgAccFollowNode1" presStyleIdx="0" presStyleCnt="1" custAng="10800000">
        <dgm:presLayoutVars>
          <dgm:bulletEnabled val="1"/>
        </dgm:presLayoutVars>
      </dgm:prSet>
      <dgm:spPr/>
      <dgm:t>
        <a:bodyPr/>
        <a:lstStyle/>
        <a:p>
          <a:endParaRPr lang="en-US"/>
        </a:p>
      </dgm:t>
    </dgm:pt>
    <dgm:pt modelId="{ECB4A9B9-09AF-41D4-BA9A-993651D0DF0B}" type="pres">
      <dgm:prSet presAssocID="{CA52C0FC-9D93-48B8-AA34-C7197B6DA817}" presName="TwoNodes_1_text" presStyleLbl="node1" presStyleIdx="1" presStyleCnt="2">
        <dgm:presLayoutVars>
          <dgm:bulletEnabled val="1"/>
        </dgm:presLayoutVars>
      </dgm:prSet>
      <dgm:spPr/>
      <dgm:t>
        <a:bodyPr/>
        <a:lstStyle/>
        <a:p>
          <a:endParaRPr lang="en-US"/>
        </a:p>
      </dgm:t>
    </dgm:pt>
    <dgm:pt modelId="{F2362DCC-52AA-427C-8977-A5BFAA474D08}" type="pres">
      <dgm:prSet presAssocID="{CA52C0FC-9D93-48B8-AA34-C7197B6DA817}" presName="TwoNodes_2_text" presStyleLbl="node1" presStyleIdx="1" presStyleCnt="2">
        <dgm:presLayoutVars>
          <dgm:bulletEnabled val="1"/>
        </dgm:presLayoutVars>
      </dgm:prSet>
      <dgm:spPr/>
      <dgm:t>
        <a:bodyPr/>
        <a:lstStyle/>
        <a:p>
          <a:endParaRPr lang="en-US"/>
        </a:p>
      </dgm:t>
    </dgm:pt>
  </dgm:ptLst>
  <dgm:cxnLst>
    <dgm:cxn modelId="{FA3E0B3D-09C9-41CC-9929-8CA75AEC04F4}" srcId="{CA52C0FC-9D93-48B8-AA34-C7197B6DA817}" destId="{3A65C01E-9144-4037-B0AF-12F9A2CCD608}" srcOrd="1" destOrd="0" parTransId="{3D1B14AD-1810-469D-A4FA-3F665357DD79}" sibTransId="{197F759E-CE7B-4F51-9268-D00F2C56C819}"/>
    <dgm:cxn modelId="{70432B0F-46E5-4A42-9360-4BED709CC331}" type="presOf" srcId="{3A65C01E-9144-4037-B0AF-12F9A2CCD608}" destId="{F2362DCC-52AA-427C-8977-A5BFAA474D08}" srcOrd="1" destOrd="0" presId="urn:microsoft.com/office/officeart/2005/8/layout/vProcess5"/>
    <dgm:cxn modelId="{0D813626-0109-492B-8E12-81704493F79E}" type="presOf" srcId="{B4793F20-0680-4AC8-ADEC-2B77D74C6F66}" destId="{479FF5A1-58E5-4744-A67E-87DD869CBDB4}" srcOrd="0" destOrd="0" presId="urn:microsoft.com/office/officeart/2005/8/layout/vProcess5"/>
    <dgm:cxn modelId="{57944257-BBE1-499F-A969-1E70591A0C43}" srcId="{CA52C0FC-9D93-48B8-AA34-C7197B6DA817}" destId="{B4793F20-0680-4AC8-ADEC-2B77D74C6F66}" srcOrd="0" destOrd="0" parTransId="{079417C1-BF4C-4FC3-A41E-380E851903E9}" sibTransId="{1F9DD8C0-1901-4EEC-A1BF-9777B4D244C9}"/>
    <dgm:cxn modelId="{89483626-94BB-40E2-90FF-B0E55C937B77}" type="presOf" srcId="{1F9DD8C0-1901-4EEC-A1BF-9777B4D244C9}" destId="{4F0B9BBB-8FAF-42A6-9510-2D33930CC243}" srcOrd="0" destOrd="0" presId="urn:microsoft.com/office/officeart/2005/8/layout/vProcess5"/>
    <dgm:cxn modelId="{C86D8E05-6930-4694-AD78-2679AB3F385D}" type="presOf" srcId="{B4793F20-0680-4AC8-ADEC-2B77D74C6F66}" destId="{ECB4A9B9-09AF-41D4-BA9A-993651D0DF0B}" srcOrd="1" destOrd="0" presId="urn:microsoft.com/office/officeart/2005/8/layout/vProcess5"/>
    <dgm:cxn modelId="{C9490E66-84AF-446C-9008-C6F8C017F35B}" type="presOf" srcId="{3A65C01E-9144-4037-B0AF-12F9A2CCD608}" destId="{403FB80E-5B14-4174-9D67-211BDE133EA5}" srcOrd="0" destOrd="0" presId="urn:microsoft.com/office/officeart/2005/8/layout/vProcess5"/>
    <dgm:cxn modelId="{727B9226-052B-4200-B9B5-0B0E4814294E}" type="presOf" srcId="{CA52C0FC-9D93-48B8-AA34-C7197B6DA817}" destId="{08277887-A0B7-463D-941A-4A48928AC3D7}" srcOrd="0" destOrd="0" presId="urn:microsoft.com/office/officeart/2005/8/layout/vProcess5"/>
    <dgm:cxn modelId="{BAE5D9CB-2137-4771-AF4B-26C6ADD23180}" type="presParOf" srcId="{08277887-A0B7-463D-941A-4A48928AC3D7}" destId="{FAC710A8-028D-418E-8D4F-61AA4930B2F2}" srcOrd="0" destOrd="0" presId="urn:microsoft.com/office/officeart/2005/8/layout/vProcess5"/>
    <dgm:cxn modelId="{06E680FB-7EA8-4909-A8C5-020204DBFB2C}" type="presParOf" srcId="{08277887-A0B7-463D-941A-4A48928AC3D7}" destId="{479FF5A1-58E5-4744-A67E-87DD869CBDB4}" srcOrd="1" destOrd="0" presId="urn:microsoft.com/office/officeart/2005/8/layout/vProcess5"/>
    <dgm:cxn modelId="{6E49DEC2-A338-4579-846E-1E1BB4426D1E}" type="presParOf" srcId="{08277887-A0B7-463D-941A-4A48928AC3D7}" destId="{403FB80E-5B14-4174-9D67-211BDE133EA5}" srcOrd="2" destOrd="0" presId="urn:microsoft.com/office/officeart/2005/8/layout/vProcess5"/>
    <dgm:cxn modelId="{182DF361-BF32-4A15-AAD0-D3D56D31E90E}" type="presParOf" srcId="{08277887-A0B7-463D-941A-4A48928AC3D7}" destId="{4F0B9BBB-8FAF-42A6-9510-2D33930CC243}" srcOrd="3" destOrd="0" presId="urn:microsoft.com/office/officeart/2005/8/layout/vProcess5"/>
    <dgm:cxn modelId="{2D5F9E76-D11F-4297-9AA7-0310491BD1D0}" type="presParOf" srcId="{08277887-A0B7-463D-941A-4A48928AC3D7}" destId="{ECB4A9B9-09AF-41D4-BA9A-993651D0DF0B}" srcOrd="4" destOrd="0" presId="urn:microsoft.com/office/officeart/2005/8/layout/vProcess5"/>
    <dgm:cxn modelId="{E6C8F573-C374-4A1B-8E1C-BFB6B6368A40}" type="presParOf" srcId="{08277887-A0B7-463D-941A-4A48928AC3D7}" destId="{F2362DCC-52AA-427C-8977-A5BFAA474D0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1E32AA-7F3D-40A8-A754-87030454731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567A84E-5FF0-4065-944D-CB13280CF6F2}">
      <dgm:prSet phldrT="[Text]" custT="1"/>
      <dgm:spPr>
        <a:xfrm>
          <a:off x="2284830" y="433"/>
          <a:ext cx="543734" cy="543734"/>
        </a:xfrm>
        <a:solidFill>
          <a:schemeClr val="accent3">
            <a:lumMod val="60000"/>
            <a:lumOff val="40000"/>
          </a:schemeClr>
        </a:solidFill>
        <a:ln w="25400" cap="flat" cmpd="sng" algn="ctr">
          <a:solidFill>
            <a:sysClr val="window" lastClr="FFFFFF">
              <a:hueOff val="0"/>
              <a:satOff val="0"/>
              <a:lumOff val="0"/>
              <a:alphaOff val="0"/>
            </a:sysClr>
          </a:solidFill>
          <a:prstDash val="solid"/>
        </a:ln>
        <a:effectLst/>
      </dgm:spPr>
      <dgm:t>
        <a:bodyPr/>
        <a:lstStyle/>
        <a:p>
          <a:r>
            <a:rPr lang="en-US" sz="1400" b="1" dirty="0">
              <a:solidFill>
                <a:schemeClr val="tx1"/>
              </a:solidFill>
              <a:latin typeface="Garamond" pitchFamily="18" charset="0"/>
              <a:ea typeface="+mn-ea"/>
              <a:cs typeface="+mn-cs"/>
            </a:rPr>
            <a:t>Access to services: childcare</a:t>
          </a:r>
        </a:p>
      </dgm:t>
    </dgm:pt>
    <dgm:pt modelId="{A4A40FAC-F4E7-4128-8CFF-E6C5C6357EB7}" type="parTrans" cxnId="{9CB4ADD0-4C04-4018-BD06-661DD3B4DE1F}">
      <dgm:prSet/>
      <dgm:spPr/>
      <dgm:t>
        <a:bodyPr/>
        <a:lstStyle/>
        <a:p>
          <a:endParaRPr lang="en-US" sz="4400">
            <a:latin typeface="Garamond" pitchFamily="18" charset="0"/>
          </a:endParaRPr>
        </a:p>
      </dgm:t>
    </dgm:pt>
    <dgm:pt modelId="{299F9A20-A88D-48E8-B7D5-1096E4BEA404}" type="sibTrans" cxnId="{9CB4ADD0-4C04-4018-BD06-661DD3B4DE1F}">
      <dgm:prSet custT="1"/>
      <dgm:spPr>
        <a:xfrm rot="1800000">
          <a:off x="2778974" y="443253"/>
          <a:ext cx="236691" cy="51410"/>
        </a:xfrm>
        <a:solidFill>
          <a:srgbClr val="4F81BD">
            <a:tint val="60000"/>
            <a:hueOff val="0"/>
            <a:satOff val="0"/>
            <a:lumOff val="0"/>
            <a:alphaOff val="0"/>
          </a:srgbClr>
        </a:solidFill>
        <a:ln>
          <a:noFill/>
        </a:ln>
        <a:effectLst/>
      </dgm:spPr>
      <dgm:t>
        <a:bodyPr/>
        <a:lstStyle/>
        <a:p>
          <a:endParaRPr lang="en-US" sz="1400">
            <a:solidFill>
              <a:sysClr val="window" lastClr="FFFFFF"/>
            </a:solidFill>
            <a:latin typeface="Garamond" pitchFamily="18" charset="0"/>
            <a:ea typeface="+mn-ea"/>
            <a:cs typeface="+mn-cs"/>
          </a:endParaRPr>
        </a:p>
      </dgm:t>
    </dgm:pt>
    <dgm:pt modelId="{B5A99A86-EC0C-44E2-97F5-8C13D7BBA200}">
      <dgm:prSet phldrT="[Text]" custT="1"/>
      <dgm:spPr>
        <a:xfrm>
          <a:off x="1578330" y="1224128"/>
          <a:ext cx="543734" cy="543734"/>
        </a:xfrm>
        <a:solidFill>
          <a:srgbClr val="4F81BD"/>
        </a:solidFill>
        <a:ln w="25400" cap="flat" cmpd="sng" algn="ctr">
          <a:solidFill>
            <a:sysClr val="window" lastClr="FFFFFF">
              <a:hueOff val="0"/>
              <a:satOff val="0"/>
              <a:lumOff val="0"/>
              <a:alphaOff val="0"/>
            </a:sysClr>
          </a:solidFill>
          <a:prstDash val="solid"/>
        </a:ln>
        <a:effectLst/>
      </dgm:spPr>
      <dgm:t>
        <a:bodyPr/>
        <a:lstStyle/>
        <a:p>
          <a:r>
            <a:rPr lang="en-US" sz="1400" b="1" dirty="0">
              <a:solidFill>
                <a:schemeClr val="tx1"/>
              </a:solidFill>
              <a:latin typeface="Garamond" pitchFamily="18" charset="0"/>
              <a:ea typeface="+mn-ea"/>
              <a:cs typeface="+mn-cs"/>
            </a:rPr>
            <a:t>Geographic</a:t>
          </a:r>
        </a:p>
        <a:p>
          <a:r>
            <a:rPr lang="en-US" sz="1400" b="1" dirty="0" smtClean="0">
              <a:solidFill>
                <a:schemeClr val="tx1"/>
              </a:solidFill>
              <a:latin typeface="Garamond" pitchFamily="18" charset="0"/>
              <a:ea typeface="+mn-ea"/>
              <a:cs typeface="+mn-cs"/>
            </a:rPr>
            <a:t>mobility</a:t>
          </a:r>
          <a:endParaRPr lang="en-US" sz="1400" b="1" dirty="0">
            <a:solidFill>
              <a:schemeClr val="tx1"/>
            </a:solidFill>
            <a:latin typeface="Garamond" pitchFamily="18" charset="0"/>
            <a:ea typeface="+mn-ea"/>
            <a:cs typeface="+mn-cs"/>
          </a:endParaRPr>
        </a:p>
      </dgm:t>
    </dgm:pt>
    <dgm:pt modelId="{BA6E596B-2442-4F1A-8554-DCF10AD59974}" type="parTrans" cxnId="{AD9BCBCF-C1DE-4052-BEFF-226361F289FC}">
      <dgm:prSet/>
      <dgm:spPr/>
      <dgm:t>
        <a:bodyPr/>
        <a:lstStyle/>
        <a:p>
          <a:endParaRPr lang="en-US" sz="4400">
            <a:latin typeface="Garamond" pitchFamily="18" charset="0"/>
          </a:endParaRPr>
        </a:p>
      </dgm:t>
    </dgm:pt>
    <dgm:pt modelId="{EE4D6D8D-BCB7-474A-9C1C-E07B14135AEB}" type="sibTrans" cxnId="{AD9BCBCF-C1DE-4052-BEFF-226361F289FC}">
      <dgm:prSet custT="1"/>
      <dgm:spPr>
        <a:xfrm rot="16200000">
          <a:off x="1721619" y="1066473"/>
          <a:ext cx="257155" cy="51410"/>
        </a:xfrm>
        <a:solidFill>
          <a:srgbClr val="4F81BD">
            <a:tint val="60000"/>
            <a:hueOff val="0"/>
            <a:satOff val="0"/>
            <a:lumOff val="0"/>
            <a:alphaOff val="0"/>
          </a:srgbClr>
        </a:solidFill>
        <a:ln>
          <a:noFill/>
        </a:ln>
        <a:effectLst/>
      </dgm:spPr>
      <dgm:t>
        <a:bodyPr/>
        <a:lstStyle/>
        <a:p>
          <a:endParaRPr lang="en-US" sz="1400">
            <a:solidFill>
              <a:sysClr val="window" lastClr="FFFFFF"/>
            </a:solidFill>
            <a:latin typeface="Garamond" pitchFamily="18" charset="0"/>
            <a:ea typeface="+mn-ea"/>
            <a:cs typeface="+mn-cs"/>
          </a:endParaRPr>
        </a:p>
      </dgm:t>
    </dgm:pt>
    <dgm:pt modelId="{62488B13-55EE-4F7A-8A42-C1379EB84417}">
      <dgm:prSet phldrT="[Text]" custT="1"/>
      <dgm:spPr>
        <a:xfrm>
          <a:off x="2284830" y="1632027"/>
          <a:ext cx="543734" cy="543734"/>
        </a:xfrm>
        <a:solidFill>
          <a:schemeClr val="accent3">
            <a:lumMod val="60000"/>
            <a:lumOff val="40000"/>
          </a:schemeClr>
        </a:solidFill>
        <a:ln w="25400" cap="flat" cmpd="sng" algn="ctr">
          <a:solidFill>
            <a:sysClr val="window" lastClr="FFFFFF">
              <a:hueOff val="0"/>
              <a:satOff val="0"/>
              <a:lumOff val="0"/>
              <a:alphaOff val="0"/>
            </a:sysClr>
          </a:solidFill>
          <a:prstDash val="solid"/>
        </a:ln>
        <a:effectLst/>
      </dgm:spPr>
      <dgm:t>
        <a:bodyPr/>
        <a:lstStyle/>
        <a:p>
          <a:r>
            <a:rPr lang="en-US" sz="1400" b="1" dirty="0" smtClean="0">
              <a:solidFill>
                <a:schemeClr val="tx1"/>
              </a:solidFill>
              <a:latin typeface="Garamond" pitchFamily="18" charset="0"/>
              <a:ea typeface="+mn-ea"/>
              <a:cs typeface="+mn-cs"/>
            </a:rPr>
            <a:t>Attitudes,  </a:t>
          </a:r>
          <a:r>
            <a:rPr lang="en-US" sz="1400" b="1" dirty="0">
              <a:solidFill>
                <a:schemeClr val="tx1"/>
              </a:solidFill>
              <a:latin typeface="Garamond" pitchFamily="18" charset="0"/>
              <a:ea typeface="+mn-ea"/>
              <a:cs typeface="+mn-cs"/>
            </a:rPr>
            <a:t>social </a:t>
          </a:r>
          <a:r>
            <a:rPr lang="en-US" sz="1400" b="1" dirty="0" smtClean="0">
              <a:solidFill>
                <a:schemeClr val="tx1"/>
              </a:solidFill>
              <a:latin typeface="Garamond" pitchFamily="18" charset="0"/>
              <a:ea typeface="+mn-ea"/>
              <a:cs typeface="+mn-cs"/>
            </a:rPr>
            <a:t>norms, discrimination</a:t>
          </a:r>
          <a:endParaRPr lang="en-US" sz="1400" b="1" dirty="0">
            <a:solidFill>
              <a:schemeClr val="tx1"/>
            </a:solidFill>
            <a:latin typeface="Garamond" pitchFamily="18" charset="0"/>
            <a:ea typeface="+mn-ea"/>
            <a:cs typeface="+mn-cs"/>
          </a:endParaRPr>
        </a:p>
      </dgm:t>
    </dgm:pt>
    <dgm:pt modelId="{675B6FC2-34CA-47FD-9481-F29A7A0C9FEA}" type="parTrans" cxnId="{7870B880-A69C-4766-80DE-243E8CE8F8C6}">
      <dgm:prSet/>
      <dgm:spPr/>
      <dgm:t>
        <a:bodyPr/>
        <a:lstStyle/>
        <a:p>
          <a:endParaRPr lang="en-US" sz="3600"/>
        </a:p>
      </dgm:t>
    </dgm:pt>
    <dgm:pt modelId="{08031189-00A8-4163-90F4-6AA525DCD346}" type="sibTrans" cxnId="{7870B880-A69C-4766-80DE-243E8CE8F8C6}">
      <dgm:prSet custT="1"/>
      <dgm:spPr>
        <a:xfrm rot="12600000">
          <a:off x="2077068" y="1677073"/>
          <a:ext cx="259825" cy="49824"/>
        </a:xfrm>
        <a:solidFill>
          <a:srgbClr val="4F81BD">
            <a:tint val="60000"/>
            <a:hueOff val="0"/>
            <a:satOff val="0"/>
            <a:lumOff val="0"/>
            <a:alphaOff val="0"/>
          </a:srgbClr>
        </a:solidFill>
        <a:ln>
          <a:noFill/>
        </a:ln>
        <a:effectLst/>
      </dgm:spPr>
      <dgm:t>
        <a:bodyPr/>
        <a:lstStyle/>
        <a:p>
          <a:endParaRPr lang="en-US" sz="1000">
            <a:solidFill>
              <a:sysClr val="window" lastClr="FFFFFF"/>
            </a:solidFill>
            <a:latin typeface="Calibri"/>
            <a:ea typeface="+mn-ea"/>
            <a:cs typeface="+mn-cs"/>
          </a:endParaRPr>
        </a:p>
      </dgm:t>
    </dgm:pt>
    <dgm:pt modelId="{DCA1F34B-C79F-4FD1-B497-5929C7DCFB6C}">
      <dgm:prSet phldrT="[Text]" custT="1"/>
      <dgm:spPr>
        <a:xfrm>
          <a:off x="2961227" y="408331"/>
          <a:ext cx="603941" cy="543734"/>
        </a:xfrm>
        <a:solidFill>
          <a:srgbClr val="4F81BD"/>
        </a:solidFill>
        <a:ln w="25400" cap="flat" cmpd="sng" algn="ctr">
          <a:solidFill>
            <a:sysClr val="window" lastClr="FFFFFF">
              <a:hueOff val="0"/>
              <a:satOff val="0"/>
              <a:lumOff val="0"/>
              <a:alphaOff val="0"/>
            </a:sysClr>
          </a:solidFill>
          <a:prstDash val="solid"/>
        </a:ln>
        <a:effectLst/>
      </dgm:spPr>
      <dgm:t>
        <a:bodyPr/>
        <a:lstStyle/>
        <a:p>
          <a:r>
            <a:rPr lang="en-US" sz="1400" b="1" dirty="0" smtClean="0">
              <a:solidFill>
                <a:schemeClr val="tx1"/>
              </a:solidFill>
              <a:latin typeface="Garamond" pitchFamily="18" charset="0"/>
              <a:ea typeface="+mn-ea"/>
              <a:cs typeface="+mn-cs"/>
            </a:rPr>
            <a:t>Labor regulations and work arrangements</a:t>
          </a:r>
          <a:endParaRPr lang="en-US" sz="1400" b="1" dirty="0">
            <a:solidFill>
              <a:schemeClr val="tx1"/>
            </a:solidFill>
            <a:latin typeface="Garamond" pitchFamily="18" charset="0"/>
            <a:ea typeface="+mn-ea"/>
            <a:cs typeface="+mn-cs"/>
          </a:endParaRPr>
        </a:p>
      </dgm:t>
    </dgm:pt>
    <dgm:pt modelId="{0A13A469-3C15-47DC-9D4E-565656919A3C}" type="parTrans" cxnId="{614A7FC5-0A8F-40D5-9441-A5161337094F}">
      <dgm:prSet/>
      <dgm:spPr/>
      <dgm:t>
        <a:bodyPr/>
        <a:lstStyle/>
        <a:p>
          <a:endParaRPr lang="en-US" sz="3600"/>
        </a:p>
      </dgm:t>
    </dgm:pt>
    <dgm:pt modelId="{F9EDD9B4-09DB-4E46-8CD4-3D6F6CFAD9FA}" type="sibTrans" cxnId="{614A7FC5-0A8F-40D5-9441-A5161337094F}">
      <dgm:prSet custT="1"/>
      <dgm:spPr>
        <a:xfrm rot="5400000">
          <a:off x="3133285" y="1059104"/>
          <a:ext cx="259825" cy="49824"/>
        </a:xfrm>
        <a:solidFill>
          <a:srgbClr val="4F81BD">
            <a:tint val="60000"/>
            <a:hueOff val="0"/>
            <a:satOff val="0"/>
            <a:lumOff val="0"/>
            <a:alphaOff val="0"/>
          </a:srgbClr>
        </a:solidFill>
        <a:ln>
          <a:noFill/>
        </a:ln>
        <a:effectLst/>
      </dgm:spPr>
      <dgm:t>
        <a:bodyPr/>
        <a:lstStyle/>
        <a:p>
          <a:endParaRPr lang="en-US" sz="1000">
            <a:solidFill>
              <a:sysClr val="window" lastClr="FFFFFF"/>
            </a:solidFill>
            <a:latin typeface="Calibri"/>
            <a:ea typeface="+mn-ea"/>
            <a:cs typeface="+mn-cs"/>
          </a:endParaRPr>
        </a:p>
      </dgm:t>
    </dgm:pt>
    <dgm:pt modelId="{E90AE3B3-993F-4BD6-AEFA-D24553A40C44}">
      <dgm:prSet phldrT="[Text]" custT="1"/>
      <dgm:spPr>
        <a:xfrm>
          <a:off x="2961227" y="408331"/>
          <a:ext cx="603941" cy="543734"/>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400" b="1" dirty="0" smtClean="0">
              <a:solidFill>
                <a:schemeClr val="tx1"/>
              </a:solidFill>
              <a:latin typeface="Garamond" pitchFamily="18" charset="0"/>
              <a:ea typeface="+mn-ea"/>
              <a:cs typeface="+mn-cs"/>
            </a:rPr>
            <a:t>Access to productive inputs, information and networks</a:t>
          </a:r>
          <a:endParaRPr lang="en-US" sz="1400" b="1" dirty="0">
            <a:solidFill>
              <a:schemeClr val="tx1"/>
            </a:solidFill>
            <a:latin typeface="Garamond" pitchFamily="18" charset="0"/>
            <a:ea typeface="+mn-ea"/>
            <a:cs typeface="+mn-cs"/>
          </a:endParaRPr>
        </a:p>
      </dgm:t>
    </dgm:pt>
    <dgm:pt modelId="{93D20E47-7BDA-40DF-86DF-9E450501EC73}" type="parTrans" cxnId="{D00A0335-5C09-4971-9A21-2ECBF8DB19FC}">
      <dgm:prSet/>
      <dgm:spPr/>
      <dgm:t>
        <a:bodyPr/>
        <a:lstStyle/>
        <a:p>
          <a:endParaRPr lang="en-US"/>
        </a:p>
      </dgm:t>
    </dgm:pt>
    <dgm:pt modelId="{EC8503E5-0928-4062-AA45-5B249CE210A7}" type="sibTrans" cxnId="{D00A0335-5C09-4971-9A21-2ECBF8DB19FC}">
      <dgm:prSet/>
      <dgm:spPr>
        <a:ln>
          <a:solidFill>
            <a:sysClr val="window" lastClr="FFFFFF">
              <a:hueOff val="0"/>
              <a:satOff val="0"/>
              <a:lumOff val="0"/>
            </a:sysClr>
          </a:solidFill>
        </a:ln>
      </dgm:spPr>
      <dgm:t>
        <a:bodyPr/>
        <a:lstStyle/>
        <a:p>
          <a:endParaRPr lang="en-US"/>
        </a:p>
      </dgm:t>
    </dgm:pt>
    <dgm:pt modelId="{5144A4BD-B098-4BE0-B86E-9738D2330E97}">
      <dgm:prSet phldrT="[Text]" custT="1"/>
      <dgm:spPr>
        <a:xfrm>
          <a:off x="1578330" y="408331"/>
          <a:ext cx="543734" cy="543734"/>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400" b="1" dirty="0">
              <a:solidFill>
                <a:schemeClr val="tx1"/>
              </a:solidFill>
              <a:latin typeface="Garamond" pitchFamily="18" charset="0"/>
              <a:ea typeface="+mn-ea"/>
              <a:cs typeface="+mn-cs"/>
            </a:rPr>
            <a:t>Skills</a:t>
          </a:r>
        </a:p>
        <a:p>
          <a:endParaRPr lang="en-US" sz="1400" dirty="0">
            <a:solidFill>
              <a:sysClr val="window" lastClr="FFFFFF"/>
            </a:solidFill>
            <a:latin typeface="Garamond" pitchFamily="18" charset="0"/>
            <a:ea typeface="+mn-ea"/>
            <a:cs typeface="+mn-cs"/>
          </a:endParaRPr>
        </a:p>
      </dgm:t>
    </dgm:pt>
    <dgm:pt modelId="{4940821D-B3B8-4D8C-9DAD-EFA6BB6EC1EC}" type="sibTrans" cxnId="{3F61D3A3-CE3F-4A26-AADA-D581E639E4E8}">
      <dgm:prSet custT="1"/>
      <dgm:spPr>
        <a:xfrm rot="19800000">
          <a:off x="2071335" y="452585"/>
          <a:ext cx="257155" cy="51410"/>
        </a:xfrm>
        <a:solidFill>
          <a:srgbClr val="4F81BD">
            <a:tint val="60000"/>
            <a:hueOff val="0"/>
            <a:satOff val="0"/>
            <a:lumOff val="0"/>
            <a:alphaOff val="0"/>
          </a:srgbClr>
        </a:solidFill>
        <a:ln>
          <a:noFill/>
        </a:ln>
        <a:effectLst/>
      </dgm:spPr>
      <dgm:t>
        <a:bodyPr/>
        <a:lstStyle/>
        <a:p>
          <a:endParaRPr lang="en-US" sz="1400">
            <a:solidFill>
              <a:sysClr val="window" lastClr="FFFFFF"/>
            </a:solidFill>
            <a:latin typeface="Garamond" pitchFamily="18" charset="0"/>
            <a:ea typeface="+mn-ea"/>
            <a:cs typeface="+mn-cs"/>
          </a:endParaRPr>
        </a:p>
      </dgm:t>
    </dgm:pt>
    <dgm:pt modelId="{BDF3CB83-FF07-4239-A574-BE88D578C515}" type="parTrans" cxnId="{3F61D3A3-CE3F-4A26-AADA-D581E639E4E8}">
      <dgm:prSet/>
      <dgm:spPr/>
      <dgm:t>
        <a:bodyPr/>
        <a:lstStyle/>
        <a:p>
          <a:endParaRPr lang="en-US" sz="4400">
            <a:latin typeface="Garamond" pitchFamily="18" charset="0"/>
          </a:endParaRPr>
        </a:p>
      </dgm:t>
    </dgm:pt>
    <dgm:pt modelId="{78E3EF3F-5F9E-402E-8678-C16F02913822}" type="pres">
      <dgm:prSet presAssocID="{921E32AA-7F3D-40A8-A754-87030454731D}" presName="cycle" presStyleCnt="0">
        <dgm:presLayoutVars>
          <dgm:dir/>
          <dgm:resizeHandles val="exact"/>
        </dgm:presLayoutVars>
      </dgm:prSet>
      <dgm:spPr/>
      <dgm:t>
        <a:bodyPr/>
        <a:lstStyle/>
        <a:p>
          <a:endParaRPr lang="en-US"/>
        </a:p>
      </dgm:t>
    </dgm:pt>
    <dgm:pt modelId="{0CBD04CA-F560-4E7E-9848-61D1F3DF5DAB}" type="pres">
      <dgm:prSet presAssocID="{8567A84E-5FF0-4065-944D-CB13280CF6F2}" presName="node" presStyleLbl="node1" presStyleIdx="0" presStyleCnt="6">
        <dgm:presLayoutVars>
          <dgm:bulletEnabled val="1"/>
        </dgm:presLayoutVars>
      </dgm:prSet>
      <dgm:spPr>
        <a:prstGeom prst="ellipse">
          <a:avLst/>
        </a:prstGeom>
      </dgm:spPr>
      <dgm:t>
        <a:bodyPr/>
        <a:lstStyle/>
        <a:p>
          <a:endParaRPr lang="en-US"/>
        </a:p>
      </dgm:t>
    </dgm:pt>
    <dgm:pt modelId="{0D55B68B-612D-4529-9EEE-0720A3C57FD8}" type="pres">
      <dgm:prSet presAssocID="{299F9A20-A88D-48E8-B7D5-1096E4BEA404}" presName="sibTrans" presStyleLbl="sibTrans2D1" presStyleIdx="0" presStyleCnt="6" custScaleX="178341" custScaleY="28015"/>
      <dgm:spPr>
        <a:prstGeom prst="leftRightArrow">
          <a:avLst/>
        </a:prstGeom>
      </dgm:spPr>
      <dgm:t>
        <a:bodyPr/>
        <a:lstStyle/>
        <a:p>
          <a:endParaRPr lang="en-US"/>
        </a:p>
      </dgm:t>
    </dgm:pt>
    <dgm:pt modelId="{E72E6D7D-31A6-4C11-9E37-FC3489EA421D}" type="pres">
      <dgm:prSet presAssocID="{299F9A20-A88D-48E8-B7D5-1096E4BEA404}" presName="connectorText" presStyleLbl="sibTrans2D1" presStyleIdx="0" presStyleCnt="6"/>
      <dgm:spPr/>
      <dgm:t>
        <a:bodyPr/>
        <a:lstStyle/>
        <a:p>
          <a:endParaRPr lang="en-US"/>
        </a:p>
      </dgm:t>
    </dgm:pt>
    <dgm:pt modelId="{0E145ECD-7ADB-4CEE-8E60-8666EA6735E1}" type="pres">
      <dgm:prSet presAssocID="{DCA1F34B-C79F-4FD1-B497-5929C7DCFB6C}" presName="node" presStyleLbl="node1" presStyleIdx="1" presStyleCnt="6" custScaleX="111073">
        <dgm:presLayoutVars>
          <dgm:bulletEnabled val="1"/>
        </dgm:presLayoutVars>
      </dgm:prSet>
      <dgm:spPr>
        <a:prstGeom prst="ellipse">
          <a:avLst/>
        </a:prstGeom>
      </dgm:spPr>
      <dgm:t>
        <a:bodyPr/>
        <a:lstStyle/>
        <a:p>
          <a:endParaRPr lang="en-US"/>
        </a:p>
      </dgm:t>
    </dgm:pt>
    <dgm:pt modelId="{E7E160C4-F529-41FE-A119-548A60350477}" type="pres">
      <dgm:prSet presAssocID="{F9EDD9B4-09DB-4E46-8CD4-3D6F6CFAD9FA}" presName="sibTrans" presStyleLbl="sibTrans2D1" presStyleIdx="1" presStyleCnt="6" custScaleX="180193" custScaleY="27151"/>
      <dgm:spPr>
        <a:prstGeom prst="leftRightArrow">
          <a:avLst/>
        </a:prstGeom>
      </dgm:spPr>
      <dgm:t>
        <a:bodyPr/>
        <a:lstStyle/>
        <a:p>
          <a:endParaRPr lang="en-US"/>
        </a:p>
      </dgm:t>
    </dgm:pt>
    <dgm:pt modelId="{46881CC7-A278-4AB8-B3B3-61F138F255EC}" type="pres">
      <dgm:prSet presAssocID="{F9EDD9B4-09DB-4E46-8CD4-3D6F6CFAD9FA}" presName="connectorText" presStyleLbl="sibTrans2D1" presStyleIdx="1" presStyleCnt="6"/>
      <dgm:spPr/>
      <dgm:t>
        <a:bodyPr/>
        <a:lstStyle/>
        <a:p>
          <a:endParaRPr lang="en-US"/>
        </a:p>
      </dgm:t>
    </dgm:pt>
    <dgm:pt modelId="{A58F48FD-DFA1-47D1-9069-653A27D50897}" type="pres">
      <dgm:prSet presAssocID="{E90AE3B3-993F-4BD6-AEFA-D24553A40C44}" presName="node" presStyleLbl="node1" presStyleIdx="2" presStyleCnt="6">
        <dgm:presLayoutVars>
          <dgm:bulletEnabled val="1"/>
        </dgm:presLayoutVars>
      </dgm:prSet>
      <dgm:spPr/>
      <dgm:t>
        <a:bodyPr/>
        <a:lstStyle/>
        <a:p>
          <a:endParaRPr lang="en-US"/>
        </a:p>
      </dgm:t>
    </dgm:pt>
    <dgm:pt modelId="{12E27468-E083-46B1-9559-8F672D1E1B47}" type="pres">
      <dgm:prSet presAssocID="{EC8503E5-0928-4062-AA45-5B249CE210A7}" presName="sibTrans" presStyleLbl="sibTrans2D1" presStyleIdx="2" presStyleCnt="6" custScaleX="158449" custScaleY="25826"/>
      <dgm:spPr/>
      <dgm:t>
        <a:bodyPr/>
        <a:lstStyle/>
        <a:p>
          <a:endParaRPr lang="en-US"/>
        </a:p>
      </dgm:t>
    </dgm:pt>
    <dgm:pt modelId="{643705F9-D199-4592-B557-1384D1D20954}" type="pres">
      <dgm:prSet presAssocID="{EC8503E5-0928-4062-AA45-5B249CE210A7}" presName="connectorText" presStyleLbl="sibTrans2D1" presStyleIdx="2" presStyleCnt="6"/>
      <dgm:spPr/>
      <dgm:t>
        <a:bodyPr/>
        <a:lstStyle/>
        <a:p>
          <a:endParaRPr lang="en-US"/>
        </a:p>
      </dgm:t>
    </dgm:pt>
    <dgm:pt modelId="{F6E0FB6D-4FEA-468F-A6C9-F9306B82E5C1}" type="pres">
      <dgm:prSet presAssocID="{62488B13-55EE-4F7A-8A42-C1379EB84417}" presName="node" presStyleLbl="node1" presStyleIdx="3" presStyleCnt="6" custScaleX="102369">
        <dgm:presLayoutVars>
          <dgm:bulletEnabled val="1"/>
        </dgm:presLayoutVars>
      </dgm:prSet>
      <dgm:spPr>
        <a:prstGeom prst="ellipse">
          <a:avLst/>
        </a:prstGeom>
      </dgm:spPr>
      <dgm:t>
        <a:bodyPr/>
        <a:lstStyle/>
        <a:p>
          <a:endParaRPr lang="en-US"/>
        </a:p>
      </dgm:t>
    </dgm:pt>
    <dgm:pt modelId="{E4DCF336-5A55-43F6-A291-41ED5D2D0B1A}" type="pres">
      <dgm:prSet presAssocID="{08031189-00A8-4163-90F4-6AA525DCD346}" presName="sibTrans" presStyleLbl="sibTrans2D1" presStyleIdx="3" presStyleCnt="6" custScaleX="180193" custScaleY="27151"/>
      <dgm:spPr>
        <a:prstGeom prst="leftRightArrow">
          <a:avLst/>
        </a:prstGeom>
      </dgm:spPr>
      <dgm:t>
        <a:bodyPr/>
        <a:lstStyle/>
        <a:p>
          <a:endParaRPr lang="en-US"/>
        </a:p>
      </dgm:t>
    </dgm:pt>
    <dgm:pt modelId="{85DCCF8F-7C14-4A24-A114-565169E24260}" type="pres">
      <dgm:prSet presAssocID="{08031189-00A8-4163-90F4-6AA525DCD346}" presName="connectorText" presStyleLbl="sibTrans2D1" presStyleIdx="3" presStyleCnt="6"/>
      <dgm:spPr/>
      <dgm:t>
        <a:bodyPr/>
        <a:lstStyle/>
        <a:p>
          <a:endParaRPr lang="en-US"/>
        </a:p>
      </dgm:t>
    </dgm:pt>
    <dgm:pt modelId="{88ECCBEE-7BE4-4140-9155-2D823FCC4A4C}" type="pres">
      <dgm:prSet presAssocID="{B5A99A86-EC0C-44E2-97F5-8C13D7BBA200}" presName="node" presStyleLbl="node1" presStyleIdx="4" presStyleCnt="6">
        <dgm:presLayoutVars>
          <dgm:bulletEnabled val="1"/>
        </dgm:presLayoutVars>
      </dgm:prSet>
      <dgm:spPr>
        <a:prstGeom prst="ellipse">
          <a:avLst/>
        </a:prstGeom>
      </dgm:spPr>
      <dgm:t>
        <a:bodyPr/>
        <a:lstStyle/>
        <a:p>
          <a:endParaRPr lang="en-US"/>
        </a:p>
      </dgm:t>
    </dgm:pt>
    <dgm:pt modelId="{280B6143-1397-48A6-9628-4673C348FC9E}" type="pres">
      <dgm:prSet presAssocID="{EE4D6D8D-BCB7-474A-9C1C-E07B14135AEB}" presName="sibTrans" presStyleLbl="sibTrans2D1" presStyleIdx="4" presStyleCnt="6" custScaleX="178341" custScaleY="28015"/>
      <dgm:spPr>
        <a:prstGeom prst="leftRightArrow">
          <a:avLst/>
        </a:prstGeom>
      </dgm:spPr>
      <dgm:t>
        <a:bodyPr/>
        <a:lstStyle/>
        <a:p>
          <a:endParaRPr lang="en-US"/>
        </a:p>
      </dgm:t>
    </dgm:pt>
    <dgm:pt modelId="{4A64BF6F-9DCB-475E-B697-A50FC12EB2D0}" type="pres">
      <dgm:prSet presAssocID="{EE4D6D8D-BCB7-474A-9C1C-E07B14135AEB}" presName="connectorText" presStyleLbl="sibTrans2D1" presStyleIdx="4" presStyleCnt="6"/>
      <dgm:spPr/>
      <dgm:t>
        <a:bodyPr/>
        <a:lstStyle/>
        <a:p>
          <a:endParaRPr lang="en-US"/>
        </a:p>
      </dgm:t>
    </dgm:pt>
    <dgm:pt modelId="{FE499A29-0AE1-473F-939B-F82657A64111}" type="pres">
      <dgm:prSet presAssocID="{5144A4BD-B098-4BE0-B86E-9738D2330E97}" presName="node" presStyleLbl="node1" presStyleIdx="5" presStyleCnt="6">
        <dgm:presLayoutVars>
          <dgm:bulletEnabled val="1"/>
        </dgm:presLayoutVars>
      </dgm:prSet>
      <dgm:spPr>
        <a:prstGeom prst="ellipse">
          <a:avLst/>
        </a:prstGeom>
      </dgm:spPr>
      <dgm:t>
        <a:bodyPr/>
        <a:lstStyle/>
        <a:p>
          <a:endParaRPr lang="en-US"/>
        </a:p>
      </dgm:t>
    </dgm:pt>
    <dgm:pt modelId="{36A2DFA3-5DF4-4E75-9D67-C67E9B3CF498}" type="pres">
      <dgm:prSet presAssocID="{4940821D-B3B8-4D8C-9DAD-EFA6BB6EC1EC}" presName="sibTrans" presStyleLbl="sibTrans2D1" presStyleIdx="5" presStyleCnt="6" custScaleX="178341" custScaleY="28015"/>
      <dgm:spPr>
        <a:prstGeom prst="leftRightArrow">
          <a:avLst/>
        </a:prstGeom>
      </dgm:spPr>
      <dgm:t>
        <a:bodyPr/>
        <a:lstStyle/>
        <a:p>
          <a:endParaRPr lang="en-US"/>
        </a:p>
      </dgm:t>
    </dgm:pt>
    <dgm:pt modelId="{E027E54E-E3C0-4176-A812-40EF79EC820D}" type="pres">
      <dgm:prSet presAssocID="{4940821D-B3B8-4D8C-9DAD-EFA6BB6EC1EC}" presName="connectorText" presStyleLbl="sibTrans2D1" presStyleIdx="5" presStyleCnt="6"/>
      <dgm:spPr/>
      <dgm:t>
        <a:bodyPr/>
        <a:lstStyle/>
        <a:p>
          <a:endParaRPr lang="en-US"/>
        </a:p>
      </dgm:t>
    </dgm:pt>
  </dgm:ptLst>
  <dgm:cxnLst>
    <dgm:cxn modelId="{EA3FE668-0566-412B-B335-F8E743913FB5}" type="presOf" srcId="{921E32AA-7F3D-40A8-A754-87030454731D}" destId="{78E3EF3F-5F9E-402E-8678-C16F02913822}" srcOrd="0" destOrd="0" presId="urn:microsoft.com/office/officeart/2005/8/layout/cycle2"/>
    <dgm:cxn modelId="{D7283374-78CB-4525-9E70-0D770131E142}" type="presOf" srcId="{EE4D6D8D-BCB7-474A-9C1C-E07B14135AEB}" destId="{4A64BF6F-9DCB-475E-B697-A50FC12EB2D0}" srcOrd="1" destOrd="0" presId="urn:microsoft.com/office/officeart/2005/8/layout/cycle2"/>
    <dgm:cxn modelId="{92032FB5-A2E8-4126-8FC7-5AB4CB8FB7BD}" type="presOf" srcId="{DCA1F34B-C79F-4FD1-B497-5929C7DCFB6C}" destId="{0E145ECD-7ADB-4CEE-8E60-8666EA6735E1}" srcOrd="0" destOrd="0" presId="urn:microsoft.com/office/officeart/2005/8/layout/cycle2"/>
    <dgm:cxn modelId="{7A58A131-6B06-428E-8289-97A6CC94139E}" type="presOf" srcId="{E90AE3B3-993F-4BD6-AEFA-D24553A40C44}" destId="{A58F48FD-DFA1-47D1-9069-653A27D50897}" srcOrd="0" destOrd="0" presId="urn:microsoft.com/office/officeart/2005/8/layout/cycle2"/>
    <dgm:cxn modelId="{90960A13-70C3-4C15-A0F4-D5318CDF8141}" type="presOf" srcId="{62488B13-55EE-4F7A-8A42-C1379EB84417}" destId="{F6E0FB6D-4FEA-468F-A6C9-F9306B82E5C1}" srcOrd="0" destOrd="0" presId="urn:microsoft.com/office/officeart/2005/8/layout/cycle2"/>
    <dgm:cxn modelId="{BA869D6F-7362-4959-99E7-0395A67414D7}" type="presOf" srcId="{F9EDD9B4-09DB-4E46-8CD4-3D6F6CFAD9FA}" destId="{46881CC7-A278-4AB8-B3B3-61F138F255EC}" srcOrd="1" destOrd="0" presId="urn:microsoft.com/office/officeart/2005/8/layout/cycle2"/>
    <dgm:cxn modelId="{BFA79607-587F-48D5-BF1D-E10DCC5B1A88}" type="presOf" srcId="{EC8503E5-0928-4062-AA45-5B249CE210A7}" destId="{643705F9-D199-4592-B557-1384D1D20954}" srcOrd="1" destOrd="0" presId="urn:microsoft.com/office/officeart/2005/8/layout/cycle2"/>
    <dgm:cxn modelId="{3FE8E7DC-D775-4BFA-8A5B-5F9362C75AC0}" type="presOf" srcId="{EC8503E5-0928-4062-AA45-5B249CE210A7}" destId="{12E27468-E083-46B1-9559-8F672D1E1B47}" srcOrd="0" destOrd="0" presId="urn:microsoft.com/office/officeart/2005/8/layout/cycle2"/>
    <dgm:cxn modelId="{3F61D3A3-CE3F-4A26-AADA-D581E639E4E8}" srcId="{921E32AA-7F3D-40A8-A754-87030454731D}" destId="{5144A4BD-B098-4BE0-B86E-9738D2330E97}" srcOrd="5" destOrd="0" parTransId="{BDF3CB83-FF07-4239-A574-BE88D578C515}" sibTransId="{4940821D-B3B8-4D8C-9DAD-EFA6BB6EC1EC}"/>
    <dgm:cxn modelId="{D00A0335-5C09-4971-9A21-2ECBF8DB19FC}" srcId="{921E32AA-7F3D-40A8-A754-87030454731D}" destId="{E90AE3B3-993F-4BD6-AEFA-D24553A40C44}" srcOrd="2" destOrd="0" parTransId="{93D20E47-7BDA-40DF-86DF-9E450501EC73}" sibTransId="{EC8503E5-0928-4062-AA45-5B249CE210A7}"/>
    <dgm:cxn modelId="{97C99DAF-E9A8-4EA1-8435-DD03669F5E49}" type="presOf" srcId="{299F9A20-A88D-48E8-B7D5-1096E4BEA404}" destId="{0D55B68B-612D-4529-9EEE-0720A3C57FD8}" srcOrd="0" destOrd="0" presId="urn:microsoft.com/office/officeart/2005/8/layout/cycle2"/>
    <dgm:cxn modelId="{BAE7FADD-72C2-426D-8D60-52E9EDFC92F2}" type="presOf" srcId="{08031189-00A8-4163-90F4-6AA525DCD346}" destId="{85DCCF8F-7C14-4A24-A114-565169E24260}" srcOrd="1" destOrd="0" presId="urn:microsoft.com/office/officeart/2005/8/layout/cycle2"/>
    <dgm:cxn modelId="{18E65B4C-35FF-487B-A469-3925595620BB}" type="presOf" srcId="{8567A84E-5FF0-4065-944D-CB13280CF6F2}" destId="{0CBD04CA-F560-4E7E-9848-61D1F3DF5DAB}" srcOrd="0" destOrd="0" presId="urn:microsoft.com/office/officeart/2005/8/layout/cycle2"/>
    <dgm:cxn modelId="{9109C5A2-45F6-438E-989A-DCE7DC69E122}" type="presOf" srcId="{4940821D-B3B8-4D8C-9DAD-EFA6BB6EC1EC}" destId="{E027E54E-E3C0-4176-A812-40EF79EC820D}" srcOrd="1" destOrd="0" presId="urn:microsoft.com/office/officeart/2005/8/layout/cycle2"/>
    <dgm:cxn modelId="{7870B880-A69C-4766-80DE-243E8CE8F8C6}" srcId="{921E32AA-7F3D-40A8-A754-87030454731D}" destId="{62488B13-55EE-4F7A-8A42-C1379EB84417}" srcOrd="3" destOrd="0" parTransId="{675B6FC2-34CA-47FD-9481-F29A7A0C9FEA}" sibTransId="{08031189-00A8-4163-90F4-6AA525DCD346}"/>
    <dgm:cxn modelId="{9CB4ADD0-4C04-4018-BD06-661DD3B4DE1F}" srcId="{921E32AA-7F3D-40A8-A754-87030454731D}" destId="{8567A84E-5FF0-4065-944D-CB13280CF6F2}" srcOrd="0" destOrd="0" parTransId="{A4A40FAC-F4E7-4128-8CFF-E6C5C6357EB7}" sibTransId="{299F9A20-A88D-48E8-B7D5-1096E4BEA404}"/>
    <dgm:cxn modelId="{614A7FC5-0A8F-40D5-9441-A5161337094F}" srcId="{921E32AA-7F3D-40A8-A754-87030454731D}" destId="{DCA1F34B-C79F-4FD1-B497-5929C7DCFB6C}" srcOrd="1" destOrd="0" parTransId="{0A13A469-3C15-47DC-9D4E-565656919A3C}" sibTransId="{F9EDD9B4-09DB-4E46-8CD4-3D6F6CFAD9FA}"/>
    <dgm:cxn modelId="{36138CB9-6F98-4A5E-9FF0-5143BEEA6245}" type="presOf" srcId="{08031189-00A8-4163-90F4-6AA525DCD346}" destId="{E4DCF336-5A55-43F6-A291-41ED5D2D0B1A}" srcOrd="0" destOrd="0" presId="urn:microsoft.com/office/officeart/2005/8/layout/cycle2"/>
    <dgm:cxn modelId="{AD9BCBCF-C1DE-4052-BEFF-226361F289FC}" srcId="{921E32AA-7F3D-40A8-A754-87030454731D}" destId="{B5A99A86-EC0C-44E2-97F5-8C13D7BBA200}" srcOrd="4" destOrd="0" parTransId="{BA6E596B-2442-4F1A-8554-DCF10AD59974}" sibTransId="{EE4D6D8D-BCB7-474A-9C1C-E07B14135AEB}"/>
    <dgm:cxn modelId="{113D3016-B870-4A81-8443-AF93C64E38F8}" type="presOf" srcId="{5144A4BD-B098-4BE0-B86E-9738D2330E97}" destId="{FE499A29-0AE1-473F-939B-F82657A64111}" srcOrd="0" destOrd="0" presId="urn:microsoft.com/office/officeart/2005/8/layout/cycle2"/>
    <dgm:cxn modelId="{C15FE71C-1EED-4CBB-9646-C765EC81AF13}" type="presOf" srcId="{EE4D6D8D-BCB7-474A-9C1C-E07B14135AEB}" destId="{280B6143-1397-48A6-9628-4673C348FC9E}" srcOrd="0" destOrd="0" presId="urn:microsoft.com/office/officeart/2005/8/layout/cycle2"/>
    <dgm:cxn modelId="{F62CA58A-00A4-45B6-A4BF-E3946758F3E6}" type="presOf" srcId="{F9EDD9B4-09DB-4E46-8CD4-3D6F6CFAD9FA}" destId="{E7E160C4-F529-41FE-A119-548A60350477}" srcOrd="0" destOrd="0" presId="urn:microsoft.com/office/officeart/2005/8/layout/cycle2"/>
    <dgm:cxn modelId="{D26922A2-7377-4666-B2F0-5441823CC64B}" type="presOf" srcId="{B5A99A86-EC0C-44E2-97F5-8C13D7BBA200}" destId="{88ECCBEE-7BE4-4140-9155-2D823FCC4A4C}" srcOrd="0" destOrd="0" presId="urn:microsoft.com/office/officeart/2005/8/layout/cycle2"/>
    <dgm:cxn modelId="{645EE96F-E88D-4BE4-9C12-7F603912C36D}" type="presOf" srcId="{4940821D-B3B8-4D8C-9DAD-EFA6BB6EC1EC}" destId="{36A2DFA3-5DF4-4E75-9D67-C67E9B3CF498}" srcOrd="0" destOrd="0" presId="urn:microsoft.com/office/officeart/2005/8/layout/cycle2"/>
    <dgm:cxn modelId="{4CFFB8D4-7073-465A-AF3E-C4526243013B}" type="presOf" srcId="{299F9A20-A88D-48E8-B7D5-1096E4BEA404}" destId="{E72E6D7D-31A6-4C11-9E37-FC3489EA421D}" srcOrd="1" destOrd="0" presId="urn:microsoft.com/office/officeart/2005/8/layout/cycle2"/>
    <dgm:cxn modelId="{5FE168FE-9D8C-4A40-B0EF-FA4131775518}" type="presParOf" srcId="{78E3EF3F-5F9E-402E-8678-C16F02913822}" destId="{0CBD04CA-F560-4E7E-9848-61D1F3DF5DAB}" srcOrd="0" destOrd="0" presId="urn:microsoft.com/office/officeart/2005/8/layout/cycle2"/>
    <dgm:cxn modelId="{5385691A-3E73-4988-8E64-D7C66033DF67}" type="presParOf" srcId="{78E3EF3F-5F9E-402E-8678-C16F02913822}" destId="{0D55B68B-612D-4529-9EEE-0720A3C57FD8}" srcOrd="1" destOrd="0" presId="urn:microsoft.com/office/officeart/2005/8/layout/cycle2"/>
    <dgm:cxn modelId="{A11B23CC-9937-41DC-B7DA-41BB0C11BDC8}" type="presParOf" srcId="{0D55B68B-612D-4529-9EEE-0720A3C57FD8}" destId="{E72E6D7D-31A6-4C11-9E37-FC3489EA421D}" srcOrd="0" destOrd="0" presId="urn:microsoft.com/office/officeart/2005/8/layout/cycle2"/>
    <dgm:cxn modelId="{685BFA1C-69FB-408A-889C-63976F093133}" type="presParOf" srcId="{78E3EF3F-5F9E-402E-8678-C16F02913822}" destId="{0E145ECD-7ADB-4CEE-8E60-8666EA6735E1}" srcOrd="2" destOrd="0" presId="urn:microsoft.com/office/officeart/2005/8/layout/cycle2"/>
    <dgm:cxn modelId="{2DA6582E-85AE-47B4-95EC-58DF6C8585CE}" type="presParOf" srcId="{78E3EF3F-5F9E-402E-8678-C16F02913822}" destId="{E7E160C4-F529-41FE-A119-548A60350477}" srcOrd="3" destOrd="0" presId="urn:microsoft.com/office/officeart/2005/8/layout/cycle2"/>
    <dgm:cxn modelId="{C78D70D8-E68E-40C8-A164-DCEA3D6CC33D}" type="presParOf" srcId="{E7E160C4-F529-41FE-A119-548A60350477}" destId="{46881CC7-A278-4AB8-B3B3-61F138F255EC}" srcOrd="0" destOrd="0" presId="urn:microsoft.com/office/officeart/2005/8/layout/cycle2"/>
    <dgm:cxn modelId="{7E4315E6-51A9-4204-B0C6-AC766B49EDDF}" type="presParOf" srcId="{78E3EF3F-5F9E-402E-8678-C16F02913822}" destId="{A58F48FD-DFA1-47D1-9069-653A27D50897}" srcOrd="4" destOrd="0" presId="urn:microsoft.com/office/officeart/2005/8/layout/cycle2"/>
    <dgm:cxn modelId="{AE1C11C8-C20F-41F8-B9EA-A0AE09774475}" type="presParOf" srcId="{78E3EF3F-5F9E-402E-8678-C16F02913822}" destId="{12E27468-E083-46B1-9559-8F672D1E1B47}" srcOrd="5" destOrd="0" presId="urn:microsoft.com/office/officeart/2005/8/layout/cycle2"/>
    <dgm:cxn modelId="{3C57E151-4C04-4859-9CD6-5926C30D321D}" type="presParOf" srcId="{12E27468-E083-46B1-9559-8F672D1E1B47}" destId="{643705F9-D199-4592-B557-1384D1D20954}" srcOrd="0" destOrd="0" presId="urn:microsoft.com/office/officeart/2005/8/layout/cycle2"/>
    <dgm:cxn modelId="{A2380002-90F1-4C8A-887D-9926364DF127}" type="presParOf" srcId="{78E3EF3F-5F9E-402E-8678-C16F02913822}" destId="{F6E0FB6D-4FEA-468F-A6C9-F9306B82E5C1}" srcOrd="6" destOrd="0" presId="urn:microsoft.com/office/officeart/2005/8/layout/cycle2"/>
    <dgm:cxn modelId="{266A0116-E957-4135-A25B-2CF17E16DCE0}" type="presParOf" srcId="{78E3EF3F-5F9E-402E-8678-C16F02913822}" destId="{E4DCF336-5A55-43F6-A291-41ED5D2D0B1A}" srcOrd="7" destOrd="0" presId="urn:microsoft.com/office/officeart/2005/8/layout/cycle2"/>
    <dgm:cxn modelId="{DCD06FF1-3FE6-41DC-A584-3729E2D8D352}" type="presParOf" srcId="{E4DCF336-5A55-43F6-A291-41ED5D2D0B1A}" destId="{85DCCF8F-7C14-4A24-A114-565169E24260}" srcOrd="0" destOrd="0" presId="urn:microsoft.com/office/officeart/2005/8/layout/cycle2"/>
    <dgm:cxn modelId="{11CBC3D0-7194-49FE-972B-B17784B57DCC}" type="presParOf" srcId="{78E3EF3F-5F9E-402E-8678-C16F02913822}" destId="{88ECCBEE-7BE4-4140-9155-2D823FCC4A4C}" srcOrd="8" destOrd="0" presId="urn:microsoft.com/office/officeart/2005/8/layout/cycle2"/>
    <dgm:cxn modelId="{D4764420-BB64-40AD-A561-A1A1C51E3024}" type="presParOf" srcId="{78E3EF3F-5F9E-402E-8678-C16F02913822}" destId="{280B6143-1397-48A6-9628-4673C348FC9E}" srcOrd="9" destOrd="0" presId="urn:microsoft.com/office/officeart/2005/8/layout/cycle2"/>
    <dgm:cxn modelId="{14EDF9B8-6DE4-4CF6-BF13-E1633DF0D236}" type="presParOf" srcId="{280B6143-1397-48A6-9628-4673C348FC9E}" destId="{4A64BF6F-9DCB-475E-B697-A50FC12EB2D0}" srcOrd="0" destOrd="0" presId="urn:microsoft.com/office/officeart/2005/8/layout/cycle2"/>
    <dgm:cxn modelId="{E0D5C7F1-70DB-4A48-8AF3-25C546E451C4}" type="presParOf" srcId="{78E3EF3F-5F9E-402E-8678-C16F02913822}" destId="{FE499A29-0AE1-473F-939B-F82657A64111}" srcOrd="10" destOrd="0" presId="urn:microsoft.com/office/officeart/2005/8/layout/cycle2"/>
    <dgm:cxn modelId="{82A8FB5F-59D3-44E0-84EA-8CEBECD7CE24}" type="presParOf" srcId="{78E3EF3F-5F9E-402E-8678-C16F02913822}" destId="{36A2DFA3-5DF4-4E75-9D67-C67E9B3CF498}" srcOrd="11" destOrd="0" presId="urn:microsoft.com/office/officeart/2005/8/layout/cycle2"/>
    <dgm:cxn modelId="{1754B294-090B-42B1-94D9-BE9EA5576133}" type="presParOf" srcId="{36A2DFA3-5DF4-4E75-9D67-C67E9B3CF498}" destId="{E027E54E-E3C0-4176-A812-40EF79EC820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4B562-8203-4C3B-A97A-9DF36B516E55}">
      <dsp:nvSpPr>
        <dsp:cNvPr id="0" name=""/>
        <dsp:cNvSpPr/>
      </dsp:nvSpPr>
      <dsp:spPr>
        <a:xfrm>
          <a:off x="0" y="-63831"/>
          <a:ext cx="6621681" cy="19386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solidFill>
                <a:srgbClr val="FFC000"/>
              </a:solidFill>
            </a:rPr>
            <a:t>Several people employed (with higher income) or extra sources of income</a:t>
          </a:r>
        </a:p>
        <a:p>
          <a:pPr lvl="0" algn="l" defTabSz="755650">
            <a:lnSpc>
              <a:spcPct val="90000"/>
            </a:lnSpc>
            <a:spcBef>
              <a:spcPct val="0"/>
            </a:spcBef>
            <a:spcAft>
              <a:spcPct val="35000"/>
            </a:spcAft>
          </a:pPr>
          <a:r>
            <a:rPr lang="en-US" sz="1700" b="0" kern="1200" dirty="0" smtClean="0"/>
            <a:t>Women: e.g. administration, education, healthcare; bank; “Mini”/“midi” entrepreneurs</a:t>
          </a:r>
        </a:p>
        <a:p>
          <a:pPr lvl="0" algn="l" defTabSz="755650">
            <a:lnSpc>
              <a:spcPct val="90000"/>
            </a:lnSpc>
            <a:spcBef>
              <a:spcPct val="0"/>
            </a:spcBef>
            <a:spcAft>
              <a:spcPct val="35000"/>
            </a:spcAft>
          </a:pPr>
          <a:r>
            <a:rPr lang="en-US" sz="1700" b="0" kern="1200" dirty="0" smtClean="0"/>
            <a:t>Men: e.g. craftsmen, caterers, “Mini” and “midi” entrepreneurs</a:t>
          </a:r>
        </a:p>
        <a:p>
          <a:pPr lvl="0" algn="l" defTabSz="755650">
            <a:lnSpc>
              <a:spcPct val="90000"/>
            </a:lnSpc>
            <a:spcBef>
              <a:spcPct val="0"/>
            </a:spcBef>
            <a:spcAft>
              <a:spcPct val="35000"/>
            </a:spcAft>
          </a:pPr>
          <a:endParaRPr lang="en-US" sz="1300" kern="1200" dirty="0"/>
        </a:p>
      </dsp:txBody>
      <dsp:txXfrm>
        <a:off x="56781" y="-7050"/>
        <a:ext cx="4790283" cy="1825092"/>
      </dsp:txXfrm>
    </dsp:sp>
    <dsp:sp modelId="{467C7A17-176E-41DC-8573-0568CCC6E699}">
      <dsp:nvSpPr>
        <dsp:cNvPr id="0" name=""/>
        <dsp:cNvSpPr/>
      </dsp:nvSpPr>
      <dsp:spPr>
        <a:xfrm>
          <a:off x="584265" y="2027713"/>
          <a:ext cx="6621681" cy="1683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solidFill>
                <a:srgbClr val="FFC000"/>
              </a:solidFill>
            </a:rPr>
            <a:t>Several people employed, low wages</a:t>
          </a:r>
        </a:p>
        <a:p>
          <a:pPr lvl="0" algn="l" defTabSz="755650">
            <a:lnSpc>
              <a:spcPct val="90000"/>
            </a:lnSpc>
            <a:spcBef>
              <a:spcPct val="0"/>
            </a:spcBef>
            <a:spcAft>
              <a:spcPct val="35000"/>
            </a:spcAft>
          </a:pPr>
          <a:r>
            <a:rPr lang="en-US" sz="1700" b="0" kern="1200" dirty="0" smtClean="0"/>
            <a:t>Women:  informal self-employed/low-skilled and low-paying jobs</a:t>
          </a:r>
        </a:p>
        <a:p>
          <a:pPr lvl="0" algn="l" defTabSz="755650">
            <a:lnSpc>
              <a:spcPct val="90000"/>
            </a:lnSpc>
            <a:spcBef>
              <a:spcPct val="0"/>
            </a:spcBef>
            <a:spcAft>
              <a:spcPct val="35000"/>
            </a:spcAft>
          </a:pPr>
          <a:r>
            <a:rPr lang="en-US" sz="1700" b="0" kern="1200" dirty="0" smtClean="0"/>
            <a:t>Men: blue collar jobs (driver, couriers), farmers, others (like mechanic, electrician, locksmith, etc.)</a:t>
          </a:r>
          <a:endParaRPr lang="en-US" sz="1700" b="0" kern="1200" dirty="0"/>
        </a:p>
      </dsp:txBody>
      <dsp:txXfrm>
        <a:off x="633568" y="2077016"/>
        <a:ext cx="4844646" cy="1584721"/>
      </dsp:txXfrm>
    </dsp:sp>
    <dsp:sp modelId="{EF8FDD7B-E149-411A-A7F3-606DA7CEF046}">
      <dsp:nvSpPr>
        <dsp:cNvPr id="0" name=""/>
        <dsp:cNvSpPr/>
      </dsp:nvSpPr>
      <dsp:spPr>
        <a:xfrm>
          <a:off x="1168531" y="3991595"/>
          <a:ext cx="6621681" cy="1683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solidFill>
                <a:srgbClr val="FFC000"/>
              </a:solidFill>
            </a:rPr>
            <a:t>One person employed</a:t>
          </a:r>
        </a:p>
        <a:p>
          <a:pPr lvl="0" algn="l" defTabSz="755650">
            <a:lnSpc>
              <a:spcPct val="90000"/>
            </a:lnSpc>
            <a:spcBef>
              <a:spcPct val="0"/>
            </a:spcBef>
            <a:spcAft>
              <a:spcPct val="35000"/>
            </a:spcAft>
          </a:pPr>
          <a:r>
            <a:rPr lang="en-US" sz="1700" kern="1200" dirty="0" smtClean="0"/>
            <a:t>Women: don’t work for pay or casual work</a:t>
          </a:r>
        </a:p>
        <a:p>
          <a:pPr lvl="0" algn="l" defTabSz="755650">
            <a:lnSpc>
              <a:spcPct val="90000"/>
            </a:lnSpc>
            <a:spcBef>
              <a:spcPct val="0"/>
            </a:spcBef>
            <a:spcAft>
              <a:spcPct val="35000"/>
            </a:spcAft>
          </a:pPr>
          <a:r>
            <a:rPr lang="en-US" sz="1700" kern="1200" dirty="0" smtClean="0"/>
            <a:t>Men: low-skill work at minimum wage (e.g. construction, picking fruit)</a:t>
          </a:r>
          <a:endParaRPr lang="en-US" sz="1700" kern="1200" dirty="0"/>
        </a:p>
      </dsp:txBody>
      <dsp:txXfrm>
        <a:off x="1217834" y="4040898"/>
        <a:ext cx="4844646" cy="1584721"/>
      </dsp:txXfrm>
    </dsp:sp>
    <dsp:sp modelId="{A3284CB3-B5D7-43B6-A19F-06D46DB0A069}">
      <dsp:nvSpPr>
        <dsp:cNvPr id="0" name=""/>
        <dsp:cNvSpPr/>
      </dsp:nvSpPr>
      <dsp:spPr>
        <a:xfrm rot="10800000">
          <a:off x="5527518" y="1340354"/>
          <a:ext cx="1094162" cy="10941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773704" y="1611159"/>
        <a:ext cx="601790" cy="823357"/>
      </dsp:txXfrm>
    </dsp:sp>
    <dsp:sp modelId="{A6F9FEE5-15FB-4B9B-B8AA-D9A13F035C67}">
      <dsp:nvSpPr>
        <dsp:cNvPr id="0" name=""/>
        <dsp:cNvSpPr/>
      </dsp:nvSpPr>
      <dsp:spPr>
        <a:xfrm rot="10800000">
          <a:off x="6111784" y="3293014"/>
          <a:ext cx="1094162" cy="10941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57970" y="3563819"/>
        <a:ext cx="601790" cy="823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FF5A1-58E5-4744-A67E-87DD869CBDB4}">
      <dsp:nvSpPr>
        <dsp:cNvPr id="0" name=""/>
        <dsp:cNvSpPr/>
      </dsp:nvSpPr>
      <dsp:spPr>
        <a:xfrm>
          <a:off x="0" y="141912"/>
          <a:ext cx="6198303" cy="228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700" kern="1200" dirty="0" smtClean="0"/>
        </a:p>
        <a:p>
          <a:pPr lvl="0" algn="l" defTabSz="622300">
            <a:lnSpc>
              <a:spcPct val="90000"/>
            </a:lnSpc>
            <a:spcBef>
              <a:spcPct val="0"/>
            </a:spcBef>
            <a:spcAft>
              <a:spcPct val="35000"/>
            </a:spcAft>
          </a:pPr>
          <a:r>
            <a:rPr lang="en-US" sz="1700" kern="1200" dirty="0" smtClean="0">
              <a:solidFill>
                <a:srgbClr val="FFC000"/>
              </a:solidFill>
            </a:rPr>
            <a:t>One person working, usually the man</a:t>
          </a:r>
        </a:p>
        <a:p>
          <a:pPr lvl="0" algn="l" defTabSz="622300">
            <a:lnSpc>
              <a:spcPct val="90000"/>
            </a:lnSpc>
            <a:spcBef>
              <a:spcPct val="0"/>
            </a:spcBef>
            <a:spcAft>
              <a:spcPct val="35000"/>
            </a:spcAft>
          </a:pPr>
          <a:r>
            <a:rPr lang="en-US" sz="1700" kern="1200" dirty="0" smtClean="0"/>
            <a:t>Women: usually don’t work. If they do: singers, celebrities, owners of catering or trade companies, educated experts</a:t>
          </a:r>
        </a:p>
        <a:p>
          <a:pPr lvl="0" algn="l" defTabSz="622300">
            <a:lnSpc>
              <a:spcPct val="90000"/>
            </a:lnSpc>
            <a:spcBef>
              <a:spcPct val="0"/>
            </a:spcBef>
            <a:spcAft>
              <a:spcPct val="35000"/>
            </a:spcAft>
          </a:pPr>
          <a:r>
            <a:rPr lang="en-US" sz="1700" kern="1200" dirty="0" smtClean="0"/>
            <a:t>Men: politicians, entrepreneurs, directors and managers, educated experts</a:t>
          </a:r>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200" kern="1200" dirty="0"/>
        </a:p>
      </dsp:txBody>
      <dsp:txXfrm>
        <a:off x="66972" y="208884"/>
        <a:ext cx="3558206" cy="2152644"/>
      </dsp:txXfrm>
    </dsp:sp>
    <dsp:sp modelId="{403FB80E-5B14-4174-9D67-211BDE133EA5}">
      <dsp:nvSpPr>
        <dsp:cNvPr id="0" name=""/>
        <dsp:cNvSpPr/>
      </dsp:nvSpPr>
      <dsp:spPr>
        <a:xfrm>
          <a:off x="1093818" y="3331030"/>
          <a:ext cx="6198303" cy="21915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solidFill>
                <a:srgbClr val="FFC000"/>
              </a:solidFill>
            </a:rPr>
            <a:t>Several sources of income (one to two good salaries) plus different sources of income</a:t>
          </a:r>
        </a:p>
        <a:p>
          <a:pPr lvl="0" algn="l" defTabSz="755650">
            <a:lnSpc>
              <a:spcPct val="90000"/>
            </a:lnSpc>
            <a:spcBef>
              <a:spcPct val="0"/>
            </a:spcBef>
            <a:spcAft>
              <a:spcPct val="35000"/>
            </a:spcAft>
          </a:pPr>
          <a:r>
            <a:rPr lang="en-US" sz="1700" b="0" kern="1200" dirty="0" smtClean="0"/>
            <a:t>Men and women have similar jobs, educated people employed on high positions: Medium and top managers, Working at the university, “Maxi” entrepreneur</a:t>
          </a:r>
          <a:endParaRPr lang="en-US" sz="1700" b="0" kern="1200" dirty="0"/>
        </a:p>
      </dsp:txBody>
      <dsp:txXfrm>
        <a:off x="1158007" y="3395219"/>
        <a:ext cx="3305338" cy="2063208"/>
      </dsp:txXfrm>
    </dsp:sp>
    <dsp:sp modelId="{4F0B9BBB-8FAF-42A6-9510-2D33930CC243}">
      <dsp:nvSpPr>
        <dsp:cNvPr id="0" name=""/>
        <dsp:cNvSpPr/>
      </dsp:nvSpPr>
      <dsp:spPr>
        <a:xfrm rot="10800000">
          <a:off x="4527534" y="2020630"/>
          <a:ext cx="1670769" cy="167076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4903457" y="2434145"/>
        <a:ext cx="918923" cy="12572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D04CA-F560-4E7E-9848-61D1F3DF5DAB}">
      <dsp:nvSpPr>
        <dsp:cNvPr id="0" name=""/>
        <dsp:cNvSpPr/>
      </dsp:nvSpPr>
      <dsp:spPr>
        <a:xfrm>
          <a:off x="4253530" y="552"/>
          <a:ext cx="1427758" cy="1427758"/>
        </a:xfrm>
        <a:prstGeom prst="ellipse">
          <a:avLst/>
        </a:pr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Garamond" pitchFamily="18" charset="0"/>
              <a:ea typeface="+mn-ea"/>
              <a:cs typeface="+mn-cs"/>
            </a:rPr>
            <a:t>Access to services: childcare</a:t>
          </a:r>
        </a:p>
      </dsp:txBody>
      <dsp:txXfrm>
        <a:off x="4462620" y="209642"/>
        <a:ext cx="1009578" cy="1009578"/>
      </dsp:txXfrm>
    </dsp:sp>
    <dsp:sp modelId="{0D55B68B-612D-4529-9EEE-0720A3C57FD8}">
      <dsp:nvSpPr>
        <dsp:cNvPr id="0" name=""/>
        <dsp:cNvSpPr/>
      </dsp:nvSpPr>
      <dsp:spPr>
        <a:xfrm rot="1800000">
          <a:off x="5551072" y="1163331"/>
          <a:ext cx="621528" cy="134995"/>
        </a:xfrm>
        <a:prstGeom prst="lef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ysClr val="window" lastClr="FFFFFF"/>
            </a:solidFill>
            <a:latin typeface="Garamond" pitchFamily="18" charset="0"/>
            <a:ea typeface="+mn-ea"/>
            <a:cs typeface="+mn-cs"/>
          </a:endParaRPr>
        </a:p>
      </dsp:txBody>
      <dsp:txXfrm>
        <a:off x="5553785" y="1180206"/>
        <a:ext cx="581030" cy="80997"/>
      </dsp:txXfrm>
    </dsp:sp>
    <dsp:sp modelId="{0E145ECD-7ADB-4CEE-8E60-8666EA6735E1}">
      <dsp:nvSpPr>
        <dsp:cNvPr id="0" name=""/>
        <dsp:cNvSpPr/>
      </dsp:nvSpPr>
      <dsp:spPr>
        <a:xfrm>
          <a:off x="6029654" y="1071636"/>
          <a:ext cx="1585854" cy="1427758"/>
        </a:xfrm>
        <a:prstGeom prst="ellipse">
          <a:avLst/>
        </a:prstGeom>
        <a:solidFill>
          <a:srgbClr val="4F81B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Garamond" pitchFamily="18" charset="0"/>
              <a:ea typeface="+mn-ea"/>
              <a:cs typeface="+mn-cs"/>
            </a:rPr>
            <a:t>Labor regulations and work arrangements</a:t>
          </a:r>
          <a:endParaRPr lang="en-US" sz="1400" b="1" kern="1200" dirty="0">
            <a:solidFill>
              <a:schemeClr val="tx1"/>
            </a:solidFill>
            <a:latin typeface="Garamond" pitchFamily="18" charset="0"/>
            <a:ea typeface="+mn-ea"/>
            <a:cs typeface="+mn-cs"/>
          </a:endParaRPr>
        </a:p>
      </dsp:txBody>
      <dsp:txXfrm>
        <a:off x="6261897" y="1280726"/>
        <a:ext cx="1121368" cy="1009578"/>
      </dsp:txXfrm>
    </dsp:sp>
    <dsp:sp modelId="{E7E160C4-F529-41FE-A119-548A60350477}">
      <dsp:nvSpPr>
        <dsp:cNvPr id="0" name=""/>
        <dsp:cNvSpPr/>
      </dsp:nvSpPr>
      <dsp:spPr>
        <a:xfrm rot="5400000">
          <a:off x="6481442" y="2780467"/>
          <a:ext cx="682276" cy="130832"/>
        </a:xfrm>
        <a:prstGeom prst="lef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solidFill>
              <a:sysClr val="window" lastClr="FFFFFF"/>
            </a:solidFill>
            <a:latin typeface="Calibri"/>
            <a:ea typeface="+mn-ea"/>
            <a:cs typeface="+mn-cs"/>
          </a:endParaRPr>
        </a:p>
      </dsp:txBody>
      <dsp:txXfrm>
        <a:off x="6501067" y="2787008"/>
        <a:ext cx="643026" cy="78500"/>
      </dsp:txXfrm>
    </dsp:sp>
    <dsp:sp modelId="{A58F48FD-DFA1-47D1-9069-653A27D50897}">
      <dsp:nvSpPr>
        <dsp:cNvPr id="0" name=""/>
        <dsp:cNvSpPr/>
      </dsp:nvSpPr>
      <dsp:spPr>
        <a:xfrm>
          <a:off x="6108702" y="3213803"/>
          <a:ext cx="1427758" cy="142775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Garamond" pitchFamily="18" charset="0"/>
              <a:ea typeface="+mn-ea"/>
              <a:cs typeface="+mn-cs"/>
            </a:rPr>
            <a:t>Access to productive inputs, information and networks</a:t>
          </a:r>
          <a:endParaRPr lang="en-US" sz="1400" b="1" kern="1200" dirty="0">
            <a:solidFill>
              <a:schemeClr val="tx1"/>
            </a:solidFill>
            <a:latin typeface="Garamond" pitchFamily="18" charset="0"/>
            <a:ea typeface="+mn-ea"/>
            <a:cs typeface="+mn-cs"/>
          </a:endParaRPr>
        </a:p>
      </dsp:txBody>
      <dsp:txXfrm>
        <a:off x="6317792" y="3422893"/>
        <a:ext cx="1009578" cy="1009578"/>
      </dsp:txXfrm>
    </dsp:sp>
    <dsp:sp modelId="{12E27468-E083-46B1-9559-8F672D1E1B47}">
      <dsp:nvSpPr>
        <dsp:cNvPr id="0" name=""/>
        <dsp:cNvSpPr/>
      </dsp:nvSpPr>
      <dsp:spPr>
        <a:xfrm rot="9000000">
          <a:off x="5614862" y="4392594"/>
          <a:ext cx="589388" cy="124447"/>
        </a:xfrm>
        <a:prstGeom prst="rightArrow">
          <a:avLst>
            <a:gd name="adj1" fmla="val 60000"/>
            <a:gd name="adj2" fmla="val 50000"/>
          </a:avLst>
        </a:prstGeom>
        <a:solidFill>
          <a:schemeClr val="accent1">
            <a:tint val="60000"/>
            <a:hueOff val="0"/>
            <a:satOff val="0"/>
            <a:lumOff val="0"/>
            <a:alphaOff val="0"/>
          </a:schemeClr>
        </a:solidFill>
        <a:ln>
          <a:solidFill>
            <a:sysClr val="window" lastClr="FFFFFF">
              <a:hueOff val="0"/>
              <a:satOff val="0"/>
              <a:lumOff val="0"/>
            </a:sys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49695" y="4408150"/>
        <a:ext cx="552054" cy="74669"/>
      </dsp:txXfrm>
    </dsp:sp>
    <dsp:sp modelId="{F6E0FB6D-4FEA-468F-A6C9-F9306B82E5C1}">
      <dsp:nvSpPr>
        <dsp:cNvPr id="0" name=""/>
        <dsp:cNvSpPr/>
      </dsp:nvSpPr>
      <dsp:spPr>
        <a:xfrm>
          <a:off x="4236619" y="4284887"/>
          <a:ext cx="1461582" cy="1427758"/>
        </a:xfrm>
        <a:prstGeom prst="ellipse">
          <a:avLst/>
        </a:pr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Garamond" pitchFamily="18" charset="0"/>
              <a:ea typeface="+mn-ea"/>
              <a:cs typeface="+mn-cs"/>
            </a:rPr>
            <a:t>Attitudes,  </a:t>
          </a:r>
          <a:r>
            <a:rPr lang="en-US" sz="1400" b="1" kern="1200" dirty="0">
              <a:solidFill>
                <a:schemeClr val="tx1"/>
              </a:solidFill>
              <a:latin typeface="Garamond" pitchFamily="18" charset="0"/>
              <a:ea typeface="+mn-ea"/>
              <a:cs typeface="+mn-cs"/>
            </a:rPr>
            <a:t>social </a:t>
          </a:r>
          <a:r>
            <a:rPr lang="en-US" sz="1400" b="1" kern="1200" dirty="0" smtClean="0">
              <a:solidFill>
                <a:schemeClr val="tx1"/>
              </a:solidFill>
              <a:latin typeface="Garamond" pitchFamily="18" charset="0"/>
              <a:ea typeface="+mn-ea"/>
              <a:cs typeface="+mn-cs"/>
            </a:rPr>
            <a:t>norms, discrimination</a:t>
          </a:r>
          <a:endParaRPr lang="en-US" sz="1400" b="1" kern="1200" dirty="0">
            <a:solidFill>
              <a:schemeClr val="tx1"/>
            </a:solidFill>
            <a:latin typeface="Garamond" pitchFamily="18" charset="0"/>
            <a:ea typeface="+mn-ea"/>
            <a:cs typeface="+mn-cs"/>
          </a:endParaRPr>
        </a:p>
      </dsp:txBody>
      <dsp:txXfrm>
        <a:off x="4450663" y="4493977"/>
        <a:ext cx="1033494" cy="1009578"/>
      </dsp:txXfrm>
    </dsp:sp>
    <dsp:sp modelId="{E4DCF336-5A55-43F6-A291-41ED5D2D0B1A}">
      <dsp:nvSpPr>
        <dsp:cNvPr id="0" name=""/>
        <dsp:cNvSpPr/>
      </dsp:nvSpPr>
      <dsp:spPr>
        <a:xfrm rot="12600000">
          <a:off x="3708362" y="4399929"/>
          <a:ext cx="670270" cy="130832"/>
        </a:xfrm>
        <a:prstGeom prst="lef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solidFill>
              <a:sysClr val="window" lastClr="FFFFFF"/>
            </a:solidFill>
            <a:latin typeface="Calibri"/>
            <a:ea typeface="+mn-ea"/>
            <a:cs typeface="+mn-cs"/>
          </a:endParaRPr>
        </a:p>
      </dsp:txBody>
      <dsp:txXfrm rot="10800000">
        <a:off x="3744983" y="4435908"/>
        <a:ext cx="631020" cy="78500"/>
      </dsp:txXfrm>
    </dsp:sp>
    <dsp:sp modelId="{88ECCBEE-7BE4-4140-9155-2D823FCC4A4C}">
      <dsp:nvSpPr>
        <dsp:cNvPr id="0" name=""/>
        <dsp:cNvSpPr/>
      </dsp:nvSpPr>
      <dsp:spPr>
        <a:xfrm>
          <a:off x="2398359" y="3213803"/>
          <a:ext cx="1427758" cy="1427758"/>
        </a:xfrm>
        <a:prstGeom prst="ellipse">
          <a:avLst/>
        </a:prstGeom>
        <a:solidFill>
          <a:srgbClr val="4F81B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Garamond" pitchFamily="18" charset="0"/>
              <a:ea typeface="+mn-ea"/>
              <a:cs typeface="+mn-cs"/>
            </a:rPr>
            <a:t>Geographic</a:t>
          </a:r>
        </a:p>
        <a:p>
          <a:pPr lvl="0" algn="ctr" defTabSz="622300">
            <a:lnSpc>
              <a:spcPct val="90000"/>
            </a:lnSpc>
            <a:spcBef>
              <a:spcPct val="0"/>
            </a:spcBef>
            <a:spcAft>
              <a:spcPct val="35000"/>
            </a:spcAft>
          </a:pPr>
          <a:r>
            <a:rPr lang="en-US" sz="1400" b="1" kern="1200" dirty="0" smtClean="0">
              <a:solidFill>
                <a:schemeClr val="tx1"/>
              </a:solidFill>
              <a:latin typeface="Garamond" pitchFamily="18" charset="0"/>
              <a:ea typeface="+mn-ea"/>
              <a:cs typeface="+mn-cs"/>
            </a:rPr>
            <a:t>mobility</a:t>
          </a:r>
          <a:endParaRPr lang="en-US" sz="1400" b="1" kern="1200" dirty="0">
            <a:solidFill>
              <a:schemeClr val="tx1"/>
            </a:solidFill>
            <a:latin typeface="Garamond" pitchFamily="18" charset="0"/>
            <a:ea typeface="+mn-ea"/>
            <a:cs typeface="+mn-cs"/>
          </a:endParaRPr>
        </a:p>
      </dsp:txBody>
      <dsp:txXfrm>
        <a:off x="2607449" y="3422893"/>
        <a:ext cx="1009578" cy="1009578"/>
      </dsp:txXfrm>
    </dsp:sp>
    <dsp:sp modelId="{280B6143-1397-48A6-9628-4673C348FC9E}">
      <dsp:nvSpPr>
        <dsp:cNvPr id="0" name=""/>
        <dsp:cNvSpPr/>
      </dsp:nvSpPr>
      <dsp:spPr>
        <a:xfrm rot="16200000">
          <a:off x="2774606" y="2799817"/>
          <a:ext cx="675264" cy="134995"/>
        </a:xfrm>
        <a:prstGeom prst="lef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ysClr val="window" lastClr="FFFFFF"/>
            </a:solidFill>
            <a:latin typeface="Garamond" pitchFamily="18" charset="0"/>
            <a:ea typeface="+mn-ea"/>
            <a:cs typeface="+mn-cs"/>
          </a:endParaRPr>
        </a:p>
      </dsp:txBody>
      <dsp:txXfrm>
        <a:off x="2794855" y="2847065"/>
        <a:ext cx="634766" cy="80997"/>
      </dsp:txXfrm>
    </dsp:sp>
    <dsp:sp modelId="{FE499A29-0AE1-473F-939B-F82657A64111}">
      <dsp:nvSpPr>
        <dsp:cNvPr id="0" name=""/>
        <dsp:cNvSpPr/>
      </dsp:nvSpPr>
      <dsp:spPr>
        <a:xfrm>
          <a:off x="2398359" y="1071636"/>
          <a:ext cx="1427758" cy="142775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Garamond" pitchFamily="18" charset="0"/>
              <a:ea typeface="+mn-ea"/>
              <a:cs typeface="+mn-cs"/>
            </a:rPr>
            <a:t>Skills</a:t>
          </a:r>
        </a:p>
        <a:p>
          <a:pPr lvl="0" algn="ctr" defTabSz="622300">
            <a:lnSpc>
              <a:spcPct val="90000"/>
            </a:lnSpc>
            <a:spcBef>
              <a:spcPct val="0"/>
            </a:spcBef>
            <a:spcAft>
              <a:spcPct val="35000"/>
            </a:spcAft>
          </a:pPr>
          <a:endParaRPr lang="en-US" sz="1400" kern="1200" dirty="0">
            <a:solidFill>
              <a:sysClr val="window" lastClr="FFFFFF"/>
            </a:solidFill>
            <a:latin typeface="Garamond" pitchFamily="18" charset="0"/>
            <a:ea typeface="+mn-ea"/>
            <a:cs typeface="+mn-cs"/>
          </a:endParaRPr>
        </a:p>
      </dsp:txBody>
      <dsp:txXfrm>
        <a:off x="2607449" y="1280726"/>
        <a:ext cx="1009578" cy="1009578"/>
      </dsp:txXfrm>
    </dsp:sp>
    <dsp:sp modelId="{36A2DFA3-5DF4-4E75-9D67-C67E9B3CF498}">
      <dsp:nvSpPr>
        <dsp:cNvPr id="0" name=""/>
        <dsp:cNvSpPr/>
      </dsp:nvSpPr>
      <dsp:spPr>
        <a:xfrm rot="19800000">
          <a:off x="3692911" y="1187834"/>
          <a:ext cx="675264" cy="134995"/>
        </a:xfrm>
        <a:prstGeom prst="lef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ysClr val="window" lastClr="FFFFFF"/>
            </a:solidFill>
            <a:latin typeface="Garamond" pitchFamily="18" charset="0"/>
            <a:ea typeface="+mn-ea"/>
            <a:cs typeface="+mn-cs"/>
          </a:endParaRPr>
        </a:p>
      </dsp:txBody>
      <dsp:txXfrm>
        <a:off x="3695624" y="1224958"/>
        <a:ext cx="634766" cy="8099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atin typeface="Trebuchet MS" pitchFamily="34" charset="0"/>
                <a:ea typeface="+mn-ea"/>
                <a:cs typeface="Times New Roman" pitchFamily="18" charset="0"/>
              </a:defRPr>
            </a:lvl1pPr>
          </a:lstStyle>
          <a:p>
            <a:pPr>
              <a:defRPr/>
            </a:pPr>
            <a:endParaRPr lang="en-US" dirty="0"/>
          </a:p>
        </p:txBody>
      </p:sp>
      <p:sp>
        <p:nvSpPr>
          <p:cNvPr id="3" name="Date Placeholder 2"/>
          <p:cNvSpPr>
            <a:spLocks noGrp="1"/>
          </p:cNvSpPr>
          <p:nvPr>
            <p:ph type="dt" sz="quarter" idx="1"/>
          </p:nvPr>
        </p:nvSpPr>
        <p:spPr>
          <a:xfrm>
            <a:off x="3884027" y="0"/>
            <a:ext cx="2972421" cy="457513"/>
          </a:xfrm>
          <a:prstGeom prst="rect">
            <a:avLst/>
          </a:prstGeom>
        </p:spPr>
        <p:txBody>
          <a:bodyPr vert="horz" lIns="89730" tIns="44865" rIns="89730" bIns="44865" rtlCol="0"/>
          <a:lstStyle>
            <a:lvl1pPr algn="r">
              <a:defRPr sz="1200">
                <a:latin typeface="Trebuchet MS" pitchFamily="34" charset="0"/>
                <a:ea typeface="+mn-ea"/>
                <a:cs typeface="Times New Roman" pitchFamily="18" charset="0"/>
              </a:defRPr>
            </a:lvl1pPr>
          </a:lstStyle>
          <a:p>
            <a:pPr>
              <a:defRPr/>
            </a:pPr>
            <a:fld id="{8A53D825-396B-4299-AD02-987BB8517115}" type="datetimeFigureOut">
              <a:rPr lang="en-US"/>
              <a:pPr>
                <a:defRPr/>
              </a:pPr>
              <a:t>11/15/2015</a:t>
            </a:fld>
            <a:endParaRPr lang="en-US" dirty="0"/>
          </a:p>
        </p:txBody>
      </p:sp>
      <p:sp>
        <p:nvSpPr>
          <p:cNvPr id="4" name="Footer Placeholder 3"/>
          <p:cNvSpPr>
            <a:spLocks noGrp="1"/>
          </p:cNvSpPr>
          <p:nvPr>
            <p:ph type="ftr" sz="quarter" idx="2"/>
          </p:nvPr>
        </p:nvSpPr>
        <p:spPr>
          <a:xfrm>
            <a:off x="1" y="8684926"/>
            <a:ext cx="2972421" cy="457513"/>
          </a:xfrm>
          <a:prstGeom prst="rect">
            <a:avLst/>
          </a:prstGeom>
        </p:spPr>
        <p:txBody>
          <a:bodyPr vert="horz" lIns="89730" tIns="44865" rIns="89730" bIns="44865" rtlCol="0" anchor="b"/>
          <a:lstStyle>
            <a:lvl1pPr algn="l">
              <a:defRPr sz="1200">
                <a:latin typeface="Trebuchet MS" pitchFamily="34" charset="0"/>
                <a:ea typeface="+mn-ea"/>
                <a:cs typeface="Times New Roman" pitchFamily="18" charset="0"/>
              </a:defRPr>
            </a:lvl1pPr>
          </a:lstStyle>
          <a:p>
            <a:pPr>
              <a:defRPr/>
            </a:pPr>
            <a:endParaRPr lang="en-US" dirty="0"/>
          </a:p>
        </p:txBody>
      </p:sp>
      <p:sp>
        <p:nvSpPr>
          <p:cNvPr id="5" name="Slide Number Placeholder 4"/>
          <p:cNvSpPr>
            <a:spLocks noGrp="1"/>
          </p:cNvSpPr>
          <p:nvPr>
            <p:ph type="sldNum" sz="quarter" idx="3"/>
          </p:nvPr>
        </p:nvSpPr>
        <p:spPr>
          <a:xfrm>
            <a:off x="3884027" y="8684926"/>
            <a:ext cx="2972421" cy="457513"/>
          </a:xfrm>
          <a:prstGeom prst="rect">
            <a:avLst/>
          </a:prstGeom>
        </p:spPr>
        <p:txBody>
          <a:bodyPr vert="horz" lIns="89730" tIns="44865" rIns="89730" bIns="44865" rtlCol="0" anchor="b"/>
          <a:lstStyle>
            <a:lvl1pPr algn="r">
              <a:defRPr sz="1200">
                <a:latin typeface="Trebuchet MS" pitchFamily="34" charset="0"/>
                <a:ea typeface="+mn-ea"/>
                <a:cs typeface="Times New Roman" pitchFamily="18" charset="0"/>
              </a:defRPr>
            </a:lvl1pPr>
          </a:lstStyle>
          <a:p>
            <a:pPr>
              <a:defRPr/>
            </a:pPr>
            <a:fld id="{41F7607C-5CE2-40EF-9D80-8415112599DF}" type="slidenum">
              <a:rPr lang="en-US"/>
              <a:pPr>
                <a:defRPr/>
              </a:pPr>
              <a:t>‹#›</a:t>
            </a:fld>
            <a:endParaRPr lang="en-US" dirty="0"/>
          </a:p>
        </p:txBody>
      </p:sp>
    </p:spTree>
    <p:extLst>
      <p:ext uri="{BB962C8B-B14F-4D97-AF65-F5344CB8AC3E}">
        <p14:creationId xmlns:p14="http://schemas.microsoft.com/office/powerpoint/2010/main" val="1713290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atin typeface="Trebuchet MS" pitchFamily="34" charset="0"/>
                <a:ea typeface="+mn-ea"/>
                <a:cs typeface="Times New Roman" pitchFamily="18" charset="0"/>
              </a:defRPr>
            </a:lvl1pPr>
          </a:lstStyle>
          <a:p>
            <a:pPr>
              <a:defRPr/>
            </a:pPr>
            <a:endParaRPr lang="en-US" dirty="0"/>
          </a:p>
        </p:txBody>
      </p:sp>
      <p:sp>
        <p:nvSpPr>
          <p:cNvPr id="3" name="Date Placeholder 2"/>
          <p:cNvSpPr>
            <a:spLocks noGrp="1"/>
          </p:cNvSpPr>
          <p:nvPr>
            <p:ph type="dt" idx="1"/>
          </p:nvPr>
        </p:nvSpPr>
        <p:spPr>
          <a:xfrm>
            <a:off x="3884027" y="0"/>
            <a:ext cx="2972421" cy="457513"/>
          </a:xfrm>
          <a:prstGeom prst="rect">
            <a:avLst/>
          </a:prstGeom>
        </p:spPr>
        <p:txBody>
          <a:bodyPr vert="horz" lIns="89730" tIns="44865" rIns="89730" bIns="44865" rtlCol="0"/>
          <a:lstStyle>
            <a:lvl1pPr algn="r">
              <a:defRPr sz="1200">
                <a:latin typeface="Trebuchet MS" pitchFamily="34" charset="0"/>
                <a:ea typeface="+mn-ea"/>
                <a:cs typeface="Times New Roman" pitchFamily="18" charset="0"/>
              </a:defRPr>
            </a:lvl1pPr>
          </a:lstStyle>
          <a:p>
            <a:pPr>
              <a:defRPr/>
            </a:pPr>
            <a:fld id="{795E95A7-CD22-417B-8C66-1F0B0569FA72}" type="datetimeFigureOut">
              <a:rPr lang="en-US"/>
              <a:pPr>
                <a:defRPr/>
              </a:pPr>
              <a:t>11/15/2015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89730" tIns="44865" rIns="89730" bIns="44865" rtlCol="0" anchor="ctr"/>
          <a:lstStyle/>
          <a:p>
            <a:pPr lvl="0"/>
            <a:endParaRPr lang="en-US" noProof="0" dirty="0"/>
          </a:p>
        </p:txBody>
      </p:sp>
      <p:sp>
        <p:nvSpPr>
          <p:cNvPr id="5" name="Notes Placeholder 4"/>
          <p:cNvSpPr>
            <a:spLocks noGrp="1"/>
          </p:cNvSpPr>
          <p:nvPr>
            <p:ph type="body" sz="quarter" idx="3"/>
          </p:nvPr>
        </p:nvSpPr>
        <p:spPr>
          <a:xfrm>
            <a:off x="686421" y="4344025"/>
            <a:ext cx="5485158" cy="4114488"/>
          </a:xfrm>
          <a:prstGeom prst="rect">
            <a:avLst/>
          </a:prstGeom>
        </p:spPr>
        <p:txBody>
          <a:bodyPr vert="horz" lIns="89730" tIns="44865" rIns="89730" bIns="4486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84926"/>
            <a:ext cx="2972421" cy="457513"/>
          </a:xfrm>
          <a:prstGeom prst="rect">
            <a:avLst/>
          </a:prstGeom>
        </p:spPr>
        <p:txBody>
          <a:bodyPr vert="horz" lIns="89730" tIns="44865" rIns="89730" bIns="44865" rtlCol="0" anchor="b"/>
          <a:lstStyle>
            <a:lvl1pPr algn="l">
              <a:defRPr sz="1200">
                <a:latin typeface="Trebuchet MS" pitchFamily="34" charset="0"/>
                <a:ea typeface="+mn-ea"/>
                <a:cs typeface="Times New Roman" pitchFamily="18" charset="0"/>
              </a:defRPr>
            </a:lvl1pPr>
          </a:lstStyle>
          <a:p>
            <a:pPr>
              <a:defRPr/>
            </a:pPr>
            <a:endParaRPr lang="en-US" dirty="0"/>
          </a:p>
        </p:txBody>
      </p:sp>
      <p:sp>
        <p:nvSpPr>
          <p:cNvPr id="7" name="Slide Number Placeholder 6"/>
          <p:cNvSpPr>
            <a:spLocks noGrp="1"/>
          </p:cNvSpPr>
          <p:nvPr>
            <p:ph type="sldNum" sz="quarter" idx="5"/>
          </p:nvPr>
        </p:nvSpPr>
        <p:spPr>
          <a:xfrm>
            <a:off x="3884027" y="8684926"/>
            <a:ext cx="2972421" cy="457513"/>
          </a:xfrm>
          <a:prstGeom prst="rect">
            <a:avLst/>
          </a:prstGeom>
        </p:spPr>
        <p:txBody>
          <a:bodyPr vert="horz" lIns="89730" tIns="44865" rIns="89730" bIns="44865" rtlCol="0" anchor="b"/>
          <a:lstStyle>
            <a:lvl1pPr algn="r">
              <a:defRPr sz="1200">
                <a:latin typeface="Trebuchet MS" pitchFamily="34" charset="0"/>
                <a:ea typeface="+mn-ea"/>
                <a:cs typeface="Times New Roman" pitchFamily="18" charset="0"/>
              </a:defRPr>
            </a:lvl1pPr>
          </a:lstStyle>
          <a:p>
            <a:pPr>
              <a:defRPr/>
            </a:pPr>
            <a:fld id="{02A67EBF-10BA-4976-AAB8-B732D98D5C00}" type="slidenum">
              <a:rPr lang="en-US"/>
              <a:pPr>
                <a:defRPr/>
              </a:pPr>
              <a:t>‹#›</a:t>
            </a:fld>
            <a:endParaRPr lang="en-US" dirty="0"/>
          </a:p>
        </p:txBody>
      </p:sp>
    </p:spTree>
    <p:extLst>
      <p:ext uri="{BB962C8B-B14F-4D97-AF65-F5344CB8AC3E}">
        <p14:creationId xmlns:p14="http://schemas.microsoft.com/office/powerpoint/2010/main" val="3063693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0.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Master" Target="../slideMasters/slideMaster10.xml"/><Relationship Id="rId4" Type="http://schemas.openxmlformats.org/officeDocument/2006/relationships/image" Target="../media/image9.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0"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1"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3"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4"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5"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6"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7"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8"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9"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20"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1"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2"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3"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4"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7"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8"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2"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4"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6"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7"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8"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9"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40"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1"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5"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6"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0"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2"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4"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pic>
        <p:nvPicPr>
          <p:cNvPr id="63" name="Picture 63"/>
          <p:cNvPicPr>
            <a:picLocks noChangeAspect="1"/>
          </p:cNvPicPr>
          <p:nvPr/>
        </p:nvPicPr>
        <p:blipFill>
          <a:blip r:embed="rId2" cstate="print"/>
          <a:srcRect/>
          <a:stretch>
            <a:fillRect/>
          </a:stretch>
        </p:blipFill>
        <p:spPr bwMode="auto">
          <a:xfrm>
            <a:off x="476250" y="4687888"/>
            <a:ext cx="4883150" cy="957262"/>
          </a:xfrm>
          <a:prstGeom prst="rect">
            <a:avLst/>
          </a:prstGeom>
          <a:noFill/>
          <a:ln w="9525">
            <a:noFill/>
            <a:miter lim="800000"/>
            <a:headEnd/>
            <a:tailEnd/>
          </a:ln>
        </p:spPr>
      </p:pic>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de-DE" smtClean="0"/>
              <a:t>Titelmasterformat durch Klicken bearbeiten</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p:txBody>
      </p:sp>
      <p:sp>
        <p:nvSpPr>
          <p:cNvPr id="69" name="Text Placeholder 331"/>
          <p:cNvSpPr>
            <a:spLocks noGrp="1"/>
          </p:cNvSpPr>
          <p:nvPr>
            <p:ph type="body" sz="quarter" idx="14"/>
          </p:nvPr>
        </p:nvSpPr>
        <p:spPr>
          <a:xfrm>
            <a:off x="5418667" y="4927600"/>
            <a:ext cx="3065762" cy="99570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a:p>
            <a:pPr lvl="1"/>
            <a:r>
              <a:rPr lang="de-DE" smtClean="0"/>
              <a:t>Zweite Ebene</a:t>
            </a:r>
          </a:p>
        </p:txBody>
      </p:sp>
      <p:sp>
        <p:nvSpPr>
          <p:cNvPr id="65" name="Rectangle 1028"/>
          <p:cNvSpPr>
            <a:spLocks noGrp="1" noChangeArrowheads="1"/>
          </p:cNvSpPr>
          <p:nvPr>
            <p:ph type="dt" sz="half" idx="15"/>
          </p:nvPr>
        </p:nvSpPr>
        <p:spPr>
          <a:xfrm>
            <a:off x="5932488" y="5975350"/>
            <a:ext cx="2552700" cy="306388"/>
          </a:xfrm>
        </p:spPr>
        <p:txBody>
          <a:bodyPr rIns="0"/>
          <a:lstStyle>
            <a:lvl1pPr algn="r">
              <a:defRPr b="0" i="0">
                <a:solidFill>
                  <a:schemeClr val="tx1"/>
                </a:solidFill>
                <a:latin typeface="Arial"/>
                <a:cs typeface="Arial"/>
              </a:defRPr>
            </a:lvl1pPr>
          </a:lstStyle>
          <a:p>
            <a:pPr>
              <a:defRPr/>
            </a:pPr>
            <a:endParaRPr lang="en-US" dirty="0"/>
          </a:p>
        </p:txBody>
      </p:sp>
      <p:sp>
        <p:nvSpPr>
          <p:cNvPr id="64" name="Rectangle 64"/>
          <p:cNvSpPr>
            <a:spLocks noChangeArrowheads="1"/>
          </p:cNvSpPr>
          <p:nvPr/>
        </p:nvSpPr>
        <p:spPr bwMode="auto">
          <a:xfrm>
            <a:off x="0" y="4443925"/>
            <a:ext cx="9144000" cy="3600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8" name="Rechteck 7"/>
          <p:cNvSpPr/>
          <p:nvPr userDrawn="1"/>
        </p:nvSpPr>
        <p:spPr bwMode="auto">
          <a:xfrm>
            <a:off x="0" y="0"/>
            <a:ext cx="9144000" cy="936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de-DE"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4" name="Rectangle 9"/>
          <p:cNvSpPr>
            <a:spLocks noChangeArrowheads="1"/>
          </p:cNvSpPr>
          <p:nvPr/>
        </p:nvSpPr>
        <p:spPr bwMode="auto">
          <a:xfrm>
            <a:off x="0" y="900000"/>
            <a:ext cx="9144000" cy="3600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latin typeface="+mn-lt"/>
            </a:endParaRPr>
          </a:p>
        </p:txBody>
      </p:sp>
      <p:sp>
        <p:nvSpPr>
          <p:cNvPr id="2" name="Title 1"/>
          <p:cNvSpPr>
            <a:spLocks noGrp="1"/>
          </p:cNvSpPr>
          <p:nvPr>
            <p:ph type="title"/>
          </p:nvPr>
        </p:nvSpPr>
        <p:spPr>
          <a:xfrm>
            <a:off x="356934" y="116632"/>
            <a:ext cx="8462029" cy="756707"/>
          </a:xfrm>
        </p:spPr>
        <p:txBody>
          <a:bodyPr anchor="b"/>
          <a:lstStyle>
            <a:lvl1pPr>
              <a:defRPr sz="2200" b="1" i="0">
                <a:solidFill>
                  <a:schemeClr val="bg1"/>
                </a:solidFill>
              </a:defRPr>
            </a:lvl1p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dirty="0" smtClean="0"/>
              <a:t>Click to edit Master text styles</a:t>
            </a:r>
          </a:p>
        </p:txBody>
      </p:sp>
      <p:sp>
        <p:nvSpPr>
          <p:cNvPr id="5" name="Slide Number Placeholder 3"/>
          <p:cNvSpPr>
            <a:spLocks noGrp="1"/>
          </p:cNvSpPr>
          <p:nvPr>
            <p:ph type="sldNum" sz="quarter" idx="14"/>
          </p:nvPr>
        </p:nvSpPr>
        <p:spPr/>
        <p:txBody>
          <a:bodyPr/>
          <a:lstStyle>
            <a:lvl1pPr>
              <a:defRPr/>
            </a:lvl1pPr>
          </a:lstStyle>
          <a:p>
            <a:pPr>
              <a:defRPr/>
            </a:pPr>
            <a:fld id="{2682E26A-15DB-42E2-AF95-BB64871F9682}" type="slidenum">
              <a:rPr lang="en-US" smtClean="0"/>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dirty="0"/>
              <a:t>Presentation Title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8EFD349-49F8-4B7C-8614-7ADBFE51B9AC}" type="datetimeFigureOut">
              <a:rPr lang="es-US" smtClean="0"/>
              <a:pPr/>
              <a:t>11/15/2015</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FF6E238-6C4F-4A4B-9E55-ED701E89D880}" type="slidenum">
              <a:rPr lang="es-US" smtClean="0"/>
              <a:pPr/>
              <a:t>‹#›</a:t>
            </a:fld>
            <a:endParaRPr lang="es-US"/>
          </a:p>
        </p:txBody>
      </p:sp>
    </p:spTree>
    <p:extLst>
      <p:ext uri="{BB962C8B-B14F-4D97-AF65-F5344CB8AC3E}">
        <p14:creationId xmlns:p14="http://schemas.microsoft.com/office/powerpoint/2010/main" val="177816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endParaRPr lang="en-US"/>
          </a:p>
        </p:txBody>
      </p:sp>
      <p:sp>
        <p:nvSpPr>
          <p:cNvPr id="4" name="Foliennummernplatzhalter 3"/>
          <p:cNvSpPr>
            <a:spLocks noGrp="1"/>
          </p:cNvSpPr>
          <p:nvPr>
            <p:ph type="sldNum" sz="quarter" idx="11"/>
          </p:nvPr>
        </p:nvSpPr>
        <p:spPr/>
        <p:txBody>
          <a:bodyPr/>
          <a:lstStyle/>
          <a:p>
            <a:fld id="{C123E2B6-F00E-4995-82E8-F5BC851B1FAF}" type="slidenum">
              <a:rPr lang="en-US" smtClean="0"/>
              <a:pPr/>
              <a:t>‹#›</a:t>
            </a:fld>
            <a:endParaRPr lang="en-US"/>
          </a:p>
        </p:txBody>
      </p:sp>
    </p:spTree>
    <p:extLst>
      <p:ext uri="{BB962C8B-B14F-4D97-AF65-F5344CB8AC3E}">
        <p14:creationId xmlns:p14="http://schemas.microsoft.com/office/powerpoint/2010/main" val="1879765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tx1"/>
                </a:solidFill>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endParaRPr lang="en-US"/>
          </a:p>
        </p:txBody>
      </p:sp>
      <p:sp>
        <p:nvSpPr>
          <p:cNvPr id="4" name="Foliennummernplatzhalter 3"/>
          <p:cNvSpPr>
            <a:spLocks noGrp="1"/>
          </p:cNvSpPr>
          <p:nvPr>
            <p:ph type="sldNum" sz="quarter" idx="11"/>
          </p:nvPr>
        </p:nvSpPr>
        <p:spPr/>
        <p:txBody>
          <a:bodyPr/>
          <a:lstStyle/>
          <a:p>
            <a:fld id="{C123E2B6-F00E-4995-82E8-F5BC851B1FAF}" type="slidenum">
              <a:rPr lang="en-US" smtClean="0"/>
              <a:pPr/>
              <a:t>‹#›</a:t>
            </a:fld>
            <a:endParaRPr lang="en-US"/>
          </a:p>
        </p:txBody>
      </p:sp>
      <p:sp>
        <p:nvSpPr>
          <p:cNvPr id="6" name="Inhaltsplatzhalter 5"/>
          <p:cNvSpPr>
            <a:spLocks noGrp="1"/>
          </p:cNvSpPr>
          <p:nvPr>
            <p:ph sz="quarter" idx="12" hasCustomPrompt="1"/>
          </p:nvPr>
        </p:nvSpPr>
        <p:spPr/>
        <p:txBody>
          <a:bodyPr/>
          <a:lstStyle>
            <a:lvl1pPr>
              <a:defRPr>
                <a:solidFill>
                  <a:schemeClr val="tx1"/>
                </a:solidFill>
              </a:defRPr>
            </a:lvl1pPr>
            <a:lvl2pPr>
              <a:defRPr>
                <a:solidFill>
                  <a:schemeClr val="tx1"/>
                </a:solidFill>
              </a:defRPr>
            </a:lvl2pPr>
            <a:lvl3pPr marL="361950" indent="-361950">
              <a:buFont typeface="Arial" panose="020B0604020202020204" pitchFamily="34" charset="0"/>
              <a:buChar cha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3850928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ight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0"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1"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3"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4"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5"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6"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7"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8"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9"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20"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1"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2"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3"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4"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7"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8"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2"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4"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6"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7"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8"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9"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40"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1"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5"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6"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0"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2"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4"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pic>
        <p:nvPicPr>
          <p:cNvPr id="63" name="Picture 63"/>
          <p:cNvPicPr>
            <a:picLocks noChangeAspect="1"/>
          </p:cNvPicPr>
          <p:nvPr/>
        </p:nvPicPr>
        <p:blipFill>
          <a:blip r:embed="rId2" cstate="print"/>
          <a:srcRect/>
          <a:stretch>
            <a:fillRect/>
          </a:stretch>
        </p:blipFill>
        <p:spPr bwMode="auto">
          <a:xfrm>
            <a:off x="476250" y="4687888"/>
            <a:ext cx="4883150" cy="957262"/>
          </a:xfrm>
          <a:prstGeom prst="rect">
            <a:avLst/>
          </a:prstGeom>
          <a:noFill/>
          <a:ln w="9525">
            <a:noFill/>
            <a:miter lim="800000"/>
            <a:headEnd/>
            <a:tailEnd/>
          </a:ln>
        </p:spPr>
      </p:pic>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de-DE" smtClean="0"/>
              <a:t>Titelmasterformat durch Klicken bearbeiten</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p:txBody>
      </p:sp>
      <p:sp>
        <p:nvSpPr>
          <p:cNvPr id="69" name="Text Placeholder 331"/>
          <p:cNvSpPr>
            <a:spLocks noGrp="1"/>
          </p:cNvSpPr>
          <p:nvPr>
            <p:ph type="body" sz="quarter" idx="14"/>
          </p:nvPr>
        </p:nvSpPr>
        <p:spPr>
          <a:xfrm>
            <a:off x="5418667" y="4927600"/>
            <a:ext cx="3065762" cy="99570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a:p>
            <a:pPr lvl="1"/>
            <a:r>
              <a:rPr lang="de-DE" smtClean="0"/>
              <a:t>Zweite Ebene</a:t>
            </a:r>
          </a:p>
        </p:txBody>
      </p:sp>
      <p:sp>
        <p:nvSpPr>
          <p:cNvPr id="65" name="Rectangle 1028"/>
          <p:cNvSpPr>
            <a:spLocks noGrp="1" noChangeArrowheads="1"/>
          </p:cNvSpPr>
          <p:nvPr>
            <p:ph type="dt" sz="half" idx="15"/>
          </p:nvPr>
        </p:nvSpPr>
        <p:spPr>
          <a:xfrm>
            <a:off x="5932488" y="5975350"/>
            <a:ext cx="2552700" cy="306388"/>
          </a:xfrm>
          <a:prstGeom prst="rect">
            <a:avLst/>
          </a:prstGeom>
        </p:spPr>
        <p:txBody>
          <a:bodyPr rIns="0"/>
          <a:lstStyle>
            <a:lvl1pPr algn="r">
              <a:defRPr b="0" i="0">
                <a:solidFill>
                  <a:schemeClr val="tx1"/>
                </a:solidFill>
                <a:latin typeface="Arial"/>
                <a:cs typeface="Arial"/>
              </a:defRPr>
            </a:lvl1pPr>
          </a:lstStyle>
          <a:p>
            <a:pPr>
              <a:defRPr/>
            </a:pPr>
            <a:endParaRPr lang="en-US" dirty="0"/>
          </a:p>
        </p:txBody>
      </p:sp>
      <p:sp>
        <p:nvSpPr>
          <p:cNvPr id="64" name="Rectangle 64"/>
          <p:cNvSpPr>
            <a:spLocks noChangeArrowheads="1"/>
          </p:cNvSpPr>
          <p:nvPr/>
        </p:nvSpPr>
        <p:spPr bwMode="auto">
          <a:xfrm>
            <a:off x="0" y="4443925"/>
            <a:ext cx="9144000" cy="3600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spTree>
    <p:extLst>
      <p:ext uri="{BB962C8B-B14F-4D97-AF65-F5344CB8AC3E}">
        <p14:creationId xmlns:p14="http://schemas.microsoft.com/office/powerpoint/2010/main" val="3888187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anchor="ctr"/>
          <a:lstStyle/>
          <a:p>
            <a:endParaRPr lang="de-DE" dirty="0"/>
          </a:p>
        </p:txBody>
      </p:sp>
      <p:sp>
        <p:nvSpPr>
          <p:cNvPr id="5"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anchor="ctr"/>
          <a:lstStyle/>
          <a:p>
            <a:endParaRPr lang="de-DE" dirty="0"/>
          </a:p>
        </p:txBody>
      </p:sp>
      <p:sp>
        <p:nvSpPr>
          <p:cNvPr id="6"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0"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1"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3"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4"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5"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6"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7"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8"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9"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20"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1"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2"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3"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4"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7"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8"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2"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4"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6"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7"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8"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9"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40"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1"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5"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6"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0"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2"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4"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6"/>
          <p:cNvSpPr>
            <a:spLocks noGrp="1"/>
          </p:cNvSpPr>
          <p:nvPr>
            <p:ph type="ftr" sz="quarter" idx="11"/>
          </p:nvPr>
        </p:nvSpPr>
        <p:spPr/>
        <p:txBody>
          <a:bodyPr/>
          <a:lstStyle>
            <a:lvl1pPr>
              <a:defRPr/>
            </a:lvl1pPr>
          </a:lstStyle>
          <a:p>
            <a:pPr>
              <a:defRPr/>
            </a:pPr>
            <a:r>
              <a:rPr lang="en-US" dirty="0"/>
              <a:t>Presentation Title</a:t>
            </a:r>
          </a:p>
        </p:txBody>
      </p:sp>
      <p:sp>
        <p:nvSpPr>
          <p:cNvPr id="64" name="Slide Number Placeholder 7"/>
          <p:cNvSpPr>
            <a:spLocks noGrp="1"/>
          </p:cNvSpPr>
          <p:nvPr>
            <p:ph type="sldNum" sz="quarter" idx="12"/>
          </p:nvPr>
        </p:nvSpPr>
        <p:spPr/>
        <p:txBody>
          <a:bodyPr/>
          <a:lstStyle>
            <a:lvl1pPr>
              <a:defRPr/>
            </a:lvl1pPr>
          </a:lstStyle>
          <a:p>
            <a:pPr>
              <a:defRPr/>
            </a:pPr>
            <a:fld id="{9FF2EFF5-EBF9-4F06-9479-E191F5CDA8A6}"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anchor="ctr"/>
          <a:lstStyle/>
          <a:p>
            <a:endParaRPr lang="de-DE" dirty="0"/>
          </a:p>
        </p:txBody>
      </p:sp>
      <p:sp>
        <p:nvSpPr>
          <p:cNvPr id="7"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anchor="ctr"/>
          <a:lstStyle/>
          <a:p>
            <a:endParaRPr lang="de-DE" dirty="0"/>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smtClean="0"/>
              <a:t>Click to edit Master text styles</a:t>
            </a:r>
          </a:p>
        </p:txBody>
      </p:sp>
      <p:sp>
        <p:nvSpPr>
          <p:cNvPr id="8" name="Footer Placeholder 8"/>
          <p:cNvSpPr>
            <a:spLocks noGrp="1"/>
          </p:cNvSpPr>
          <p:nvPr>
            <p:ph type="ftr" sz="quarter" idx="15"/>
          </p:nvPr>
        </p:nvSpPr>
        <p:spPr/>
        <p:txBody>
          <a:bodyPr/>
          <a:lstStyle>
            <a:lvl1pPr>
              <a:defRPr/>
            </a:lvl1pPr>
          </a:lstStyle>
          <a:p>
            <a:pPr>
              <a:defRPr/>
            </a:pPr>
            <a:r>
              <a:rPr lang="en-US" dirty="0"/>
              <a:t>Presentation Title</a:t>
            </a:r>
          </a:p>
        </p:txBody>
      </p:sp>
      <p:sp>
        <p:nvSpPr>
          <p:cNvPr id="9" name="Slide Number Placeholder 9"/>
          <p:cNvSpPr>
            <a:spLocks noGrp="1"/>
          </p:cNvSpPr>
          <p:nvPr>
            <p:ph type="sldNum" sz="quarter" idx="16"/>
          </p:nvPr>
        </p:nvSpPr>
        <p:spPr/>
        <p:txBody>
          <a:bodyPr/>
          <a:lstStyle>
            <a:lvl1pPr>
              <a:defRPr/>
            </a:lvl1pPr>
          </a:lstStyle>
          <a:p>
            <a:pPr>
              <a:defRPr/>
            </a:pPr>
            <a:fld id="{29EA7F90-26CE-4526-BC8E-E4FC47FF9ABA}"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997858"/>
            <a:ext cx="3010890" cy="4924960"/>
          </a:xfrm>
        </p:spPr>
        <p:txBody>
          <a:bodyPr anchor="ctr"/>
          <a:lstStyle>
            <a:lvl1pPr algn="l">
              <a:defRPr sz="2400" b="0" i="0" cap="all" baseline="0">
                <a:solidFill>
                  <a:srgbClr val="021F43"/>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D443A3C0-EA1A-4B96-A4E3-D50272FD6510}"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55A8160C-C4A7-46B0-889F-BF2BA2DE3095}"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smtClean="0"/>
              <a:t>Click to edit Master text styles</a:t>
            </a:r>
          </a:p>
        </p:txBody>
      </p:sp>
      <p:sp>
        <p:nvSpPr>
          <p:cNvPr id="7" name="Rectangle 6"/>
          <p:cNvSpPr>
            <a:spLocks noGrp="1" noChangeArrowheads="1"/>
          </p:cNvSpPr>
          <p:nvPr>
            <p:ph type="sldNum" sz="quarter" idx="15"/>
          </p:nvPr>
        </p:nvSpPr>
        <p:spPr>
          <a:ln/>
        </p:spPr>
        <p:txBody>
          <a:bodyPr/>
          <a:lstStyle>
            <a:lvl1pPr>
              <a:defRPr/>
            </a:lvl1pPr>
          </a:lstStyle>
          <a:p>
            <a:pPr>
              <a:defRPr/>
            </a:pPr>
            <a:fld id="{E12BD30F-5587-4758-98EE-6E8D2BE70494}" type="slidenum">
              <a:rPr lang="en-US"/>
              <a:pPr>
                <a:defRPr/>
              </a:pPr>
              <a:t>‹#›</a:t>
            </a:fld>
            <a:endParaRPr lang="en-US" dirty="0"/>
          </a:p>
        </p:txBody>
      </p:sp>
      <p:sp>
        <p:nvSpPr>
          <p:cNvPr id="8" name="Footer Placeholder 2"/>
          <p:cNvSpPr>
            <a:spLocks noGrp="1"/>
          </p:cNvSpPr>
          <p:nvPr>
            <p:ph type="ftr" sz="quarter" idx="16"/>
          </p:nvPr>
        </p:nvSpPr>
        <p:spPr/>
        <p:txBody>
          <a:bodyPr/>
          <a:lstStyle>
            <a:lvl1pPr>
              <a:defRPr/>
            </a:lvl1pPr>
          </a:lstStyle>
          <a:p>
            <a:pPr>
              <a:defRPr/>
            </a:pPr>
            <a:r>
              <a:rPr lang="en-US" dirty="0"/>
              <a:t>Presentation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6"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3"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4"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3"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4"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5"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6"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0"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pic>
        <p:nvPicPr>
          <p:cNvPr id="62" name="Picture 62"/>
          <p:cNvPicPr>
            <a:picLocks noChangeAspect="1"/>
          </p:cNvPicPr>
          <p:nvPr/>
        </p:nvPicPr>
        <p:blipFill>
          <a:blip r:embed="rId2" cstate="print"/>
          <a:srcRect/>
          <a:stretch>
            <a:fillRect/>
          </a:stretch>
        </p:blipFill>
        <p:spPr bwMode="auto">
          <a:xfrm>
            <a:off x="476250" y="4687888"/>
            <a:ext cx="4883150" cy="957262"/>
          </a:xfrm>
          <a:prstGeom prst="rect">
            <a:avLst/>
          </a:prstGeom>
          <a:noFill/>
          <a:ln w="9525">
            <a:noFill/>
            <a:miter lim="800000"/>
            <a:headEnd/>
            <a:tailEnd/>
          </a:ln>
        </p:spPr>
      </p:pic>
      <p:sp>
        <p:nvSpPr>
          <p:cNvPr id="63" name="Rectangle 63"/>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rgbClr val="021F43"/>
                </a:solidFill>
              </a:defRPr>
            </a:lvl1pPr>
          </a:lstStyle>
          <a:p>
            <a:r>
              <a:rPr lang="de-DE" smtClean="0"/>
              <a:t>Titelmasterformat durch Klicken bearbeiten</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021F43"/>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p:txBody>
      </p:sp>
      <p:sp>
        <p:nvSpPr>
          <p:cNvPr id="69" name="Text Placeholder 331"/>
          <p:cNvSpPr>
            <a:spLocks noGrp="1"/>
          </p:cNvSpPr>
          <p:nvPr>
            <p:ph type="body" sz="quarter" idx="14"/>
          </p:nvPr>
        </p:nvSpPr>
        <p:spPr>
          <a:xfrm>
            <a:off x="5469467" y="4910668"/>
            <a:ext cx="2966008" cy="1012638"/>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a:p>
            <a:pPr lvl="1"/>
            <a:r>
              <a:rPr lang="de-DE" smtClean="0"/>
              <a:t>Zweite Ebene</a:t>
            </a:r>
          </a:p>
        </p:txBody>
      </p:sp>
      <p:sp>
        <p:nvSpPr>
          <p:cNvPr id="64" name="Rectangle 1028"/>
          <p:cNvSpPr>
            <a:spLocks noGrp="1" noChangeArrowheads="1"/>
          </p:cNvSpPr>
          <p:nvPr>
            <p:ph type="dt" sz="half" idx="15"/>
          </p:nvPr>
        </p:nvSpPr>
        <p:spPr>
          <a:xfrm>
            <a:off x="5716588" y="5975350"/>
            <a:ext cx="2719387" cy="306388"/>
          </a:xfrm>
        </p:spPr>
        <p:txBody>
          <a:bodyPr rIns="0"/>
          <a:lstStyle>
            <a:lvl1pPr algn="r">
              <a:defRPr b="0" i="0">
                <a:solidFill>
                  <a:schemeClr val="tx1"/>
                </a:solidFill>
                <a:latin typeface="Arial"/>
                <a:cs typeface="Arial"/>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6"/>
          <p:cNvSpPr>
            <a:spLocks noGrp="1" noChangeArrowheads="1"/>
          </p:cNvSpPr>
          <p:nvPr>
            <p:ph type="sldNum" sz="quarter" idx="15"/>
          </p:nvPr>
        </p:nvSpPr>
        <p:spPr>
          <a:ln/>
        </p:spPr>
        <p:txBody>
          <a:bodyPr/>
          <a:lstStyle>
            <a:lvl1pPr>
              <a:defRPr/>
            </a:lvl1pPr>
          </a:lstStyle>
          <a:p>
            <a:pPr>
              <a:defRPr/>
            </a:pPr>
            <a:fld id="{7ADD04CE-CDF8-4D8A-A824-685764FB4271}" type="slidenum">
              <a:rPr lang="en-US"/>
              <a:pPr>
                <a:defRPr/>
              </a:pPr>
              <a:t>‹#›</a:t>
            </a:fld>
            <a:endParaRPr lang="en-US" dirty="0"/>
          </a:p>
        </p:txBody>
      </p:sp>
      <p:sp>
        <p:nvSpPr>
          <p:cNvPr id="10" name="Footer Placeholder 2"/>
          <p:cNvSpPr>
            <a:spLocks noGrp="1"/>
          </p:cNvSpPr>
          <p:nvPr>
            <p:ph type="ftr" sz="quarter" idx="16"/>
          </p:nvPr>
        </p:nvSpPr>
        <p:spPr/>
        <p:txBody>
          <a:bodyPr/>
          <a:lstStyle>
            <a:lvl1pPr>
              <a:defRPr/>
            </a:lvl1pPr>
          </a:lstStyle>
          <a:p>
            <a:pPr>
              <a:defRPr/>
            </a:pPr>
            <a:r>
              <a:rPr lang="en-US" dirty="0"/>
              <a:t>Presentation Title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F8362E45-6406-4B07-B2BB-32A96A80A1BE}"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B759D77D-1A93-44A8-860E-1C00C8885147}"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anchor="ctr"/>
          <a:lstStyle/>
          <a:p>
            <a:endParaRPr lang="de-DE" dirty="0"/>
          </a:p>
        </p:txBody>
      </p:sp>
      <p:sp>
        <p:nvSpPr>
          <p:cNvPr id="74"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5"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78"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79"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81"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82"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83"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84"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85"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86"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87"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88"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89"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90"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91"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92"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93"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95"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96"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100"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102"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103"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104"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105"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106"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107"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08"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109"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113"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114"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115"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18"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119"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120"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122"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smtClean="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smtClean="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smtClean="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smtClean="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smtClean="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rgbClr val="021F43"/>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dirty="0" smtClean="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dirty="0" smtClean="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dirty="0" smtClean="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dirty="0" smtClean="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dirty="0" smtClean="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dirty="0" smtClean="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dirty="0" smtClean="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dirty="0" smtClean="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dirty="0" smtClean="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dirty="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dirty="0" smtClean="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dirty="0" smtClean="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dirty="0" smtClean="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dirty="0" smtClean="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dirty="0" smtClean="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31" name="Footer Placeholder 6"/>
          <p:cNvSpPr>
            <a:spLocks noGrp="1"/>
          </p:cNvSpPr>
          <p:nvPr>
            <p:ph type="ftr" sz="quarter" idx="119"/>
          </p:nvPr>
        </p:nvSpPr>
        <p:spPr/>
        <p:txBody>
          <a:bodyPr/>
          <a:lstStyle>
            <a:lvl1pPr>
              <a:defRPr/>
            </a:lvl1pPr>
          </a:lstStyle>
          <a:p>
            <a:pPr>
              <a:defRPr/>
            </a:pPr>
            <a:r>
              <a:rPr lang="en-US" dirty="0"/>
              <a:t>Presentation Title</a:t>
            </a:r>
          </a:p>
        </p:txBody>
      </p:sp>
      <p:sp>
        <p:nvSpPr>
          <p:cNvPr id="132" name="Slide Number Placeholder 7"/>
          <p:cNvSpPr>
            <a:spLocks noGrp="1"/>
          </p:cNvSpPr>
          <p:nvPr>
            <p:ph type="sldNum" sz="quarter" idx="120"/>
          </p:nvPr>
        </p:nvSpPr>
        <p:spPr/>
        <p:txBody>
          <a:bodyPr/>
          <a:lstStyle>
            <a:lvl1pPr>
              <a:defRPr/>
            </a:lvl1pPr>
          </a:lstStyle>
          <a:p>
            <a:pPr>
              <a:defRPr/>
            </a:pPr>
            <a:fld id="{B67CB4E6-B7B6-43C6-A742-8CF26924DA63}"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dirty="0" smtClean="0"/>
              <a:t>Drag picture to placeholder or click icon to add</a:t>
            </a:r>
            <a:endParaRPr lang="en-US" noProof="0" dirty="0"/>
          </a:p>
        </p:txBody>
      </p:sp>
      <p:sp>
        <p:nvSpPr>
          <p:cNvPr id="6" name="Title 1"/>
          <p:cNvSpPr>
            <a:spLocks noGrp="1"/>
          </p:cNvSpPr>
          <p:nvPr>
            <p:ph type="title"/>
          </p:nvPr>
        </p:nvSpPr>
        <p:spPr>
          <a:xfrm>
            <a:off x="5110480" y="3200401"/>
            <a:ext cx="3627120" cy="761999"/>
          </a:xfrm>
        </p:spPr>
        <p:txBody>
          <a:bodyPr/>
          <a:lstStyle>
            <a:lvl1pPr>
              <a:defRPr b="1"/>
            </a:lvl1pPr>
          </a:lstStyle>
          <a:p>
            <a:r>
              <a:rPr lang="en-US" dirty="0" smtClean="0"/>
              <a:t>Click to edit Master title style</a:t>
            </a:r>
            <a:endParaRPr lang="en-US" dirty="0"/>
          </a:p>
        </p:txBody>
      </p:sp>
      <p:sp>
        <p:nvSpPr>
          <p:cNvPr id="7" name="Text Placeholder 5"/>
          <p:cNvSpPr>
            <a:spLocks noGrp="1"/>
          </p:cNvSpPr>
          <p:nvPr>
            <p:ph type="body" sz="quarter" idx="14"/>
          </p:nvPr>
        </p:nvSpPr>
        <p:spPr>
          <a:xfrm>
            <a:off x="5100638" y="3982720"/>
            <a:ext cx="3647122" cy="1767839"/>
          </a:xfrm>
        </p:spPr>
        <p:txBody>
          <a:bodyPr/>
          <a:lstStyle>
            <a:lvl1pPr>
              <a:defRPr b="1">
                <a:solidFill>
                  <a:srgbClr val="FFFFFF"/>
                </a:solidFill>
              </a:defRPr>
            </a:lvl1pPr>
          </a:lstStyle>
          <a:p>
            <a:pPr lvl="0"/>
            <a:r>
              <a:rPr lang="en-US" dirty="0" smtClean="0"/>
              <a:t>Click to edit Master text styles</a:t>
            </a:r>
          </a:p>
        </p:txBody>
      </p:sp>
      <p:sp>
        <p:nvSpPr>
          <p:cNvPr id="5" name="Rectangle 6"/>
          <p:cNvSpPr>
            <a:spLocks noGrp="1" noChangeArrowheads="1"/>
          </p:cNvSpPr>
          <p:nvPr>
            <p:ph type="sldNum" sz="quarter" idx="15"/>
          </p:nvPr>
        </p:nvSpPr>
        <p:spPr>
          <a:ln/>
        </p:spPr>
        <p:txBody>
          <a:bodyPr/>
          <a:lstStyle>
            <a:lvl1pPr>
              <a:defRPr/>
            </a:lvl1pPr>
          </a:lstStyle>
          <a:p>
            <a:pPr>
              <a:defRPr/>
            </a:pPr>
            <a:fld id="{3CE145D1-4695-4B37-8E32-8EA78B3C4DAA}" type="slidenum">
              <a:rPr lang="en-US"/>
              <a:pPr>
                <a:defRPr/>
              </a:pPr>
              <a:t>‹#›</a:t>
            </a:fld>
            <a:endParaRPr lang="en-US" dirty="0"/>
          </a:p>
        </p:txBody>
      </p:sp>
      <p:sp>
        <p:nvSpPr>
          <p:cNvPr id="8" name="Footer Placeholder 2"/>
          <p:cNvSpPr>
            <a:spLocks noGrp="1"/>
          </p:cNvSpPr>
          <p:nvPr>
            <p:ph type="ftr" sz="quarter" idx="16"/>
          </p:nvPr>
        </p:nvSpPr>
        <p:spPr/>
        <p:txBody>
          <a:bodyPr/>
          <a:lstStyle>
            <a:lvl1pPr>
              <a:defRPr/>
            </a:lvl1pPr>
          </a:lstStyle>
          <a:p>
            <a:pPr>
              <a:defRPr/>
            </a:pPr>
            <a:r>
              <a:rPr lang="en-US" dirty="0"/>
              <a:t>Presentation Title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7" name="Rectangle 9"/>
          <p:cNvSpPr>
            <a:spLocks noChangeArrowheads="1"/>
          </p:cNvSpPr>
          <p:nvPr/>
        </p:nvSpPr>
        <p:spPr bwMode="auto">
          <a:xfrm>
            <a:off x="5175250" y="5302250"/>
            <a:ext cx="3968750"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dirty="0" smtClean="0"/>
              <a:t>Drag picture to placeholder or click icon to add</a:t>
            </a:r>
            <a:endParaRPr lang="en-US" noProof="0" dirty="0"/>
          </a:p>
        </p:txBody>
      </p:sp>
      <p:sp>
        <p:nvSpPr>
          <p:cNvPr id="5" name="Title 1"/>
          <p:cNvSpPr>
            <a:spLocks noGrp="1"/>
          </p:cNvSpPr>
          <p:nvPr>
            <p:ph type="title"/>
          </p:nvPr>
        </p:nvSpPr>
        <p:spPr>
          <a:xfrm>
            <a:off x="5110480" y="3200401"/>
            <a:ext cx="3627120" cy="761999"/>
          </a:xfrm>
        </p:spPr>
        <p:txBody>
          <a:bodyPr/>
          <a:lstStyle>
            <a:lvl1pPr>
              <a:defRPr b="1"/>
            </a:lvl1pPr>
          </a:lstStyle>
          <a:p>
            <a:r>
              <a:rPr lang="en-US" dirty="0" smtClean="0"/>
              <a:t>Click to edit Master title style</a:t>
            </a:r>
            <a:endParaRPr lang="en-US" dirty="0"/>
          </a:p>
        </p:txBody>
      </p:sp>
      <p:sp>
        <p:nvSpPr>
          <p:cNvPr id="6" name="Text Placeholder 5"/>
          <p:cNvSpPr>
            <a:spLocks noGrp="1"/>
          </p:cNvSpPr>
          <p:nvPr>
            <p:ph type="body" sz="quarter" idx="14"/>
          </p:nvPr>
        </p:nvSpPr>
        <p:spPr>
          <a:xfrm>
            <a:off x="5100638" y="3982720"/>
            <a:ext cx="3647122" cy="1767839"/>
          </a:xfrm>
        </p:spPr>
        <p:txBody>
          <a:bodyPr/>
          <a:lstStyle>
            <a:lvl1pPr>
              <a:defRPr b="1">
                <a:solidFill>
                  <a:schemeClr val="tx2">
                    <a:lumMod val="50000"/>
                    <a:lumOff val="50000"/>
                  </a:schemeClr>
                </a:solidFill>
              </a:defRPr>
            </a:lvl1pPr>
          </a:lstStyle>
          <a:p>
            <a:pPr lvl="0"/>
            <a:r>
              <a:rPr lang="en-US" dirty="0"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dirty="0" smtClean="0"/>
              <a:t>Click to edit Master title style</a:t>
            </a:r>
            <a:endParaRPr lang="en-US" dirty="0"/>
          </a:p>
        </p:txBody>
      </p:sp>
      <p:sp>
        <p:nvSpPr>
          <p:cNvPr id="4" name="Rectangle 6"/>
          <p:cNvSpPr>
            <a:spLocks noGrp="1" noChangeArrowheads="1"/>
          </p:cNvSpPr>
          <p:nvPr>
            <p:ph type="sldNum" sz="quarter" idx="19"/>
          </p:nvPr>
        </p:nvSpPr>
        <p:spPr>
          <a:ln/>
        </p:spPr>
        <p:txBody>
          <a:bodyPr/>
          <a:lstStyle>
            <a:lvl1pPr>
              <a:defRPr/>
            </a:lvl1pPr>
          </a:lstStyle>
          <a:p>
            <a:pPr>
              <a:defRPr/>
            </a:pPr>
            <a:fld id="{A88F0B7B-E5EA-4D0D-9853-F7C9673CD4D0}" type="slidenum">
              <a:rPr lang="en-US"/>
              <a:pPr>
                <a:defRPr/>
              </a:pPr>
              <a:t>‹#›</a:t>
            </a:fld>
            <a:endParaRPr lang="en-US" dirty="0"/>
          </a:p>
        </p:txBody>
      </p:sp>
      <p:sp>
        <p:nvSpPr>
          <p:cNvPr id="6" name="Footer Placeholder 2"/>
          <p:cNvSpPr>
            <a:spLocks noGrp="1"/>
          </p:cNvSpPr>
          <p:nvPr>
            <p:ph type="ftr" sz="quarter" idx="20"/>
          </p:nvPr>
        </p:nvSpPr>
        <p:spPr/>
        <p:txBody>
          <a:bodyPr/>
          <a:lstStyle>
            <a:lvl1pPr>
              <a:defRPr/>
            </a:lvl1pPr>
          </a:lstStyle>
          <a:p>
            <a:pPr>
              <a:defRPr/>
            </a:pPr>
            <a:r>
              <a:rPr lang="en-US" dirty="0"/>
              <a:t>Presentation Title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dirty="0"/>
          </a:p>
        </p:txBody>
      </p:sp>
      <p:sp>
        <p:nvSpPr>
          <p:cNvPr id="6" name="Rectangle 6"/>
          <p:cNvSpPr>
            <a:spLocks noGrp="1" noChangeArrowheads="1"/>
          </p:cNvSpPr>
          <p:nvPr>
            <p:ph type="sldNum" sz="quarter" idx="20"/>
          </p:nvPr>
        </p:nvSpPr>
        <p:spPr>
          <a:ln/>
        </p:spPr>
        <p:txBody>
          <a:bodyPr/>
          <a:lstStyle>
            <a:lvl1pPr>
              <a:defRPr/>
            </a:lvl1pPr>
          </a:lstStyle>
          <a:p>
            <a:pPr>
              <a:defRPr/>
            </a:pPr>
            <a:fld id="{D2453DE1-0178-446F-BAFC-2B16DBD9614B}" type="slidenum">
              <a:rPr lang="en-US"/>
              <a:pPr>
                <a:defRPr/>
              </a:pPr>
              <a:t>‹#›</a:t>
            </a:fld>
            <a:endParaRPr lang="en-US" dirty="0"/>
          </a:p>
        </p:txBody>
      </p:sp>
      <p:sp>
        <p:nvSpPr>
          <p:cNvPr id="7" name="Footer Placeholder 2"/>
          <p:cNvSpPr>
            <a:spLocks noGrp="1"/>
          </p:cNvSpPr>
          <p:nvPr>
            <p:ph type="ftr" sz="quarter" idx="21"/>
          </p:nvPr>
        </p:nvSpPr>
        <p:spPr/>
        <p:txBody>
          <a:bodyPr/>
          <a:lstStyle>
            <a:lvl1pPr>
              <a:defRPr/>
            </a:lvl1pPr>
          </a:lstStyle>
          <a:p>
            <a:pPr>
              <a:defRPr/>
            </a:pPr>
            <a:r>
              <a:rPr lang="en-US" dirty="0"/>
              <a:t>Presentation Title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Rectangle 6"/>
          <p:cNvSpPr>
            <a:spLocks noGrp="1" noChangeArrowheads="1"/>
          </p:cNvSpPr>
          <p:nvPr>
            <p:ph type="sldNum" sz="quarter" idx="21"/>
          </p:nvPr>
        </p:nvSpPr>
        <p:spPr>
          <a:ln/>
        </p:spPr>
        <p:txBody>
          <a:bodyPr/>
          <a:lstStyle>
            <a:lvl1pPr>
              <a:defRPr/>
            </a:lvl1pPr>
          </a:lstStyle>
          <a:p>
            <a:pPr>
              <a:defRPr/>
            </a:pPr>
            <a:fld id="{86EF3962-17D0-4E4D-9F4F-3E4D0FE4E18C}" type="slidenum">
              <a:rPr lang="en-US"/>
              <a:pPr>
                <a:defRPr/>
              </a:pPr>
              <a:t>‹#›</a:t>
            </a:fld>
            <a:endParaRPr lang="en-US" dirty="0"/>
          </a:p>
        </p:txBody>
      </p:sp>
      <p:sp>
        <p:nvSpPr>
          <p:cNvPr id="7" name="Footer Placeholder 2"/>
          <p:cNvSpPr>
            <a:spLocks noGrp="1"/>
          </p:cNvSpPr>
          <p:nvPr>
            <p:ph type="ftr" sz="quarter" idx="22"/>
          </p:nvPr>
        </p:nvSpPr>
        <p:spPr/>
        <p:txBody>
          <a:bodyPr/>
          <a:lstStyle>
            <a:lvl1pPr>
              <a:defRPr/>
            </a:lvl1pPr>
          </a:lstStyle>
          <a:p>
            <a:pPr>
              <a:defRPr/>
            </a:pPr>
            <a:r>
              <a:rPr lang="en-US" dirty="0"/>
              <a:t>Presentation Title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Rectangle 6"/>
          <p:cNvSpPr>
            <a:spLocks noGrp="1" noChangeArrowheads="1"/>
          </p:cNvSpPr>
          <p:nvPr>
            <p:ph type="sldNum" sz="quarter" idx="23"/>
          </p:nvPr>
        </p:nvSpPr>
        <p:spPr>
          <a:ln/>
        </p:spPr>
        <p:txBody>
          <a:bodyPr/>
          <a:lstStyle>
            <a:lvl1pPr>
              <a:defRPr/>
            </a:lvl1pPr>
          </a:lstStyle>
          <a:p>
            <a:pPr>
              <a:defRPr/>
            </a:pPr>
            <a:fld id="{CC93BEB5-C19E-44DB-A519-7408F690C13C}" type="slidenum">
              <a:rPr lang="en-US"/>
              <a:pPr>
                <a:defRPr/>
              </a:pPr>
              <a:t>‹#›</a:t>
            </a:fld>
            <a:endParaRPr lang="en-US" dirty="0"/>
          </a:p>
        </p:txBody>
      </p:sp>
      <p:sp>
        <p:nvSpPr>
          <p:cNvPr id="10" name="Footer Placeholder 2"/>
          <p:cNvSpPr>
            <a:spLocks noGrp="1"/>
          </p:cNvSpPr>
          <p:nvPr>
            <p:ph type="ftr" sz="quarter" idx="24"/>
          </p:nvPr>
        </p:nvSpPr>
        <p:spPr/>
        <p:txBody>
          <a:bodyPr/>
          <a:lstStyle>
            <a:lvl1pPr>
              <a:defRPr/>
            </a:lvl1pPr>
          </a:lstStyle>
          <a:p>
            <a:pPr>
              <a:defRPr/>
            </a:pPr>
            <a:r>
              <a:rPr lang="en-US" dirty="0"/>
              <a:t>Presentation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ght Photo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62450"/>
            <a:ext cx="9144000" cy="249555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sp>
        <p:nvSpPr>
          <p:cNvPr id="7" name="Rectangle 6"/>
          <p:cNvSpPr>
            <a:spLocks noChangeArrowheads="1"/>
          </p:cNvSpPr>
          <p:nvPr/>
        </p:nvSpPr>
        <p:spPr bwMode="auto">
          <a:xfrm>
            <a:off x="0" y="43021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grpSp>
        <p:nvGrpSpPr>
          <p:cNvPr id="8" name="Group 7"/>
          <p:cNvGrpSpPr>
            <a:grpSpLocks/>
          </p:cNvGrpSpPr>
          <p:nvPr/>
        </p:nvGrpSpPr>
        <p:grpSpPr bwMode="auto">
          <a:xfrm>
            <a:off x="265113" y="4540250"/>
            <a:ext cx="4321175" cy="876300"/>
            <a:chOff x="264890" y="4539871"/>
            <a:chExt cx="4321263" cy="876905"/>
          </a:xfrm>
        </p:grpSpPr>
        <p:pic>
          <p:nvPicPr>
            <p:cNvPr id="9" name="Picture 8" descr="reverse.png"/>
            <p:cNvPicPr>
              <a:picLocks noChangeAspect="1"/>
            </p:cNvPicPr>
            <p:nvPr/>
          </p:nvPicPr>
          <p:blipFill>
            <a:blip r:embed="rId2" cstate="print"/>
            <a:srcRect l="22154" t="27124" b="28558"/>
            <a:stretch>
              <a:fillRect/>
            </a:stretch>
          </p:blipFill>
          <p:spPr bwMode="auto">
            <a:xfrm>
              <a:off x="1200795" y="4789714"/>
              <a:ext cx="3385358" cy="408215"/>
            </a:xfrm>
            <a:prstGeom prst="rect">
              <a:avLst/>
            </a:prstGeom>
            <a:noFill/>
            <a:ln w="9525">
              <a:noFill/>
              <a:miter lim="800000"/>
              <a:headEnd/>
              <a:tailEnd/>
            </a:ln>
          </p:spPr>
        </p:pic>
        <p:pic>
          <p:nvPicPr>
            <p:cNvPr id="10" name="Picture 9" descr="NEW-WHITE-GRADIENT-GLOBES.png"/>
            <p:cNvPicPr>
              <a:picLocks noChangeAspect="1"/>
            </p:cNvPicPr>
            <p:nvPr/>
          </p:nvPicPr>
          <p:blipFill>
            <a:blip r:embed="rId3" cstate="print"/>
            <a:srcRect b="4430"/>
            <a:stretch>
              <a:fillRect/>
            </a:stretch>
          </p:blipFill>
          <p:spPr bwMode="auto">
            <a:xfrm>
              <a:off x="264890" y="4539871"/>
              <a:ext cx="935905" cy="876905"/>
            </a:xfrm>
            <a:prstGeom prst="rect">
              <a:avLst/>
            </a:prstGeom>
            <a:noFill/>
            <a:ln w="9525">
              <a:noFill/>
              <a:miter lim="800000"/>
              <a:headEnd/>
              <a:tailEnd/>
            </a:ln>
          </p:spPr>
        </p:pic>
      </p:grpSp>
      <p:sp>
        <p:nvSpPr>
          <p:cNvPr id="3" name="Picture Placeholder 2"/>
          <p:cNvSpPr>
            <a:spLocks noGrp="1"/>
          </p:cNvSpPr>
          <p:nvPr>
            <p:ph type="pic" sz="quarter" idx="15"/>
          </p:nvPr>
        </p:nvSpPr>
        <p:spPr>
          <a:xfrm>
            <a:off x="0" y="0"/>
            <a:ext cx="9144000" cy="4299185"/>
          </a:xfrm>
        </p:spPr>
        <p:txBody>
          <a:bodyPr>
            <a:normAutofit/>
          </a:bodyPr>
          <a:lstStyle>
            <a:lvl1pPr>
              <a:defRPr baseline="0"/>
            </a:lvl1pPr>
          </a:lstStyle>
          <a:p>
            <a:pPr lvl="0"/>
            <a:r>
              <a:rPr lang="de-DE" noProof="0" dirty="0" smtClean="0"/>
              <a:t>Bild durch Klicken auf Symbol hinzufügen</a:t>
            </a:r>
            <a:endParaRPr lang="en-US" noProof="0" dirty="0"/>
          </a:p>
        </p:txBody>
      </p:sp>
      <p:sp>
        <p:nvSpPr>
          <p:cNvPr id="17" name="Title 329"/>
          <p:cNvSpPr>
            <a:spLocks noGrp="1"/>
          </p:cNvSpPr>
          <p:nvPr>
            <p:ph type="title"/>
          </p:nvPr>
        </p:nvSpPr>
        <p:spPr>
          <a:xfrm>
            <a:off x="1273363" y="5293895"/>
            <a:ext cx="7323485" cy="387684"/>
          </a:xfrm>
        </p:spPr>
        <p:txBody>
          <a:bodyPr/>
          <a:lstStyle>
            <a:lvl1pPr>
              <a:defRPr sz="2000" b="1" cap="none" baseline="0">
                <a:solidFill>
                  <a:srgbClr val="FFFFFF"/>
                </a:solidFill>
              </a:defRPr>
            </a:lvl1pPr>
          </a:lstStyle>
          <a:p>
            <a:r>
              <a:rPr lang="de-DE" smtClean="0"/>
              <a:t>Titelmasterformat durch Klicken bearbeiten</a:t>
            </a:r>
            <a:endParaRPr lang="en-US" dirty="0"/>
          </a:p>
        </p:txBody>
      </p:sp>
      <p:sp>
        <p:nvSpPr>
          <p:cNvPr id="18" name="Text Placeholder 331"/>
          <p:cNvSpPr>
            <a:spLocks noGrp="1"/>
          </p:cNvSpPr>
          <p:nvPr>
            <p:ph type="body" sz="quarter" idx="13"/>
          </p:nvPr>
        </p:nvSpPr>
        <p:spPr>
          <a:xfrm>
            <a:off x="1273363" y="5708315"/>
            <a:ext cx="7335420" cy="326312"/>
          </a:xfrm>
        </p:spPr>
        <p:txBody>
          <a:bodyPr anchor="ctr">
            <a:normAutofit/>
          </a:bodyPr>
          <a:lstStyle>
            <a:lvl1pPr>
              <a:lnSpc>
                <a:spcPct val="100000"/>
              </a:lnSpc>
              <a:defRPr sz="1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p:txBody>
      </p:sp>
      <p:sp>
        <p:nvSpPr>
          <p:cNvPr id="20" name="Text Placeholder 331"/>
          <p:cNvSpPr>
            <a:spLocks noGrp="1"/>
          </p:cNvSpPr>
          <p:nvPr>
            <p:ph type="body" sz="quarter" idx="14"/>
          </p:nvPr>
        </p:nvSpPr>
        <p:spPr>
          <a:xfrm>
            <a:off x="1273363" y="6055895"/>
            <a:ext cx="4373402" cy="468382"/>
          </a:xfrm>
        </p:spPr>
        <p:txBody>
          <a:bodyPr anchor="b"/>
          <a:lstStyle>
            <a:lvl1pPr algn="l">
              <a:lnSpc>
                <a:spcPct val="100000"/>
              </a:lnSpc>
              <a:defRPr sz="1300" b="0" i="0" baseline="0">
                <a:solidFill>
                  <a:srgbClr val="FFFFFF"/>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de-DE" smtClean="0"/>
              <a:t>Textmasterformate durch Klicken bearbeiten</a:t>
            </a:r>
          </a:p>
          <a:p>
            <a:pPr lvl="1"/>
            <a:r>
              <a:rPr lang="de-DE" smtClean="0"/>
              <a:t>Zweite Ebene</a:t>
            </a:r>
          </a:p>
        </p:txBody>
      </p:sp>
      <p:sp>
        <p:nvSpPr>
          <p:cNvPr id="11" name="Rectangle 1028"/>
          <p:cNvSpPr>
            <a:spLocks noGrp="1" noChangeArrowheads="1"/>
          </p:cNvSpPr>
          <p:nvPr>
            <p:ph type="dt" sz="half" idx="16"/>
          </p:nvPr>
        </p:nvSpPr>
        <p:spPr>
          <a:xfrm>
            <a:off x="5854700" y="6161088"/>
            <a:ext cx="2744788" cy="363537"/>
          </a:xfrm>
        </p:spPr>
        <p:txBody>
          <a:bodyPr rIns="0" anchor="b" anchorCtr="0"/>
          <a:lstStyle>
            <a:lvl1pPr algn="r">
              <a:defRPr sz="1300" b="0" i="0">
                <a:solidFill>
                  <a:srgbClr val="FFFFFF"/>
                </a:solidFill>
                <a:latin typeface="Arial"/>
                <a:cs typeface="Arial"/>
              </a:defRPr>
            </a:lvl1pPr>
          </a:lstStyle>
          <a:p>
            <a:pPr>
              <a:defRPr/>
            </a:pP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ue Geometric 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5"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8"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9"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1"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2"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3"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4"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5"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6"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7"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18"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19"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0"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1"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2"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3"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5"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6"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0"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2"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3"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4"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5"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6"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7"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38"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39"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3"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4"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5"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8"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49"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0"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2"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60"/>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pic>
        <p:nvPicPr>
          <p:cNvPr id="62" name="Picture 61"/>
          <p:cNvPicPr>
            <a:picLocks noChangeAspect="1"/>
          </p:cNvPicPr>
          <p:nvPr/>
        </p:nvPicPr>
        <p:blipFill>
          <a:blip r:embed="rId2" cstate="print"/>
          <a:srcRect/>
          <a:stretch>
            <a:fillRect/>
          </a:stretch>
        </p:blipFill>
        <p:spPr bwMode="auto">
          <a:xfrm>
            <a:off x="6915150" y="6311900"/>
            <a:ext cx="1982788" cy="388938"/>
          </a:xfrm>
          <a:prstGeom prst="rect">
            <a:avLst/>
          </a:prstGeom>
          <a:noFill/>
          <a:ln w="9525">
            <a:noFill/>
            <a:miter lim="800000"/>
            <a:headEnd/>
            <a:tailEnd/>
          </a:ln>
        </p:spPr>
      </p:pic>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ue Geometric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6"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3"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4"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3"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4"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5"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6"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0"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2" name="Rectangle 61"/>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grpSp>
        <p:nvGrpSpPr>
          <p:cNvPr id="63" name="Group 62"/>
          <p:cNvGrpSpPr>
            <a:grpSpLocks/>
          </p:cNvGrpSpPr>
          <p:nvPr/>
        </p:nvGrpSpPr>
        <p:grpSpPr bwMode="auto">
          <a:xfrm>
            <a:off x="6894513" y="6286500"/>
            <a:ext cx="2090737" cy="423863"/>
            <a:chOff x="264890" y="4539871"/>
            <a:chExt cx="4321263" cy="876905"/>
          </a:xfrm>
        </p:grpSpPr>
        <p:pic>
          <p:nvPicPr>
            <p:cNvPr id="64" name="Picture 63" descr="reverse.png"/>
            <p:cNvPicPr>
              <a:picLocks noChangeAspect="1"/>
            </p:cNvPicPr>
            <p:nvPr/>
          </p:nvPicPr>
          <p:blipFill>
            <a:blip r:embed="rId2" cstate="print"/>
            <a:srcRect l="22154" t="27124" b="28558"/>
            <a:stretch>
              <a:fillRect/>
            </a:stretch>
          </p:blipFill>
          <p:spPr bwMode="auto">
            <a:xfrm>
              <a:off x="1200795" y="4789714"/>
              <a:ext cx="3385358" cy="408215"/>
            </a:xfrm>
            <a:prstGeom prst="rect">
              <a:avLst/>
            </a:prstGeom>
            <a:noFill/>
            <a:ln w="9525">
              <a:noFill/>
              <a:miter lim="800000"/>
              <a:headEnd/>
              <a:tailEnd/>
            </a:ln>
          </p:spPr>
        </p:pic>
        <p:pic>
          <p:nvPicPr>
            <p:cNvPr id="65" name="Picture 64" descr="NEW-WHITE-GRADIENT-GLOBES.png"/>
            <p:cNvPicPr>
              <a:picLocks noChangeAspect="1"/>
            </p:cNvPicPr>
            <p:nvPr/>
          </p:nvPicPr>
          <p:blipFill>
            <a:blip r:embed="rId3" cstate="print"/>
            <a:srcRect b="4430"/>
            <a:stretch>
              <a:fillRect/>
            </a:stretch>
          </p:blipFill>
          <p:spPr bwMode="auto">
            <a:xfrm>
              <a:off x="264890" y="4539871"/>
              <a:ext cx="935905" cy="876905"/>
            </a:xfrm>
            <a:prstGeom prst="rect">
              <a:avLst/>
            </a:prstGeom>
            <a:noFill/>
            <a:ln w="9525">
              <a:noFill/>
              <a:miter lim="800000"/>
              <a:headEnd/>
              <a:tailEnd/>
            </a:ln>
          </p:spPr>
        </p:pic>
      </p:grpSp>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bg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Photo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479925"/>
            <a:ext cx="9144000" cy="2378075"/>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 name="Rectangle 4"/>
          <p:cNvSpPr>
            <a:spLocks noChangeArrowheads="1"/>
          </p:cNvSpPr>
          <p:nvPr/>
        </p:nvSpPr>
        <p:spPr bwMode="auto">
          <a:xfrm>
            <a:off x="0" y="4449763"/>
            <a:ext cx="9144000" cy="176212"/>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endParaRPr>
          </a:p>
        </p:txBody>
      </p:sp>
      <p:grpSp>
        <p:nvGrpSpPr>
          <p:cNvPr id="6" name="Group 5"/>
          <p:cNvGrpSpPr>
            <a:grpSpLocks/>
          </p:cNvGrpSpPr>
          <p:nvPr/>
        </p:nvGrpSpPr>
        <p:grpSpPr bwMode="auto">
          <a:xfrm>
            <a:off x="6894513" y="6286500"/>
            <a:ext cx="2090737" cy="423863"/>
            <a:chOff x="264890" y="4539871"/>
            <a:chExt cx="4321263" cy="876905"/>
          </a:xfrm>
        </p:grpSpPr>
        <p:pic>
          <p:nvPicPr>
            <p:cNvPr id="7" name="Picture 6" descr="reverse.png"/>
            <p:cNvPicPr>
              <a:picLocks noChangeAspect="1"/>
            </p:cNvPicPr>
            <p:nvPr/>
          </p:nvPicPr>
          <p:blipFill>
            <a:blip r:embed="rId2" cstate="print"/>
            <a:srcRect l="22154" t="27124" b="28558"/>
            <a:stretch>
              <a:fillRect/>
            </a:stretch>
          </p:blipFill>
          <p:spPr bwMode="auto">
            <a:xfrm>
              <a:off x="1200795" y="4789714"/>
              <a:ext cx="3385358" cy="408215"/>
            </a:xfrm>
            <a:prstGeom prst="rect">
              <a:avLst/>
            </a:prstGeom>
            <a:noFill/>
            <a:ln w="9525">
              <a:noFill/>
              <a:miter lim="800000"/>
              <a:headEnd/>
              <a:tailEnd/>
            </a:ln>
          </p:spPr>
        </p:pic>
        <p:pic>
          <p:nvPicPr>
            <p:cNvPr id="8" name="Picture 7" descr="NEW-WHITE-GRADIENT-GLOBES.png"/>
            <p:cNvPicPr>
              <a:picLocks noChangeAspect="1"/>
            </p:cNvPicPr>
            <p:nvPr/>
          </p:nvPicPr>
          <p:blipFill>
            <a:blip r:embed="rId3" cstate="print"/>
            <a:srcRect b="4430"/>
            <a:stretch>
              <a:fillRect/>
            </a:stretch>
          </p:blipFill>
          <p:spPr bwMode="auto">
            <a:xfrm>
              <a:off x="264890" y="4539871"/>
              <a:ext cx="935905" cy="876905"/>
            </a:xfrm>
            <a:prstGeom prst="rect">
              <a:avLst/>
            </a:prstGeom>
            <a:noFill/>
            <a:ln w="9525">
              <a:noFill/>
              <a:miter lim="800000"/>
              <a:headEnd/>
              <a:tailEnd/>
            </a:ln>
          </p:spPr>
        </p:pic>
      </p:grpSp>
      <p:sp>
        <p:nvSpPr>
          <p:cNvPr id="18" name="Text Placeholder 331"/>
          <p:cNvSpPr>
            <a:spLocks noGrp="1"/>
          </p:cNvSpPr>
          <p:nvPr>
            <p:ph type="body" sz="quarter" idx="13"/>
          </p:nvPr>
        </p:nvSpPr>
        <p:spPr>
          <a:xfrm>
            <a:off x="431800" y="4681311"/>
            <a:ext cx="8285018" cy="1550156"/>
          </a:xfrm>
        </p:spPr>
        <p:txBody>
          <a:bodyPr lIns="0" tIns="0" rIns="0" bIns="0"/>
          <a:lstStyle>
            <a:lvl1pPr>
              <a:lnSpc>
                <a:spcPct val="100000"/>
              </a:lnSpc>
              <a:defRPr sz="24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3" name="Picture Placeholder 2"/>
          <p:cNvSpPr>
            <a:spLocks noGrp="1"/>
          </p:cNvSpPr>
          <p:nvPr>
            <p:ph type="pic" sz="quarter" idx="14"/>
          </p:nvPr>
        </p:nvSpPr>
        <p:spPr>
          <a:xfrm>
            <a:off x="0" y="0"/>
            <a:ext cx="9144000" cy="4459111"/>
          </a:xfrm>
        </p:spPr>
        <p:txBody>
          <a:bodyPr/>
          <a:lstStyle>
            <a:lvl1pPr>
              <a:defRPr baseline="0"/>
            </a:lvl1pPr>
          </a:lstStyle>
          <a:p>
            <a:pPr lvl="0"/>
            <a:r>
              <a:rPr lang="en-US" noProof="0" dirty="0" smtClean="0"/>
              <a:t>Drag picture to placeholder or click icon to add</a:t>
            </a:r>
            <a:endParaRPr lang="en-US" noProof="0"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rey Divider Geometric">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rcRect t="13008" b="29047"/>
          <a:stretch>
            <a:fillRect/>
          </a:stretch>
        </p:blipFill>
        <p:spPr bwMode="auto">
          <a:xfrm>
            <a:off x="0" y="0"/>
            <a:ext cx="9144000" cy="6858000"/>
          </a:xfrm>
          <a:prstGeom prst="rect">
            <a:avLst/>
          </a:prstGeom>
          <a:noFill/>
          <a:ln w="9525">
            <a:noFill/>
            <a:miter lim="800000"/>
            <a:headEnd/>
            <a:tailEnd/>
          </a:ln>
        </p:spPr>
      </p:pic>
      <p:sp>
        <p:nvSpPr>
          <p:cNvPr id="5" name="Line 1086"/>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6" name="Line 1087"/>
          <p:cNvSpPr>
            <a:spLocks noChangeShapeType="1"/>
          </p:cNvSpPr>
          <p:nvPr/>
        </p:nvSpPr>
        <p:spPr bwMode="auto">
          <a:xfrm>
            <a:off x="484188" y="617538"/>
            <a:ext cx="1587" cy="1587"/>
          </a:xfrm>
          <a:prstGeom prst="line">
            <a:avLst/>
          </a:prstGeom>
          <a:noFill/>
          <a:ln w="9525">
            <a:noFill/>
            <a:round/>
            <a:headEnd/>
            <a:tailEnd/>
          </a:ln>
        </p:spPr>
        <p:txBody>
          <a:bodyPr/>
          <a:lstStyle/>
          <a:p>
            <a:endParaRPr lang="de-DE"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w="9525">
            <a:noFill/>
            <a:round/>
            <a:headEnd/>
            <a:tailEnd/>
          </a:ln>
        </p:spPr>
        <p:txBody>
          <a:bodyPr/>
          <a:lstStyle/>
          <a:p>
            <a:endParaRPr lang="de-DE"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w="9525">
            <a:noFill/>
            <a:round/>
            <a:headEnd/>
            <a:tailEnd/>
          </a:ln>
        </p:spPr>
        <p:txBody>
          <a:bodyPr/>
          <a:lstStyle/>
          <a:p>
            <a:endParaRPr lang="de-DE"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w="9525">
            <a:noFill/>
            <a:round/>
            <a:headEnd/>
            <a:tailEnd/>
          </a:ln>
        </p:spPr>
        <p:txBody>
          <a:bodyPr/>
          <a:lstStyle/>
          <a:p>
            <a:endParaRPr lang="de-DE"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w="9525">
            <a:noFill/>
            <a:round/>
            <a:headEnd/>
            <a:tailEnd/>
          </a:ln>
        </p:spPr>
        <p:txBody>
          <a:bodyPr/>
          <a:lstStyle/>
          <a:p>
            <a:endParaRPr lang="de-DE"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w="9525">
            <a:noFill/>
            <a:round/>
            <a:headEnd/>
            <a:tailEnd/>
          </a:ln>
        </p:spPr>
        <p:txBody>
          <a:bodyPr/>
          <a:lstStyle/>
          <a:p>
            <a:endParaRPr lang="de-DE"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w="9525">
            <a:noFill/>
            <a:round/>
            <a:headEnd/>
            <a:tailEnd/>
          </a:ln>
        </p:spPr>
        <p:txBody>
          <a:bodyPr/>
          <a:lstStyle/>
          <a:p>
            <a:endParaRPr lang="de-DE"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w="9525">
            <a:noFill/>
            <a:round/>
            <a:headEnd/>
            <a:tailEnd/>
          </a:ln>
        </p:spPr>
        <p:txBody>
          <a:bodyPr/>
          <a:lstStyle/>
          <a:p>
            <a:endParaRPr lang="de-DE"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w="9525">
            <a:noFill/>
            <a:round/>
            <a:headEnd/>
            <a:tailEnd/>
          </a:ln>
        </p:spPr>
        <p:txBody>
          <a:bodyPr/>
          <a:lstStyle/>
          <a:p>
            <a:endParaRPr lang="de-DE"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w="9525">
            <a:noFill/>
            <a:round/>
            <a:headEnd/>
            <a:tailEnd/>
          </a:ln>
        </p:spPr>
        <p:txBody>
          <a:bodyPr/>
          <a:lstStyle/>
          <a:p>
            <a:endParaRPr lang="de-DE"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w="9525">
            <a:noFill/>
            <a:round/>
            <a:headEnd/>
            <a:tailEnd/>
          </a:ln>
        </p:spPr>
        <p:txBody>
          <a:bodyPr/>
          <a:lstStyle/>
          <a:p>
            <a:endParaRPr lang="de-DE"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w="9525">
            <a:noFill/>
            <a:round/>
            <a:headEnd/>
            <a:tailEnd/>
          </a:ln>
        </p:spPr>
        <p:txBody>
          <a:bodyPr/>
          <a:lstStyle/>
          <a:p>
            <a:endParaRPr lang="de-DE" dirty="0"/>
          </a:p>
        </p:txBody>
      </p:sp>
      <p:sp>
        <p:nvSpPr>
          <p:cNvPr id="23" name="Line 1187"/>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4" name="Line 1188"/>
          <p:cNvSpPr>
            <a:spLocks noChangeShapeType="1"/>
          </p:cNvSpPr>
          <p:nvPr/>
        </p:nvSpPr>
        <p:spPr bwMode="auto">
          <a:xfrm>
            <a:off x="569913" y="520700"/>
            <a:ext cx="1587" cy="1588"/>
          </a:xfrm>
          <a:prstGeom prst="line">
            <a:avLst/>
          </a:prstGeom>
          <a:noFill/>
          <a:ln w="9525">
            <a:noFill/>
            <a:round/>
            <a:headEnd/>
            <a:tailEnd/>
          </a:ln>
        </p:spPr>
        <p:txBody>
          <a:bodyPr/>
          <a:lstStyle/>
          <a:p>
            <a:endParaRPr lang="de-DE"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w="9525">
            <a:noFill/>
            <a:round/>
            <a:headEnd/>
            <a:tailEnd/>
          </a:ln>
        </p:spPr>
        <p:txBody>
          <a:bodyPr/>
          <a:lstStyle/>
          <a:p>
            <a:endParaRPr lang="de-DE"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w="9525">
            <a:noFill/>
            <a:round/>
            <a:headEnd/>
            <a:tailEnd/>
          </a:ln>
        </p:spPr>
        <p:txBody>
          <a:bodyPr/>
          <a:lstStyle/>
          <a:p>
            <a:endParaRPr lang="de-DE"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w="9525">
            <a:noFill/>
            <a:round/>
            <a:headEnd/>
            <a:tailEnd/>
          </a:ln>
        </p:spPr>
        <p:txBody>
          <a:bodyPr/>
          <a:lstStyle/>
          <a:p>
            <a:endParaRPr lang="de-DE"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w="9525">
            <a:noFill/>
            <a:round/>
            <a:headEnd/>
            <a:tailEnd/>
          </a:ln>
        </p:spPr>
        <p:txBody>
          <a:bodyPr/>
          <a:lstStyle/>
          <a:p>
            <a:endParaRPr lang="de-DE" dirty="0"/>
          </a:p>
        </p:txBody>
      </p:sp>
      <p:sp>
        <p:nvSpPr>
          <p:cNvPr id="33" name="Line 1237"/>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4" name="Line 1238"/>
          <p:cNvSpPr>
            <a:spLocks noChangeShapeType="1"/>
          </p:cNvSpPr>
          <p:nvPr/>
        </p:nvSpPr>
        <p:spPr bwMode="auto">
          <a:xfrm>
            <a:off x="728663" y="544513"/>
            <a:ext cx="1587" cy="1587"/>
          </a:xfrm>
          <a:prstGeom prst="line">
            <a:avLst/>
          </a:prstGeom>
          <a:noFill/>
          <a:ln w="9525">
            <a:noFill/>
            <a:round/>
            <a:headEnd/>
            <a:tailEnd/>
          </a:ln>
        </p:spPr>
        <p:txBody>
          <a:bodyPr/>
          <a:lstStyle/>
          <a:p>
            <a:endParaRPr lang="de-DE"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w="9525">
            <a:noFill/>
            <a:round/>
            <a:headEnd/>
            <a:tailEnd/>
          </a:ln>
        </p:spPr>
        <p:txBody>
          <a:bodyPr/>
          <a:lstStyle/>
          <a:p>
            <a:endParaRPr lang="de-DE"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w="9525">
            <a:noFill/>
            <a:round/>
            <a:headEnd/>
            <a:tailEnd/>
          </a:ln>
        </p:spPr>
        <p:txBody>
          <a:bodyPr/>
          <a:lstStyle/>
          <a:p>
            <a:endParaRPr lang="de-DE"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w="9525">
            <a:noFill/>
            <a:round/>
            <a:headEnd/>
            <a:tailEnd/>
          </a:ln>
        </p:spPr>
        <p:txBody>
          <a:bodyPr/>
          <a:lstStyle/>
          <a:p>
            <a:endParaRPr lang="de-DE"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w="9525">
            <a:noFill/>
            <a:round/>
            <a:headEnd/>
            <a:tailEnd/>
          </a:ln>
        </p:spPr>
        <p:txBody>
          <a:bodyPr/>
          <a:lstStyle/>
          <a:p>
            <a:endParaRPr lang="de-DE"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w="9525">
            <a:noFill/>
            <a:round/>
            <a:headEnd/>
            <a:tailEnd/>
          </a:ln>
        </p:spPr>
        <p:txBody>
          <a:bodyPr/>
          <a:lstStyle/>
          <a:p>
            <a:endParaRPr lang="de-DE"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w="9525">
            <a:noFill/>
            <a:round/>
            <a:headEnd/>
            <a:tailEnd/>
          </a:ln>
        </p:spPr>
        <p:txBody>
          <a:bodyPr/>
          <a:lstStyle/>
          <a:p>
            <a:endParaRPr lang="de-DE"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w="9525">
            <a:noFill/>
            <a:round/>
            <a:headEnd/>
            <a:tailEnd/>
          </a:ln>
        </p:spPr>
        <p:txBody>
          <a:bodyPr/>
          <a:lstStyle/>
          <a:p>
            <a:endParaRPr lang="de-DE" dirty="0"/>
          </a:p>
        </p:txBody>
      </p:sp>
      <p:sp>
        <p:nvSpPr>
          <p:cNvPr id="45" name="Line 1270"/>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6" name="Line 1271"/>
          <p:cNvSpPr>
            <a:spLocks noChangeShapeType="1"/>
          </p:cNvSpPr>
          <p:nvPr/>
        </p:nvSpPr>
        <p:spPr bwMode="auto">
          <a:xfrm>
            <a:off x="728663" y="530225"/>
            <a:ext cx="1587" cy="1588"/>
          </a:xfrm>
          <a:prstGeom prst="line">
            <a:avLst/>
          </a:prstGeom>
          <a:noFill/>
          <a:ln w="9525">
            <a:noFill/>
            <a:round/>
            <a:headEnd/>
            <a:tailEnd/>
          </a:ln>
        </p:spPr>
        <p:txBody>
          <a:bodyPr/>
          <a:lstStyle/>
          <a:p>
            <a:endParaRPr lang="de-DE"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49" name="Line 1274"/>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0" name="Line 1275"/>
          <p:cNvSpPr>
            <a:spLocks noChangeShapeType="1"/>
          </p:cNvSpPr>
          <p:nvPr/>
        </p:nvSpPr>
        <p:spPr bwMode="auto">
          <a:xfrm>
            <a:off x="728663" y="527050"/>
            <a:ext cx="1587" cy="1588"/>
          </a:xfrm>
          <a:prstGeom prst="line">
            <a:avLst/>
          </a:prstGeom>
          <a:noFill/>
          <a:ln w="9525">
            <a:noFill/>
            <a:round/>
            <a:headEnd/>
            <a:tailEnd/>
          </a:ln>
        </p:spPr>
        <p:txBody>
          <a:bodyPr/>
          <a:lstStyle/>
          <a:p>
            <a:endParaRPr lang="de-DE"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w="9525">
            <a:noFill/>
            <a:round/>
            <a:headEnd/>
            <a:tailEnd/>
          </a:ln>
        </p:spPr>
        <p:txBody>
          <a:bodyPr/>
          <a:lstStyle/>
          <a:p>
            <a:endParaRPr lang="de-DE"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w="9525">
            <a:noFill/>
            <a:round/>
            <a:headEnd/>
            <a:tailEnd/>
          </a:ln>
        </p:spPr>
        <p:txBody>
          <a:bodyPr/>
          <a:lstStyle/>
          <a:p>
            <a:endParaRPr lang="de-DE"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w="9525">
            <a:noFill/>
            <a:round/>
            <a:headEnd/>
            <a:tailEnd/>
          </a:ln>
        </p:spPr>
        <p:txBody>
          <a:bodyPr/>
          <a:lstStyle/>
          <a:p>
            <a:endParaRPr lang="de-DE"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p>
        </p:txBody>
      </p:sp>
      <p:grpSp>
        <p:nvGrpSpPr>
          <p:cNvPr id="62" name="Group 61"/>
          <p:cNvGrpSpPr>
            <a:grpSpLocks/>
          </p:cNvGrpSpPr>
          <p:nvPr/>
        </p:nvGrpSpPr>
        <p:grpSpPr bwMode="auto">
          <a:xfrm>
            <a:off x="6894513" y="6286500"/>
            <a:ext cx="2090737" cy="423863"/>
            <a:chOff x="264890" y="4539871"/>
            <a:chExt cx="4321263" cy="876905"/>
          </a:xfrm>
        </p:grpSpPr>
        <p:pic>
          <p:nvPicPr>
            <p:cNvPr id="63" name="Picture 62" descr="reverse.png"/>
            <p:cNvPicPr>
              <a:picLocks noChangeAspect="1"/>
            </p:cNvPicPr>
            <p:nvPr/>
          </p:nvPicPr>
          <p:blipFill>
            <a:blip r:embed="rId3" cstate="print"/>
            <a:srcRect l="22154" t="27124" b="28558"/>
            <a:stretch>
              <a:fillRect/>
            </a:stretch>
          </p:blipFill>
          <p:spPr bwMode="auto">
            <a:xfrm>
              <a:off x="1200795" y="4789714"/>
              <a:ext cx="3385358" cy="408215"/>
            </a:xfrm>
            <a:prstGeom prst="rect">
              <a:avLst/>
            </a:prstGeom>
            <a:noFill/>
            <a:ln w="9525">
              <a:noFill/>
              <a:miter lim="800000"/>
              <a:headEnd/>
              <a:tailEnd/>
            </a:ln>
          </p:spPr>
        </p:pic>
        <p:pic>
          <p:nvPicPr>
            <p:cNvPr id="64" name="Picture 63" descr="NEW-WHITE-GRADIENT-GLOBES.png"/>
            <p:cNvPicPr>
              <a:picLocks noChangeAspect="1"/>
            </p:cNvPicPr>
            <p:nvPr/>
          </p:nvPicPr>
          <p:blipFill>
            <a:blip r:embed="rId4" cstate="print"/>
            <a:srcRect b="4430"/>
            <a:stretch>
              <a:fillRect/>
            </a:stretch>
          </p:blipFill>
          <p:spPr bwMode="auto">
            <a:xfrm>
              <a:off x="264890" y="4539871"/>
              <a:ext cx="935905" cy="876905"/>
            </a:xfrm>
            <a:prstGeom prst="rect">
              <a:avLst/>
            </a:prstGeom>
            <a:noFill/>
            <a:ln w="9525">
              <a:noFill/>
              <a:miter lim="800000"/>
              <a:headEnd/>
              <a:tailEnd/>
            </a:ln>
          </p:spPr>
        </p:pic>
      </p:grpSp>
      <p:sp>
        <p:nvSpPr>
          <p:cNvPr id="330" name="Title 329"/>
          <p:cNvSpPr>
            <a:spLocks noGrp="1"/>
          </p:cNvSpPr>
          <p:nvPr>
            <p:ph type="title"/>
          </p:nvPr>
        </p:nvSpPr>
        <p:spPr>
          <a:xfrm>
            <a:off x="808182" y="1538423"/>
            <a:ext cx="7353019" cy="1450437"/>
          </a:xfrm>
        </p:spPr>
        <p:txBody>
          <a:bodyPr lIns="0" tIns="0" rIns="0" bIns="0" anchor="b"/>
          <a:lstStyle>
            <a:lvl1pPr>
              <a:defRPr sz="3600" b="1" i="0"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19728" y="3000005"/>
            <a:ext cx="7360148" cy="2397495"/>
          </a:xfrm>
        </p:spPr>
        <p:txBody>
          <a:bodyPr lIns="0" tIns="0" rIns="0" bIns="0">
            <a:normAutofit/>
          </a:bodyPr>
          <a:lstStyle>
            <a:lvl1pPr>
              <a:lnSpc>
                <a:spcPct val="100000"/>
              </a:lnSpc>
              <a:defRPr sz="4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79" y="968963"/>
            <a:ext cx="8529637" cy="5349287"/>
          </a:xfrm>
        </p:spPr>
        <p:txBody>
          <a:bodyPr>
            <a:normAutofit/>
          </a:bodyPr>
          <a:lstStyle>
            <a:lvl1pPr>
              <a:lnSpc>
                <a:spcPct val="100000"/>
              </a:lnSpc>
              <a:spcBef>
                <a:spcPts val="0"/>
              </a:spcBef>
              <a:defRPr sz="1200"/>
            </a:lvl1pPr>
          </a:lstStyle>
          <a:p>
            <a:pPr lvl="0"/>
            <a:endParaRPr lang="en-US" noProof="0" dirty="0"/>
          </a:p>
        </p:txBody>
      </p:sp>
      <p:sp>
        <p:nvSpPr>
          <p:cNvPr id="4" name="Rectangle 6"/>
          <p:cNvSpPr>
            <a:spLocks noGrp="1" noChangeArrowheads="1"/>
          </p:cNvSpPr>
          <p:nvPr>
            <p:ph type="sldNum" sz="quarter" idx="14"/>
          </p:nvPr>
        </p:nvSpPr>
        <p:spPr>
          <a:ln/>
        </p:spPr>
        <p:txBody>
          <a:bodyPr/>
          <a:lstStyle>
            <a:lvl1pPr>
              <a:defRPr/>
            </a:lvl1pPr>
          </a:lstStyle>
          <a:p>
            <a:pPr>
              <a:defRPr/>
            </a:pPr>
            <a:fld id="{AD30A778-4930-4590-B267-AF0ACA23DB36}" type="slidenum">
              <a:rPr lang="en-US"/>
              <a:pPr>
                <a:defRPr/>
              </a:pPr>
              <a:t>‹#›</a:t>
            </a:fld>
            <a:endParaRPr lang="en-US" dirty="0"/>
          </a:p>
        </p:txBody>
      </p:sp>
      <p:sp>
        <p:nvSpPr>
          <p:cNvPr id="5" name="Footer Placeholder 2"/>
          <p:cNvSpPr>
            <a:spLocks noGrp="1"/>
          </p:cNvSpPr>
          <p:nvPr>
            <p:ph type="ftr" sz="quarter" idx="15"/>
          </p:nvPr>
        </p:nvSpPr>
        <p:spPr/>
        <p:txBody>
          <a:bodyPr/>
          <a:lstStyle>
            <a:lvl1pPr>
              <a:defRPr/>
            </a:lvl1pPr>
          </a:lstStyle>
          <a:p>
            <a:pPr>
              <a:defRPr/>
            </a:pPr>
            <a:r>
              <a:rPr lang="en-US" dirty="0"/>
              <a:t>Presentation Title</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defTabSz="457200" fontAlgn="auto">
              <a:spcBef>
                <a:spcPct val="50000"/>
              </a:spcBef>
              <a:spcAft>
                <a:spcPts val="0"/>
              </a:spcAft>
              <a:buFontTx/>
              <a:buChar char="•"/>
            </a:pPr>
            <a:endParaRPr lang="en-US" sz="1300" b="0">
              <a:solidFill>
                <a:srgbClr val="021F43"/>
              </a:solidFill>
              <a:latin typeface="Arial"/>
              <a:ea typeface="+mn-ea"/>
            </a:endParaRPr>
          </a:p>
        </p:txBody>
      </p:sp>
      <p:sp>
        <p:nvSpPr>
          <p:cNvPr id="7" name="Rectangle 6"/>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defTabSz="457200" fontAlgn="auto">
              <a:spcBef>
                <a:spcPct val="50000"/>
              </a:spcBef>
              <a:spcAft>
                <a:spcPts val="0"/>
              </a:spcAft>
              <a:buFontTx/>
              <a:buChar char="•"/>
            </a:pPr>
            <a:endParaRPr lang="en-US" sz="1300" b="0">
              <a:solidFill>
                <a:prstClr val="white"/>
              </a:solidFill>
              <a:latin typeface="Arial"/>
              <a:ea typeface="+mn-ea"/>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0" name="Picture Placeholder 4"/>
          <p:cNvSpPr>
            <a:spLocks noGrp="1"/>
          </p:cNvSpPr>
          <p:nvPr>
            <p:ph type="pic" sz="quarter" idx="16"/>
          </p:nvPr>
        </p:nvSpPr>
        <p:spPr>
          <a:xfrm>
            <a:off x="508000"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8" name="Rectangle 1028"/>
          <p:cNvSpPr>
            <a:spLocks noGrp="1" noChangeArrowheads="1"/>
          </p:cNvSpPr>
          <p:nvPr>
            <p:ph type="dt" sz="half" idx="17"/>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solidFill>
                <a:srgbClr val="021F43"/>
              </a:solidFill>
            </a:endParaRPr>
          </a:p>
        </p:txBody>
      </p:sp>
    </p:spTree>
    <p:extLst>
      <p:ext uri="{BB962C8B-B14F-4D97-AF65-F5344CB8AC3E}">
        <p14:creationId xmlns:p14="http://schemas.microsoft.com/office/powerpoint/2010/main" val="3418952476"/>
      </p:ext>
    </p:extLst>
  </p:cSld>
  <p:clrMapOvr>
    <a:masterClrMapping/>
  </p:clrMapOvr>
  <p:timing>
    <p:tnLst>
      <p:par>
        <p:cTn id="1" dur="indefinite" restart="never" nodeType="tmRoot"/>
      </p:par>
    </p:tnLst>
  </p:timing>
  <p:hf hd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Whit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11650"/>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defTabSz="457200" fontAlgn="auto">
              <a:spcBef>
                <a:spcPct val="50000"/>
              </a:spcBef>
              <a:spcAft>
                <a:spcPts val="0"/>
              </a:spcAft>
              <a:buFontTx/>
              <a:buChar char="•"/>
            </a:pPr>
            <a:endParaRPr lang="en-US" sz="1300" b="0">
              <a:solidFill>
                <a:srgbClr val="139AF0"/>
              </a:solidFill>
              <a:latin typeface="Arial"/>
              <a:ea typeface="+mn-ea"/>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tx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0" name="Picture Placeholder 4"/>
          <p:cNvSpPr>
            <a:spLocks noGrp="1"/>
          </p:cNvSpPr>
          <p:nvPr>
            <p:ph type="pic" sz="quarter" idx="16"/>
          </p:nvPr>
        </p:nvSpPr>
        <p:spPr>
          <a:xfrm>
            <a:off x="508000"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7" name="Rectangle 1028"/>
          <p:cNvSpPr>
            <a:spLocks noGrp="1" noChangeArrowheads="1"/>
          </p:cNvSpPr>
          <p:nvPr>
            <p:ph type="dt" sz="half" idx="17"/>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solidFill>
                <a:srgbClr val="021F43"/>
              </a:solidFill>
            </a:endParaRPr>
          </a:p>
        </p:txBody>
      </p:sp>
    </p:spTree>
    <p:extLst>
      <p:ext uri="{BB962C8B-B14F-4D97-AF65-F5344CB8AC3E}">
        <p14:creationId xmlns:p14="http://schemas.microsoft.com/office/powerpoint/2010/main" val="2463681887"/>
      </p:ext>
    </p:extLst>
  </p:cSld>
  <p:clrMapOvr>
    <a:masterClrMapping/>
  </p:clrMapOvr>
  <p:timing>
    <p:tnLst>
      <p:par>
        <p:cTn id="1" dur="indefinite" restart="never" nodeType="tmRoot"/>
      </p:par>
    </p:tnLst>
  </p:timing>
  <p:hf hdr="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Dark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defTabSz="457200" fontAlgn="auto">
              <a:spcBef>
                <a:spcPct val="50000"/>
              </a:spcBef>
              <a:spcAft>
                <a:spcPts val="0"/>
              </a:spcAft>
              <a:buFontTx/>
              <a:buChar char="•"/>
            </a:pPr>
            <a:endParaRPr lang="en-US" sz="1300" b="0">
              <a:solidFill>
                <a:srgbClr val="021F43"/>
              </a:solidFill>
              <a:latin typeface="Arial"/>
              <a:ea typeface="+mn-ea"/>
            </a:endParaRPr>
          </a:p>
        </p:txBody>
      </p:sp>
      <p:sp>
        <p:nvSpPr>
          <p:cNvPr id="7" name="Rectangle 6"/>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defTabSz="457200" fontAlgn="auto">
              <a:spcBef>
                <a:spcPct val="50000"/>
              </a:spcBef>
              <a:spcAft>
                <a:spcPts val="0"/>
              </a:spcAft>
              <a:buFontTx/>
              <a:buChar char="•"/>
            </a:pPr>
            <a:endParaRPr lang="en-US" sz="1300" b="0">
              <a:solidFill>
                <a:prstClr val="white"/>
              </a:solidFill>
              <a:latin typeface="Arial"/>
              <a:ea typeface="+mn-ea"/>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70" name="Picture Placeholder 4"/>
          <p:cNvSpPr>
            <a:spLocks noGrp="1"/>
          </p:cNvSpPr>
          <p:nvPr>
            <p:ph type="pic" sz="quarter" idx="16"/>
          </p:nvPr>
        </p:nvSpPr>
        <p:spPr>
          <a:xfrm>
            <a:off x="508000"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9" name="Text Placeholder 331"/>
          <p:cNvSpPr>
            <a:spLocks noGrp="1"/>
          </p:cNvSpPr>
          <p:nvPr>
            <p:ph type="body" sz="quarter" idx="14"/>
          </p:nvPr>
        </p:nvSpPr>
        <p:spPr>
          <a:xfrm>
            <a:off x="5682073" y="4699001"/>
            <a:ext cx="282117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8" name="Rectangle 1028"/>
          <p:cNvSpPr>
            <a:spLocks noGrp="1" noChangeArrowheads="1"/>
          </p:cNvSpPr>
          <p:nvPr>
            <p:ph type="dt" sz="half" idx="17"/>
          </p:nvPr>
        </p:nvSpPr>
        <p:spPr>
          <a:xfrm>
            <a:off x="5716588" y="6116638"/>
            <a:ext cx="2719387" cy="306387"/>
          </a:xfrm>
        </p:spPr>
        <p:txBody>
          <a:bodyPr rIns="0" anchor="ctr"/>
          <a:lstStyle>
            <a:lvl1pPr algn="r">
              <a:defRPr b="0" i="0">
                <a:solidFill>
                  <a:schemeClr val="tx1"/>
                </a:solidFill>
                <a:latin typeface="Arial"/>
                <a:cs typeface="Arial"/>
              </a:defRPr>
            </a:lvl1pPr>
          </a:lstStyle>
          <a:p>
            <a:pPr>
              <a:defRPr/>
            </a:pPr>
            <a:endParaRPr lang="en-US">
              <a:solidFill>
                <a:srgbClr val="021F43"/>
              </a:solidFill>
            </a:endParaRPr>
          </a:p>
        </p:txBody>
      </p:sp>
    </p:spTree>
    <p:extLst>
      <p:ext uri="{BB962C8B-B14F-4D97-AF65-F5344CB8AC3E}">
        <p14:creationId xmlns:p14="http://schemas.microsoft.com/office/powerpoint/2010/main" val="1216622318"/>
      </p:ext>
    </p:extLst>
  </p:cSld>
  <p:clrMapOvr>
    <a:masterClrMapping/>
  </p:clrMapOvr>
  <p:timing>
    <p:tnLst>
      <p:par>
        <p:cTn id="1" dur="indefinite" restart="never" nodeType="tmRoot"/>
      </p:par>
    </p:tnLst>
  </p:timing>
  <p:hf hdr="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200">
                <a:solidFill>
                  <a:schemeClr val="tx2">
                    <a:lumMod val="90000"/>
                    <a:lumOff val="10000"/>
                  </a:schemeClr>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1"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Tree>
    <p:extLst>
      <p:ext uri="{BB962C8B-B14F-4D97-AF65-F5344CB8AC3E}">
        <p14:creationId xmlns:p14="http://schemas.microsoft.com/office/powerpoint/2010/main" val="5905352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
        <p:nvSpPr>
          <p:cNvPr id="9" name="Foliennummernplatzhalter 3"/>
          <p:cNvSpPr>
            <a:spLocks noGrp="1"/>
          </p:cNvSpPr>
          <p:nvPr>
            <p:ph type="sldNum" sz="quarter" idx="4"/>
          </p:nvPr>
        </p:nvSpPr>
        <p:spPr>
          <a:xfrm>
            <a:off x="8662742" y="6567952"/>
            <a:ext cx="466744" cy="215900"/>
          </a:xfrm>
          <a:prstGeom prst="rect">
            <a:avLst/>
          </a:prstGeom>
        </p:spPr>
        <p:txBody>
          <a:bodyPr/>
          <a:lstStyle>
            <a:lvl1pPr algn="r">
              <a:defRPr sz="1000" b="1"/>
            </a:lvl1pPr>
          </a:lstStyle>
          <a:p>
            <a:pPr defTabSz="457200" fontAlgn="auto">
              <a:spcBef>
                <a:spcPts val="0"/>
              </a:spcBef>
              <a:spcAft>
                <a:spcPts val="0"/>
              </a:spcAft>
              <a:defRPr/>
            </a:pPr>
            <a:fld id="{EF62D93A-3BA0-8848-BFA3-D7046C1B555D}" type="slidenum">
              <a:rPr lang="en-US" smtClean="0">
                <a:solidFill>
                  <a:srgbClr val="021F43"/>
                </a:solidFill>
                <a:latin typeface="Arial"/>
                <a:ea typeface="+mn-ea"/>
              </a:rPr>
              <a:pPr defTabSz="457200" fontAlgn="auto">
                <a:spcBef>
                  <a:spcPts val="0"/>
                </a:spcBef>
                <a:spcAft>
                  <a:spcPts val="0"/>
                </a:spcAft>
                <a:defRPr/>
              </a:pPr>
              <a:t>‹#›</a:t>
            </a:fld>
            <a:endParaRPr lang="en-US" dirty="0">
              <a:solidFill>
                <a:srgbClr val="021F43"/>
              </a:solidFill>
              <a:latin typeface="Arial"/>
              <a:ea typeface="+mn-ea"/>
            </a:endParaRPr>
          </a:p>
        </p:txBody>
      </p:sp>
    </p:spTree>
    <p:extLst>
      <p:ext uri="{BB962C8B-B14F-4D97-AF65-F5344CB8AC3E}">
        <p14:creationId xmlns:p14="http://schemas.microsoft.com/office/powerpoint/2010/main" val="27679558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0BB71-85AB-43C3-A464-D6650B77A9B6}" type="datetime1">
              <a:rPr lang="en-US" smtClean="0"/>
              <a:pPr/>
              <a:t>11/15/2015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DE4B64-776F-43CE-989B-E0250B334192}" type="slidenum">
              <a:rPr lang="en-US" smtClean="0"/>
              <a:pPr/>
              <a:t>‹#›</a:t>
            </a:fld>
            <a:endParaRPr lang="en-US"/>
          </a:p>
        </p:txBody>
      </p:sp>
    </p:spTree>
    <p:extLst>
      <p:ext uri="{BB962C8B-B14F-4D97-AF65-F5344CB8AC3E}">
        <p14:creationId xmlns:p14="http://schemas.microsoft.com/office/powerpoint/2010/main" val="2587423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4" name="Foliennummernplatzhalter 3"/>
          <p:cNvSpPr>
            <a:spLocks noGrp="1"/>
          </p:cNvSpPr>
          <p:nvPr>
            <p:ph type="sldNum" sz="quarter" idx="11"/>
          </p:nvPr>
        </p:nvSpPr>
        <p:spPr>
          <a:xfrm>
            <a:off x="8619194" y="6599585"/>
            <a:ext cx="466744" cy="215900"/>
          </a:xfrm>
          <a:prstGeom prst="rect">
            <a:avLst/>
          </a:prstGeom>
        </p:spPr>
        <p:txBody>
          <a:bodyPr/>
          <a:lstStyle>
            <a:lvl1pPr algn="r">
              <a:defRPr sz="1000" b="1"/>
            </a:lvl1pPr>
          </a:lstStyle>
          <a:p>
            <a:pPr defTabSz="457200" fontAlgn="auto">
              <a:spcBef>
                <a:spcPts val="0"/>
              </a:spcBef>
              <a:spcAft>
                <a:spcPts val="0"/>
              </a:spcAft>
              <a:defRPr/>
            </a:pPr>
            <a:fld id="{EF62D93A-3BA0-8848-BFA3-D7046C1B555D}" type="slidenum">
              <a:rPr lang="en-US" smtClean="0">
                <a:solidFill>
                  <a:srgbClr val="021F43"/>
                </a:solidFill>
                <a:latin typeface="Arial"/>
                <a:ea typeface="+mn-ea"/>
              </a:rPr>
              <a:pPr defTabSz="457200" fontAlgn="auto">
                <a:spcBef>
                  <a:spcPts val="0"/>
                </a:spcBef>
                <a:spcAft>
                  <a:spcPts val="0"/>
                </a:spcAft>
                <a:defRPr/>
              </a:pPr>
              <a:t>‹#›</a:t>
            </a:fld>
            <a:endParaRPr lang="en-US" dirty="0">
              <a:solidFill>
                <a:srgbClr val="021F43"/>
              </a:solidFill>
              <a:latin typeface="Arial"/>
              <a:ea typeface="+mn-ea"/>
            </a:endParaRPr>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41067712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6" name="Foliennummernplatzhalter 3"/>
          <p:cNvSpPr>
            <a:spLocks noGrp="1"/>
          </p:cNvSpPr>
          <p:nvPr>
            <p:ph type="sldNum" sz="quarter" idx="4"/>
          </p:nvPr>
        </p:nvSpPr>
        <p:spPr>
          <a:xfrm>
            <a:off x="8648225" y="6585056"/>
            <a:ext cx="466744" cy="215900"/>
          </a:xfrm>
          <a:prstGeom prst="rect">
            <a:avLst/>
          </a:prstGeom>
        </p:spPr>
        <p:txBody>
          <a:bodyPr/>
          <a:lstStyle>
            <a:lvl1pPr algn="r">
              <a:defRPr sz="1000" b="1"/>
            </a:lvl1pPr>
          </a:lstStyle>
          <a:p>
            <a:pPr defTabSz="457200" fontAlgn="auto">
              <a:spcBef>
                <a:spcPts val="0"/>
              </a:spcBef>
              <a:spcAft>
                <a:spcPts val="0"/>
              </a:spcAft>
              <a:defRPr/>
            </a:pPr>
            <a:fld id="{EF62D93A-3BA0-8848-BFA3-D7046C1B555D}" type="slidenum">
              <a:rPr lang="en-US" smtClean="0">
                <a:solidFill>
                  <a:srgbClr val="021F43"/>
                </a:solidFill>
                <a:latin typeface="Arial"/>
                <a:ea typeface="+mn-ea"/>
              </a:rPr>
              <a:pPr defTabSz="457200" fontAlgn="auto">
                <a:spcBef>
                  <a:spcPts val="0"/>
                </a:spcBef>
                <a:spcAft>
                  <a:spcPts val="0"/>
                </a:spcAft>
                <a:defRPr/>
              </a:pPr>
              <a:t>‹#›</a:t>
            </a:fld>
            <a:endParaRPr lang="en-US" dirty="0">
              <a:solidFill>
                <a:srgbClr val="021F43"/>
              </a:solidFill>
              <a:latin typeface="Arial"/>
              <a:ea typeface="+mn-ea"/>
            </a:endParaRPr>
          </a:p>
        </p:txBody>
      </p:sp>
    </p:spTree>
    <p:extLst>
      <p:ext uri="{BB962C8B-B14F-4D97-AF65-F5344CB8AC3E}">
        <p14:creationId xmlns:p14="http://schemas.microsoft.com/office/powerpoint/2010/main" val="54948256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endParaRPr>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endParaRPr>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endParaRPr>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endParaRPr>
          </a:p>
        </p:txBody>
      </p:sp>
      <p:sp>
        <p:nvSpPr>
          <p:cNvPr id="12" name="Rectangle 1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endParaRPr>
          </a:p>
        </p:txBody>
      </p:sp>
    </p:spTree>
    <p:extLst>
      <p:ext uri="{BB962C8B-B14F-4D97-AF65-F5344CB8AC3E}">
        <p14:creationId xmlns:p14="http://schemas.microsoft.com/office/powerpoint/2010/main" val="328041003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dirty="0">
              <a:solidFill>
                <a:prstClr val="white"/>
              </a:solidFill>
            </a:endParaRPr>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1200" b="1"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Tree>
    <p:extLst>
      <p:ext uri="{BB962C8B-B14F-4D97-AF65-F5344CB8AC3E}">
        <p14:creationId xmlns:p14="http://schemas.microsoft.com/office/powerpoint/2010/main" val="30441910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ster Title: V1">
    <p:spTree>
      <p:nvGrpSpPr>
        <p:cNvPr id="1" name=""/>
        <p:cNvGrpSpPr/>
        <p:nvPr/>
      </p:nvGrpSpPr>
      <p:grpSpPr>
        <a:xfrm>
          <a:off x="0" y="0"/>
          <a:ext cx="0" cy="0"/>
          <a:chOff x="0" y="0"/>
          <a:chExt cx="0" cy="0"/>
        </a:xfrm>
      </p:grpSpPr>
      <p:sp>
        <p:nvSpPr>
          <p:cNvPr id="14" name="Rectangle 13"/>
          <p:cNvSpPr/>
          <p:nvPr/>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5" name="Picture 2" descr="I:\_GregW\1322550 WBGIS - ITS Sub Branding\WBGIS_ITS-PPT_footer-06.jpg"/>
          <p:cNvPicPr>
            <a:picLocks noChangeAspect="1" noChangeArrowheads="1"/>
          </p:cNvPicPr>
          <p:nvPr/>
        </p:nvPicPr>
        <p:blipFill>
          <a:blip r:embed="rId2"/>
          <a:srcRect b="82105"/>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10" name="Rectangle 9"/>
          <p:cNvSpPr/>
          <p:nvPr/>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prstClr val="white"/>
              </a:solidFill>
            </a:endParaRPr>
          </a:p>
        </p:txBody>
      </p:sp>
      <p:sp>
        <p:nvSpPr>
          <p:cNvPr id="11" name="Rectangle 10"/>
          <p:cNvSpPr/>
          <p:nvPr/>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prstClr val="white"/>
              </a:solidFill>
            </a:endParaRPr>
          </a:p>
        </p:txBody>
      </p:sp>
      <p:sp>
        <p:nvSpPr>
          <p:cNvPr id="13" name="Rectangle 12"/>
          <p:cNvSpPr/>
          <p:nvPr/>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prstClr val="white"/>
              </a:solidFill>
            </a:endParaRPr>
          </a:p>
        </p:txBody>
      </p:sp>
      <p:sp>
        <p:nvSpPr>
          <p:cNvPr id="2" name="Rectangle 1"/>
          <p:cNvSpPr/>
          <p:nvPr/>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37478253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tx1"/>
                </a:solidFill>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a:xfrm>
            <a:off x="2310063" y="6360101"/>
            <a:ext cx="4558326" cy="215901"/>
          </a:xfrm>
          <a:prstGeom prst="rect">
            <a:avLst/>
          </a:prstGeom>
        </p:spPr>
        <p:txBody>
          <a:bodyPr/>
          <a:lstStyle/>
          <a:p>
            <a:endParaRPr lang="en-US"/>
          </a:p>
        </p:txBody>
      </p:sp>
      <p:sp>
        <p:nvSpPr>
          <p:cNvPr id="4" name="Foliennummernplatzhalter 3"/>
          <p:cNvSpPr>
            <a:spLocks noGrp="1"/>
          </p:cNvSpPr>
          <p:nvPr>
            <p:ph type="sldNum" sz="quarter" idx="11"/>
          </p:nvPr>
        </p:nvSpPr>
        <p:spPr>
          <a:xfrm>
            <a:off x="8532118" y="6360102"/>
            <a:ext cx="288032" cy="215900"/>
          </a:xfrm>
          <a:prstGeom prst="rect">
            <a:avLst/>
          </a:prstGeom>
        </p:spPr>
        <p:txBody>
          <a:bodyPr/>
          <a:lstStyle/>
          <a:p>
            <a:fld id="{C123E2B6-F00E-4995-82E8-F5BC851B1FAF}" type="slidenum">
              <a:rPr lang="en-US" smtClean="0"/>
              <a:t>‹#›</a:t>
            </a:fld>
            <a:endParaRPr lang="en-US"/>
          </a:p>
        </p:txBody>
      </p:sp>
      <p:sp>
        <p:nvSpPr>
          <p:cNvPr id="6" name="Inhaltsplatzhalter 5"/>
          <p:cNvSpPr>
            <a:spLocks noGrp="1"/>
          </p:cNvSpPr>
          <p:nvPr>
            <p:ph sz="quarter" idx="12" hasCustomPrompt="1"/>
          </p:nvPr>
        </p:nvSpPr>
        <p:spPr/>
        <p:txBody>
          <a:bodyPr/>
          <a:lstStyle>
            <a:lvl1pPr>
              <a:defRPr>
                <a:solidFill>
                  <a:schemeClr val="tx1"/>
                </a:solidFill>
              </a:defRPr>
            </a:lvl1pPr>
            <a:lvl2pPr>
              <a:defRPr>
                <a:solidFill>
                  <a:schemeClr val="tx1"/>
                </a:solidFill>
              </a:defRPr>
            </a:lvl2pPr>
            <a:lvl3pPr marL="361950" indent="-361950">
              <a:buFont typeface="Arial" panose="020B0604020202020204" pitchFamily="34" charset="0"/>
              <a:buChar cha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12941072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3A0ABBF-4222-4C8C-BA32-B2F1438142A9}" type="datetime1">
              <a:rPr lang="en-US" smtClean="0"/>
              <a:t>11/15/2015</a:t>
            </a:fld>
            <a:endParaRPr lang="en-US"/>
          </a:p>
        </p:txBody>
      </p:sp>
      <p:sp>
        <p:nvSpPr>
          <p:cNvPr id="3" name="Footer Placeholder 2"/>
          <p:cNvSpPr>
            <a:spLocks noGrp="1"/>
          </p:cNvSpPr>
          <p:nvPr>
            <p:ph type="ftr" sz="quarter" idx="11"/>
          </p:nvPr>
        </p:nvSpPr>
        <p:spPr>
          <a:xfrm>
            <a:off x="2310063" y="6360101"/>
            <a:ext cx="4558326" cy="215901"/>
          </a:xfrm>
          <a:prstGeom prst="rect">
            <a:avLst/>
          </a:prstGeom>
        </p:spPr>
        <p:txBody>
          <a:bodyPr/>
          <a:lstStyle/>
          <a:p>
            <a:endParaRPr lang="en-US"/>
          </a:p>
        </p:txBody>
      </p:sp>
      <p:sp>
        <p:nvSpPr>
          <p:cNvPr id="4" name="Slide Number Placeholder 3"/>
          <p:cNvSpPr>
            <a:spLocks noGrp="1"/>
          </p:cNvSpPr>
          <p:nvPr>
            <p:ph type="sldNum" sz="quarter" idx="12"/>
          </p:nvPr>
        </p:nvSpPr>
        <p:spPr>
          <a:xfrm>
            <a:off x="8532118" y="6360102"/>
            <a:ext cx="288032" cy="215900"/>
          </a:xfrm>
          <a:prstGeom prst="rect">
            <a:avLst/>
          </a:prstGeom>
        </p:spPr>
        <p:txBody>
          <a:bodyPr/>
          <a:lstStyle/>
          <a:p>
            <a:fld id="{B90BA92D-0862-4485-9492-633D7D68F39D}" type="slidenum">
              <a:rPr lang="en-US" smtClean="0"/>
              <a:t>‹#›</a:t>
            </a:fld>
            <a:endParaRPr lang="en-US"/>
          </a:p>
        </p:txBody>
      </p:sp>
    </p:spTree>
    <p:extLst>
      <p:ext uri="{BB962C8B-B14F-4D97-AF65-F5344CB8AC3E}">
        <p14:creationId xmlns:p14="http://schemas.microsoft.com/office/powerpoint/2010/main" val="48349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Master Title: V2">
    <p:spTree>
      <p:nvGrpSpPr>
        <p:cNvPr id="1" name=""/>
        <p:cNvGrpSpPr/>
        <p:nvPr/>
      </p:nvGrpSpPr>
      <p:grpSpPr>
        <a:xfrm>
          <a:off x="0" y="0"/>
          <a:ext cx="0" cy="0"/>
          <a:chOff x="0" y="0"/>
          <a:chExt cx="0" cy="0"/>
        </a:xfrm>
      </p:grpSpPr>
      <p:pic>
        <p:nvPicPr>
          <p:cNvPr id="10" name="Bild 12"/>
          <p:cNvPicPr>
            <a:picLocks noChangeAspect="1"/>
          </p:cNvPicPr>
          <p:nvPr/>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
        <p:nvSpPr>
          <p:cNvPr id="11" name="Rectangle 4"/>
          <p:cNvSpPr txBox="1">
            <a:spLocks noChangeArrowheads="1"/>
          </p:cNvSpPr>
          <p:nvPr/>
        </p:nvSpPr>
        <p:spPr bwMode="auto">
          <a:xfrm>
            <a:off x="1065327" y="6453187"/>
            <a:ext cx="4175874"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l">
              <a:defRPr/>
            </a:pPr>
            <a:r>
              <a:rPr lang="en-US" dirty="0" smtClean="0">
                <a:solidFill>
                  <a:prstClr val="black"/>
                </a:solidFill>
                <a:latin typeface="Arial"/>
                <a:cs typeface="Arial"/>
              </a:rPr>
              <a:t>Strictly Confidential</a:t>
            </a:r>
            <a:r>
              <a:rPr lang="de-DE" dirty="0" smtClean="0">
                <a:solidFill>
                  <a:prstClr val="black"/>
                </a:solidFill>
                <a:latin typeface="Arial"/>
                <a:cs typeface="Arial"/>
              </a:rPr>
              <a:t> © 2014</a:t>
            </a:r>
            <a:endParaRPr lang="en-US" dirty="0">
              <a:solidFill>
                <a:prstClr val="black"/>
              </a:solidFill>
              <a:latin typeface="Arial"/>
              <a:cs typeface="Arial"/>
            </a:endParaRPr>
          </a:p>
        </p:txBody>
      </p:sp>
    </p:spTree>
    <p:extLst>
      <p:ext uri="{BB962C8B-B14F-4D97-AF65-F5344CB8AC3E}">
        <p14:creationId xmlns:p14="http://schemas.microsoft.com/office/powerpoint/2010/main" val="881587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8" name="Rechteck 7"/>
          <p:cNvSpPr/>
          <p:nvPr userDrawn="1"/>
        </p:nvSpPr>
        <p:spPr bwMode="auto">
          <a:xfrm>
            <a:off x="0" y="0"/>
            <a:ext cx="9144000" cy="936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de-DE"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4" name="Rectangle 9"/>
          <p:cNvSpPr>
            <a:spLocks noChangeArrowheads="1"/>
          </p:cNvSpPr>
          <p:nvPr/>
        </p:nvSpPr>
        <p:spPr bwMode="auto">
          <a:xfrm>
            <a:off x="0" y="900000"/>
            <a:ext cx="9144000" cy="3600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smtClean="0">
              <a:solidFill>
                <a:schemeClr val="bg1"/>
              </a:solidFill>
              <a:latin typeface="+mn-lt"/>
            </a:endParaRPr>
          </a:p>
        </p:txBody>
      </p:sp>
      <p:sp>
        <p:nvSpPr>
          <p:cNvPr id="2" name="Title 1"/>
          <p:cNvSpPr>
            <a:spLocks noGrp="1"/>
          </p:cNvSpPr>
          <p:nvPr>
            <p:ph type="title"/>
          </p:nvPr>
        </p:nvSpPr>
        <p:spPr>
          <a:xfrm>
            <a:off x="356934" y="116632"/>
            <a:ext cx="8462029" cy="756707"/>
          </a:xfrm>
        </p:spPr>
        <p:txBody>
          <a:bodyPr anchor="b"/>
          <a:lstStyle>
            <a:lvl1pPr>
              <a:defRPr sz="2200" b="1" i="0">
                <a:solidFill>
                  <a:schemeClr val="bg1"/>
                </a:solidFill>
              </a:defRPr>
            </a:lvl1p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dirty="0" smtClean="0"/>
              <a:t>Click to edit Master text styles</a:t>
            </a:r>
          </a:p>
        </p:txBody>
      </p:sp>
      <p:sp>
        <p:nvSpPr>
          <p:cNvPr id="5" name="Slide Number Placeholder 3"/>
          <p:cNvSpPr>
            <a:spLocks noGrp="1"/>
          </p:cNvSpPr>
          <p:nvPr>
            <p:ph type="sldNum" sz="quarter" idx="14"/>
          </p:nvPr>
        </p:nvSpPr>
        <p:spPr>
          <a:xfrm>
            <a:off x="357188" y="6350000"/>
            <a:ext cx="552450" cy="358775"/>
          </a:xfrm>
          <a:prstGeom prst="rect">
            <a:avLst/>
          </a:prstGeom>
        </p:spPr>
        <p:txBody>
          <a:bodyPr/>
          <a:lstStyle>
            <a:lvl1pPr>
              <a:defRPr/>
            </a:lvl1pPr>
          </a:lstStyle>
          <a:p>
            <a:pPr>
              <a:defRPr/>
            </a:pPr>
            <a:fld id="{2682E26A-15DB-42E2-AF95-BB64871F9682}" type="slidenum">
              <a:rPr lang="en-US" smtClean="0"/>
              <a:pPr>
                <a:defRPr/>
              </a:pPr>
              <a:t>‹#›</a:t>
            </a:fld>
            <a:endParaRPr lang="en-US" dirty="0"/>
          </a:p>
        </p:txBody>
      </p:sp>
      <p:sp>
        <p:nvSpPr>
          <p:cNvPr id="6" name="Footer Placeholder 4"/>
          <p:cNvSpPr>
            <a:spLocks noGrp="1"/>
          </p:cNvSpPr>
          <p:nvPr>
            <p:ph type="ftr" sz="quarter" idx="15"/>
          </p:nvPr>
        </p:nvSpPr>
        <p:spPr>
          <a:xfrm>
            <a:off x="1003300" y="6356350"/>
            <a:ext cx="5707063" cy="365125"/>
          </a:xfrm>
          <a:prstGeom prst="rect">
            <a:avLst/>
          </a:prstGeom>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916147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theme" Target="../theme/theme10.xml"/><Relationship Id="rId4" Type="http://schemas.openxmlformats.org/officeDocument/2006/relationships/slideLayout" Target="../slideLayouts/slideLayout33.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11.xml"/><Relationship Id="rId1" Type="http://schemas.openxmlformats.org/officeDocument/2006/relationships/slideLayout" Target="../slideLayouts/slideLayout3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image" Target="../media/image11.jpeg"/><Relationship Id="rId5" Type="http://schemas.openxmlformats.org/officeDocument/2006/relationships/slideLayout" Target="../slideLayouts/slideLayout39.xml"/><Relationship Id="rId10" Type="http://schemas.openxmlformats.org/officeDocument/2006/relationships/theme" Target="../theme/theme12.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2.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7.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3.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image" Target="../media/image7.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7.png"/><Relationship Id="rId5" Type="http://schemas.openxmlformats.org/officeDocument/2006/relationships/theme" Target="../theme/theme9.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de-DE"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en-US" smtClean="0"/>
              <a:t>Textmasterformate durch Klicken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ctr">
            <a:normAutofit/>
          </a:bodyPr>
          <a:lstStyle>
            <a:lvl1pPr algn="l">
              <a:defRPr sz="1400" b="0">
                <a:solidFill>
                  <a:schemeClr val="tx1">
                    <a:tint val="75000"/>
                  </a:schemeClr>
                </a:solidFill>
                <a:latin typeface="+mn-lt"/>
                <a:ea typeface="+mn-ea"/>
                <a:cs typeface="Times New Roman" pitchFamily="18"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51" r:id="rId1"/>
    <p:sldLayoutId id="2147485552" r:id="rId2"/>
    <p:sldLayoutId id="2147485553" r:id="rId3"/>
    <p:sldLayoutId id="2147485573" r:id="rId4"/>
    <p:sldLayoutId id="2147485594" r:id="rId5"/>
    <p:sldLayoutId id="2147485595" r:id="rId6"/>
    <p:sldLayoutId id="2147485596" r:id="rId7"/>
    <p:sldLayoutId id="2147485597" r:id="rId8"/>
    <p:sldLayoutId id="2147485599"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ＭＳ Ｐゴシック" charset="0"/>
        </a:defRPr>
      </a:lvl1pPr>
      <a:lvl2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5559" r:id="rId1"/>
    <p:sldLayoutId id="2147485560" r:id="rId2"/>
    <p:sldLayoutId id="2147485561" r:id="rId3"/>
    <p:sldLayoutId id="214748556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600" cap="all">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11267"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11268"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45090074-E794-45E6-B692-123636EAB92B}" type="slidenum">
              <a:rPr lang="en-US"/>
              <a:pPr>
                <a:defRPr/>
              </a:pPr>
              <a:t>‹#›</a:t>
            </a:fld>
            <a:endParaRPr lang="en-US" dirty="0"/>
          </a:p>
        </p:txBody>
      </p:sp>
      <p:sp>
        <p:nvSpPr>
          <p:cNvPr id="1127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11272" name="Picture 10"/>
          <p:cNvPicPr>
            <a:picLocks noChangeAspect="1"/>
          </p:cNvPicPr>
          <p:nvPr/>
        </p:nvPicPr>
        <p:blipFill>
          <a:blip r:embed="rId3"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50" r:id="rId1"/>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2847975" y="6356350"/>
            <a:ext cx="5600700" cy="328613"/>
          </a:xfrm>
          <a:prstGeom prst="rect">
            <a:avLst/>
          </a:prstGeom>
        </p:spPr>
        <p:txBody>
          <a:bodyPr vert="horz" lIns="0" tIns="0" rIns="91440" bIns="0" rtlCol="0" anchor="b">
            <a:normAutofit/>
          </a:bodyPr>
          <a:lstStyle>
            <a:lvl1pPr algn="r">
              <a:defRPr sz="1400" b="0">
                <a:solidFill>
                  <a:schemeClr val="tx1">
                    <a:tint val="75000"/>
                  </a:schemeClr>
                </a:solidFill>
                <a:latin typeface="+mn-lt"/>
                <a:ea typeface="+mn-ea"/>
                <a:cs typeface="Times New Roman" pitchFamily="18" charset="0"/>
              </a:defRPr>
            </a:lvl1pPr>
          </a:lstStyle>
          <a:p>
            <a:pPr defTabSz="457200" fontAlgn="auto">
              <a:spcBef>
                <a:spcPts val="0"/>
              </a:spcBef>
              <a:spcAft>
                <a:spcPts val="0"/>
              </a:spcAft>
              <a:defRPr/>
            </a:pPr>
            <a:r>
              <a:rPr lang="en-US">
                <a:solidFill>
                  <a:srgbClr val="021F43">
                    <a:tint val="75000"/>
                  </a:srgbClr>
                </a:solidFill>
              </a:rPr>
              <a:t>Presentation Title</a:t>
            </a:r>
            <a:endParaRPr lang="en-US" dirty="0">
              <a:solidFill>
                <a:srgbClr val="021F43">
                  <a:tint val="75000"/>
                </a:srgbClr>
              </a:solidFill>
            </a:endParaRPr>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b">
            <a:normAutofit/>
          </a:bodyPr>
          <a:lstStyle>
            <a:lvl1pPr algn="l">
              <a:defRPr sz="1400" b="0">
                <a:solidFill>
                  <a:schemeClr val="tx1">
                    <a:tint val="75000"/>
                  </a:schemeClr>
                </a:solidFill>
                <a:latin typeface="+mn-lt"/>
                <a:ea typeface="+mn-ea"/>
                <a:cs typeface="Times New Roman" pitchFamily="18" charset="0"/>
              </a:defRPr>
            </a:lvl1pPr>
          </a:lstStyle>
          <a:p>
            <a:pPr defTabSz="457200" fontAlgn="auto">
              <a:spcBef>
                <a:spcPts val="0"/>
              </a:spcBef>
              <a:spcAft>
                <a:spcPts val="0"/>
              </a:spcAft>
              <a:defRPr/>
            </a:pPr>
            <a:endParaRPr lang="en-US">
              <a:solidFill>
                <a:srgbClr val="021F43">
                  <a:tint val="75000"/>
                </a:srgbClr>
              </a:solidFill>
            </a:endParaRPr>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22738" y="6404752"/>
            <a:ext cx="1512277" cy="300353"/>
          </a:xfrm>
          <a:prstGeom prst="rect">
            <a:avLst/>
          </a:prstGeom>
        </p:spPr>
      </p:pic>
    </p:spTree>
    <p:extLst>
      <p:ext uri="{BB962C8B-B14F-4D97-AF65-F5344CB8AC3E}">
        <p14:creationId xmlns:p14="http://schemas.microsoft.com/office/powerpoint/2010/main" val="2602124136"/>
      </p:ext>
    </p:extLst>
  </p:cSld>
  <p:clrMap bg1="lt1" tx1="dk1" bg2="lt2" tx2="dk2" accent1="accent1" accent2="accent2" accent3="accent3" accent4="accent4" accent5="accent5" accent6="accent6" hlink="hlink" folHlink="folHlink"/>
  <p:sldLayoutIdLst>
    <p:sldLayoutId id="2147485585" r:id="rId1"/>
    <p:sldLayoutId id="2147485586" r:id="rId2"/>
    <p:sldLayoutId id="2147485587" r:id="rId3"/>
    <p:sldLayoutId id="2147485588" r:id="rId4"/>
    <p:sldLayoutId id="2147485589" r:id="rId5"/>
    <p:sldLayoutId id="2147485590" r:id="rId6"/>
    <p:sldLayoutId id="2147485591" r:id="rId7"/>
    <p:sldLayoutId id="2147485592" r:id="rId8"/>
    <p:sldLayoutId id="2147485593" r:id="rId9"/>
  </p:sldLayoutIdLst>
  <p:timing>
    <p:tnLst>
      <p:par>
        <p:cTn id="1" dur="indefinite" restart="never" nodeType="tmRoot"/>
      </p:par>
    </p:tnLst>
  </p:timing>
  <p:hf hdr="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ＭＳ Ｐゴシック" charset="0"/>
        </a:defRPr>
      </a:lvl1pPr>
      <a:lvl2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2051"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205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801869B0-AA92-4FC7-8A3C-72EBC769E9DF}" type="slidenum">
              <a:rPr lang="en-US"/>
              <a:pPr>
                <a:defRPr/>
              </a:pPr>
              <a:t>‹#›</a:t>
            </a:fld>
            <a:endParaRPr lang="en-US" dirty="0"/>
          </a:p>
        </p:txBody>
      </p:sp>
      <p:sp>
        <p:nvSpPr>
          <p:cNvPr id="205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2056" name="Picture 10"/>
          <p:cNvPicPr>
            <a:picLocks noChangeAspect="1"/>
          </p:cNvPicPr>
          <p:nvPr/>
        </p:nvPicPr>
        <p:blipFill>
          <a:blip r:embed="rId7" cstate="print"/>
          <a:srcRect/>
          <a:stretch>
            <a:fillRect/>
          </a:stretch>
        </p:blipFill>
        <p:spPr bwMode="auto">
          <a:xfrm>
            <a:off x="6853237" y="634365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54" r:id="rId1"/>
    <p:sldLayoutId id="2147485568" r:id="rId2"/>
    <p:sldLayoutId id="2147485571" r:id="rId3"/>
    <p:sldLayoutId id="2147485572" r:id="rId4"/>
    <p:sldLayoutId id="2147485598" r:id="rId5"/>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3075"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3076"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DD476A0C-CE99-4C4E-A960-0CFF94D40E3F}" type="slidenum">
              <a:rPr lang="en-US"/>
              <a:pPr>
                <a:defRPr/>
              </a:pPr>
              <a:t>‹#›</a:t>
            </a:fld>
            <a:endParaRPr lang="en-US" dirty="0"/>
          </a:p>
        </p:txBody>
      </p:sp>
      <p:sp>
        <p:nvSpPr>
          <p:cNvPr id="307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3080" name="Picture 10"/>
          <p:cNvPicPr>
            <a:picLocks noChangeAspect="1"/>
          </p:cNvPicPr>
          <p:nvPr/>
        </p:nvPicPr>
        <p:blipFill>
          <a:blip r:embed="rId4"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55" r:id="rId1"/>
    <p:sldLayoutId id="2147485556"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4099"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4100"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E6C0E416-C6E3-4657-804E-CE1253DA8E58}" type="slidenum">
              <a:rPr lang="en-US"/>
              <a:pPr>
                <a:defRPr/>
              </a:pPr>
              <a:t>‹#›</a:t>
            </a:fld>
            <a:endParaRPr lang="en-US" dirty="0"/>
          </a:p>
        </p:txBody>
      </p:sp>
      <p:sp>
        <p:nvSpPr>
          <p:cNvPr id="410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4104" name="Picture 10"/>
          <p:cNvPicPr>
            <a:picLocks noChangeAspect="1"/>
          </p:cNvPicPr>
          <p:nvPr/>
        </p:nvPicPr>
        <p:blipFill>
          <a:blip r:embed="rId4"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39" r:id="rId1"/>
    <p:sldLayoutId id="2147485540"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5123"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5124"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4C10D5C3-0436-4C51-97CD-7081B5769CB7}" type="slidenum">
              <a:rPr lang="en-US"/>
              <a:pPr>
                <a:defRPr/>
              </a:pPr>
              <a:t>‹#›</a:t>
            </a:fld>
            <a:endParaRPr lang="en-US" dirty="0"/>
          </a:p>
        </p:txBody>
      </p:sp>
      <p:sp>
        <p:nvSpPr>
          <p:cNvPr id="5127"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5128" name="Picture 10"/>
          <p:cNvPicPr>
            <a:picLocks noChangeAspect="1"/>
          </p:cNvPicPr>
          <p:nvPr/>
        </p:nvPicPr>
        <p:blipFill>
          <a:blip r:embed="rId4"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41" r:id="rId1"/>
    <p:sldLayoutId id="2147485542"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6147"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7C237730-73EF-4503-9D60-DD276BC158B4}" type="slidenum">
              <a:rPr lang="en-US"/>
              <a:pPr>
                <a:defRPr/>
              </a:pPr>
              <a:t>‹#›</a:t>
            </a:fld>
            <a:endParaRPr lang="en-US" dirty="0"/>
          </a:p>
        </p:txBody>
      </p:sp>
      <p:sp>
        <p:nvSpPr>
          <p:cNvPr id="615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6152" name="Picture 10"/>
          <p:cNvPicPr>
            <a:picLocks noChangeAspect="1"/>
          </p:cNvPicPr>
          <p:nvPr/>
        </p:nvPicPr>
        <p:blipFill>
          <a:blip r:embed="rId4"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43" r:id="rId1"/>
    <p:sldLayoutId id="2147485544"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7171"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717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9933FB25-B516-4865-A33A-510C13A0E05A}" type="slidenum">
              <a:rPr lang="en-US"/>
              <a:pPr>
                <a:defRPr/>
              </a:pPr>
              <a:t>‹#›</a:t>
            </a:fld>
            <a:endParaRPr lang="en-US" dirty="0"/>
          </a:p>
        </p:txBody>
      </p:sp>
      <p:sp>
        <p:nvSpPr>
          <p:cNvPr id="717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7176" name="Picture 10"/>
          <p:cNvPicPr>
            <a:picLocks noChangeAspect="1"/>
          </p:cNvPicPr>
          <p:nvPr/>
        </p:nvPicPr>
        <p:blipFill>
          <a:blip r:embed="rId3"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57" r:id="rId1"/>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8195"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BF42FBC6-F6E8-4E50-958A-3F63F8446B7A}" type="slidenum">
              <a:rPr lang="en-US"/>
              <a:pPr>
                <a:defRPr/>
              </a:pPr>
              <a:t>‹#›</a:t>
            </a:fld>
            <a:endParaRPr lang="en-US" dirty="0"/>
          </a:p>
        </p:txBody>
      </p:sp>
      <p:sp>
        <p:nvSpPr>
          <p:cNvPr id="819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8200" name="Picture 10"/>
          <p:cNvPicPr>
            <a:picLocks noChangeAspect="1"/>
          </p:cNvPicPr>
          <p:nvPr/>
        </p:nvPicPr>
        <p:blipFill>
          <a:blip r:embed="rId4"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45" r:id="rId1"/>
    <p:sldLayoutId id="2147485558" r:id="rId2"/>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9219"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p:spPr>
        <p:txBody>
          <a:bodyPr wrap="none" lIns="0" tIns="0" rIns="0" bIns="0" anchor="ctr"/>
          <a:lstStyle/>
          <a:p>
            <a:endParaRPr lang="de-DE" dirty="0"/>
          </a:p>
        </p:txBody>
      </p:sp>
      <p:sp>
        <p:nvSpPr>
          <p:cNvPr id="9220"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ltLang="en-US"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002D4E9B-B7CA-486D-9ED6-FB555A9B59D4}" type="slidenum">
              <a:rPr lang="en-US"/>
              <a:pPr>
                <a:defRPr/>
              </a:pPr>
              <a:t>‹#›</a:t>
            </a:fld>
            <a:endParaRPr lang="en-US" dirty="0"/>
          </a:p>
        </p:txBody>
      </p:sp>
      <p:sp>
        <p:nvSpPr>
          <p:cNvPr id="922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9224" name="Picture 10"/>
          <p:cNvPicPr>
            <a:picLocks noChangeAspect="1"/>
          </p:cNvPicPr>
          <p:nvPr/>
        </p:nvPicPr>
        <p:blipFill>
          <a:blip r:embed="rId6" cstate="print"/>
          <a:srcRect/>
          <a:stretch>
            <a:fillRect/>
          </a:stretch>
        </p:blipFill>
        <p:spPr bwMode="auto">
          <a:xfrm>
            <a:off x="6915150" y="6311900"/>
            <a:ext cx="1982788" cy="388938"/>
          </a:xfrm>
          <a:prstGeom prst="rect">
            <a:avLst/>
          </a:prstGeom>
          <a:noFill/>
          <a:ln w="9525">
            <a:noFill/>
            <a:miter lim="800000"/>
            <a:headEnd/>
            <a:tailEnd/>
          </a:ln>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46" r:id="rId1"/>
    <p:sldLayoutId id="2147485547" r:id="rId2"/>
    <p:sldLayoutId id="2147485548" r:id="rId3"/>
    <p:sldLayoutId id="2147485549" r:id="rId4"/>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Barriers </a:t>
            </a:r>
            <a:r>
              <a:rPr lang="en-US" b="0" dirty="0"/>
              <a:t>to work for men and women in Serbia: Findings from Qualitative Analysis </a:t>
            </a:r>
          </a:p>
        </p:txBody>
      </p:sp>
      <p:sp>
        <p:nvSpPr>
          <p:cNvPr id="13" name="Rectangle 12"/>
          <p:cNvSpPr/>
          <p:nvPr/>
        </p:nvSpPr>
        <p:spPr bwMode="auto">
          <a:xfrm>
            <a:off x="95250" y="6276975"/>
            <a:ext cx="1905000" cy="4953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a:spcBef>
                <a:spcPct val="50000"/>
              </a:spcBef>
              <a:buFontTx/>
              <a:buChar char="•"/>
            </a:pPr>
            <a:endParaRPr lang="en-US" sz="1300" b="0" smtClean="0">
              <a:solidFill>
                <a:srgbClr val="021F43"/>
              </a:solidFill>
              <a:ea typeface="+mn-ea"/>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040" y="5867668"/>
            <a:ext cx="2799925" cy="555357"/>
          </a:xfrm>
          <a:prstGeom prst="rect">
            <a:avLst/>
          </a:prstGeom>
        </p:spPr>
      </p:pic>
      <p:sp>
        <p:nvSpPr>
          <p:cNvPr id="9" name="Subtitle 2"/>
          <p:cNvSpPr txBox="1">
            <a:spLocks/>
          </p:cNvSpPr>
          <p:nvPr/>
        </p:nvSpPr>
        <p:spPr bwMode="auto">
          <a:xfrm>
            <a:off x="5467629" y="4817025"/>
            <a:ext cx="4034590" cy="1127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l" rtl="0" eaLnBrk="0" fontAlgn="base" hangingPunct="0">
              <a:lnSpc>
                <a:spcPct val="150000"/>
              </a:lnSpc>
              <a:spcBef>
                <a:spcPts val="1800"/>
              </a:spcBef>
              <a:spcAft>
                <a:spcPct val="0"/>
              </a:spcAft>
              <a:buClr>
                <a:srgbClr val="404040"/>
              </a:buClr>
              <a:buFontTx/>
              <a:buNone/>
              <a:defRPr sz="2000" b="0" baseline="0">
                <a:solidFill>
                  <a:schemeClr val="tx2"/>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marR="0" lvl="0" indent="0" algn="l" defTabSz="914400" rtl="0" eaLnBrk="0" fontAlgn="base" latinLnBrk="0" hangingPunct="0">
              <a:lnSpc>
                <a:spcPct val="100000"/>
              </a:lnSpc>
              <a:spcBef>
                <a:spcPts val="0"/>
              </a:spcBef>
              <a:spcAft>
                <a:spcPct val="0"/>
              </a:spcAft>
              <a:buClr>
                <a:srgbClr val="404040"/>
              </a:buClr>
              <a:buSzTx/>
              <a:buFontTx/>
              <a:buNone/>
              <a:tabLst/>
              <a:defRPr/>
            </a:pPr>
            <a:r>
              <a:rPr kumimoji="0" lang="en-US" sz="2000" b="1" i="0" u="none" strike="noStrike" kern="0" cap="none" spc="0" normalizeH="0" baseline="0" noProof="0" dirty="0" err="1" smtClean="0">
                <a:ln>
                  <a:noFill/>
                </a:ln>
                <a:solidFill>
                  <a:srgbClr val="002345"/>
                </a:solidFill>
                <a:effectLst/>
                <a:uLnTx/>
                <a:uFillTx/>
                <a:latin typeface="Arial"/>
                <a:ea typeface="MS PGothic" pitchFamily="34" charset="-128"/>
                <a:cs typeface="Arial"/>
              </a:rPr>
              <a:t>María</a:t>
            </a:r>
            <a:r>
              <a:rPr kumimoji="0" lang="en-US" sz="2000" b="1" i="0" u="none" strike="noStrike" kern="0" cap="none" spc="0" normalizeH="0" baseline="0" noProof="0" dirty="0" smtClean="0">
                <a:ln>
                  <a:noFill/>
                </a:ln>
                <a:solidFill>
                  <a:srgbClr val="002345"/>
                </a:solidFill>
                <a:effectLst/>
                <a:uLnTx/>
                <a:uFillTx/>
                <a:latin typeface="Arial"/>
                <a:ea typeface="MS PGothic" pitchFamily="34" charset="-128"/>
                <a:cs typeface="Arial"/>
              </a:rPr>
              <a:t> E. </a:t>
            </a:r>
            <a:r>
              <a:rPr kumimoji="0" lang="en-US" sz="2000" b="1" i="0" u="none" strike="noStrike" kern="0" cap="none" spc="0" normalizeH="0" baseline="0" noProof="0" dirty="0" err="1" smtClean="0">
                <a:ln>
                  <a:noFill/>
                </a:ln>
                <a:solidFill>
                  <a:srgbClr val="002345"/>
                </a:solidFill>
                <a:effectLst/>
                <a:uLnTx/>
                <a:uFillTx/>
                <a:latin typeface="Arial"/>
                <a:ea typeface="MS PGothic" pitchFamily="34" charset="-128"/>
                <a:cs typeface="Arial"/>
              </a:rPr>
              <a:t>Dávalos</a:t>
            </a:r>
            <a:endParaRPr kumimoji="0" lang="en-US" sz="2000" b="1" i="0" u="none" strike="noStrike" kern="0" cap="none" spc="0" normalizeH="0" baseline="0" noProof="0" dirty="0" smtClean="0">
              <a:ln>
                <a:noFill/>
              </a:ln>
              <a:solidFill>
                <a:srgbClr val="002345"/>
              </a:solidFill>
              <a:effectLst/>
              <a:uLnTx/>
              <a:uFillTx/>
              <a:latin typeface="Arial"/>
              <a:ea typeface="MS PGothic" pitchFamily="34" charset="-128"/>
              <a:cs typeface="Arial"/>
            </a:endParaRPr>
          </a:p>
          <a:p>
            <a:pPr marL="0" marR="0" lvl="0" indent="0" algn="l" defTabSz="914400" rtl="0" eaLnBrk="0" fontAlgn="base" latinLnBrk="0" hangingPunct="0">
              <a:lnSpc>
                <a:spcPct val="100000"/>
              </a:lnSpc>
              <a:spcBef>
                <a:spcPts val="0"/>
              </a:spcBef>
              <a:spcAft>
                <a:spcPct val="0"/>
              </a:spcAft>
              <a:buClr>
                <a:srgbClr val="404040"/>
              </a:buClr>
              <a:buSzTx/>
              <a:buFontTx/>
              <a:buNone/>
              <a:tabLst/>
              <a:defRPr/>
            </a:pPr>
            <a:r>
              <a:rPr kumimoji="0" lang="en-US" sz="2000" b="1" i="0" u="none" strike="noStrike" kern="0" cap="none" spc="0" normalizeH="0" baseline="0" noProof="0" dirty="0" smtClean="0">
                <a:ln>
                  <a:noFill/>
                </a:ln>
                <a:solidFill>
                  <a:srgbClr val="002345"/>
                </a:solidFill>
                <a:effectLst/>
                <a:uLnTx/>
                <a:uFillTx/>
                <a:latin typeface="Arial"/>
                <a:ea typeface="MS PGothic" pitchFamily="34" charset="-128"/>
                <a:cs typeface="Arial"/>
              </a:rPr>
              <a:t>November 16</a:t>
            </a:r>
            <a:r>
              <a:rPr kumimoji="0" lang="en-US" sz="2000" b="1" i="0" u="none" strike="noStrike" kern="0" cap="none" spc="0" normalizeH="0" baseline="30000" noProof="0" dirty="0" smtClean="0">
                <a:ln>
                  <a:noFill/>
                </a:ln>
                <a:solidFill>
                  <a:srgbClr val="002345"/>
                </a:solidFill>
                <a:effectLst/>
                <a:uLnTx/>
                <a:uFillTx/>
                <a:latin typeface="Arial"/>
                <a:ea typeface="MS PGothic" pitchFamily="34" charset="-128"/>
                <a:cs typeface="Arial"/>
              </a:rPr>
              <a:t>th</a:t>
            </a:r>
            <a:r>
              <a:rPr kumimoji="0" lang="en-US" sz="2000" b="1" i="0" u="none" strike="noStrike" kern="0" cap="none" spc="0" normalizeH="0" baseline="0" noProof="0" dirty="0" smtClean="0">
                <a:ln>
                  <a:noFill/>
                </a:ln>
                <a:solidFill>
                  <a:srgbClr val="002345"/>
                </a:solidFill>
                <a:effectLst/>
                <a:uLnTx/>
                <a:uFillTx/>
                <a:latin typeface="Arial"/>
                <a:ea typeface="MS PGothic" pitchFamily="34" charset="-128"/>
                <a:cs typeface="Arial"/>
              </a:rPr>
              <a:t> 2015</a:t>
            </a:r>
            <a:endParaRPr kumimoji="0" lang="en-US" sz="2000" b="1" i="0" u="none" strike="noStrike" kern="0" cap="none" spc="0" normalizeH="0" baseline="0" noProof="0" dirty="0">
              <a:ln>
                <a:noFill/>
              </a:ln>
              <a:solidFill>
                <a:srgbClr val="002345"/>
              </a:solidFill>
              <a:effectLst/>
              <a:uLnTx/>
              <a:uFillTx/>
              <a:latin typeface="Arial"/>
              <a:ea typeface="MS PGothic" pitchFamily="34" charset="-128"/>
              <a:cs typeface="Arial"/>
            </a:endParaRPr>
          </a:p>
        </p:txBody>
      </p:sp>
    </p:spTree>
    <p:extLst>
      <p:ext uri="{BB962C8B-B14F-4D97-AF65-F5344CB8AC3E}">
        <p14:creationId xmlns:p14="http://schemas.microsoft.com/office/powerpoint/2010/main" val="3151898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improve men’s and women’s access to jobs? </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405339937"/>
              </p:ext>
            </p:extLst>
          </p:nvPr>
        </p:nvGraphicFramePr>
        <p:xfrm>
          <a:off x="593766" y="1598613"/>
          <a:ext cx="8225197" cy="461380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24691" y="6570998"/>
            <a:ext cx="4572000" cy="262380"/>
          </a:xfrm>
          <a:prstGeom prst="rect">
            <a:avLst/>
          </a:prstGeom>
        </p:spPr>
        <p:txBody>
          <a:bodyPr>
            <a:spAutoFit/>
          </a:bodyPr>
          <a:lstStyle/>
          <a:p>
            <a:pPr marL="0" marR="0" algn="just">
              <a:lnSpc>
                <a:spcPct val="115000"/>
              </a:lnSpc>
              <a:spcBef>
                <a:spcPts val="600"/>
              </a:spcBef>
              <a:spcAft>
                <a:spcPts val="1000"/>
              </a:spcAft>
            </a:pPr>
            <a:r>
              <a:rPr lang="en-US" sz="1050" b="0" i="1" dirty="0">
                <a:latin typeface="Cambria" panose="02040503050406030204" pitchFamily="18" charset="0"/>
                <a:ea typeface="MS Gothic" panose="020B0609070205080204" pitchFamily="49" charset="-128"/>
                <a:cs typeface="Times New Roman" panose="02020603050405020304" pitchFamily="18" charset="0"/>
              </a:rPr>
              <a:t>Source</a:t>
            </a:r>
            <a:r>
              <a:rPr lang="en-US" sz="1050" b="0" dirty="0">
                <a:latin typeface="Cambria" panose="02040503050406030204" pitchFamily="18" charset="0"/>
                <a:ea typeface="MS Gothic" panose="020B0609070205080204" pitchFamily="49" charset="-128"/>
                <a:cs typeface="Times New Roman" panose="02020603050405020304" pitchFamily="18" charset="0"/>
              </a:rPr>
              <a:t>: 16 FGDs with working and non-working adults.</a:t>
            </a:r>
            <a:endParaRPr lang="en-US" sz="1050" b="0" dirty="0">
              <a:effectLst/>
              <a:latin typeface="Cambria" panose="02040503050406030204" pitchFamily="18"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824659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Jobs for women: Women, in particular, face a multiplicity of barriers to work across countries</a:t>
            </a:r>
            <a:endParaRPr lang="en-US" dirty="0"/>
          </a:p>
        </p:txBody>
      </p:sp>
      <p:sp>
        <p:nvSpPr>
          <p:cNvPr id="3" name="Text Placeholder 2"/>
          <p:cNvSpPr>
            <a:spLocks noGrp="1"/>
          </p:cNvSpPr>
          <p:nvPr>
            <p:ph type="body" sz="quarter" idx="13"/>
          </p:nvPr>
        </p:nvSpPr>
        <p:spPr/>
        <p:txBody>
          <a:bodyPr/>
          <a:lstStyle/>
          <a:p>
            <a:endParaRPr lang="en-US"/>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232351707"/>
              </p:ext>
            </p:extLst>
          </p:nvPr>
        </p:nvGraphicFramePr>
        <p:xfrm>
          <a:off x="-617516" y="1015842"/>
          <a:ext cx="10013868" cy="5713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9836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962" y="1914891"/>
            <a:ext cx="6500075" cy="4023673"/>
          </a:xfrm>
        </p:spPr>
        <p:txBody>
          <a:bodyPr>
            <a:normAutofit/>
          </a:bodyPr>
          <a:lstStyle/>
          <a:p>
            <a:pPr marL="0" indent="0" algn="ctr">
              <a:buNone/>
            </a:pPr>
            <a:r>
              <a:rPr lang="en-US" sz="5500" dirty="0">
                <a:solidFill>
                  <a:schemeClr val="bg1"/>
                </a:solidFill>
                <a:latin typeface="+mj-lt"/>
              </a:rPr>
              <a:t>2</a:t>
            </a:r>
            <a:r>
              <a:rPr lang="en-US" sz="5500" dirty="0" smtClean="0">
                <a:solidFill>
                  <a:schemeClr val="bg1"/>
                </a:solidFill>
                <a:latin typeface="+mj-lt"/>
              </a:rPr>
              <a:t>. Attitudes, social norms, discrimination</a:t>
            </a:r>
          </a:p>
          <a:p>
            <a:pPr marL="0" indent="0" algn="ctr">
              <a:buNone/>
            </a:pPr>
            <a:r>
              <a:rPr lang="en-US" sz="2000" i="1" dirty="0" smtClean="0">
                <a:solidFill>
                  <a:schemeClr val="bg1"/>
                </a:solidFill>
                <a:latin typeface="+mj-lt"/>
              </a:rPr>
              <a:t>- a barrier not captured by quantitative surveys - </a:t>
            </a:r>
            <a:endParaRPr lang="en-US" sz="2000" i="1" dirty="0">
              <a:solidFill>
                <a:schemeClr val="bg1"/>
              </a:solidFill>
              <a:latin typeface="+mj-lt"/>
            </a:endParaRPr>
          </a:p>
        </p:txBody>
      </p:sp>
      <p:sp>
        <p:nvSpPr>
          <p:cNvPr id="7" name="Rectangle 6"/>
          <p:cNvSpPr/>
          <p:nvPr/>
        </p:nvSpPr>
        <p:spPr>
          <a:xfrm>
            <a:off x="304800" y="257299"/>
            <a:ext cx="8534400" cy="624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41" y="5938564"/>
            <a:ext cx="2189473" cy="434276"/>
          </a:xfrm>
          <a:prstGeom prst="rect">
            <a:avLst/>
          </a:prstGeom>
        </p:spPr>
      </p:pic>
    </p:spTree>
    <p:extLst>
      <p:ext uri="{BB962C8B-B14F-4D97-AF65-F5344CB8AC3E}">
        <p14:creationId xmlns:p14="http://schemas.microsoft.com/office/powerpoint/2010/main" val="1320842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168" y="164133"/>
            <a:ext cx="8593332" cy="756707"/>
          </a:xfrm>
        </p:spPr>
        <p:txBody>
          <a:bodyPr/>
          <a:lstStyle/>
          <a:p>
            <a:r>
              <a:rPr lang="en-US" sz="2400" dirty="0" smtClean="0"/>
              <a:t>This barrier can shape women’s, families’ and employers’ decisions, and goes from social norms….</a:t>
            </a:r>
            <a:endParaRPr lang="en-US" sz="2400" dirty="0"/>
          </a:p>
        </p:txBody>
      </p:sp>
      <p:sp>
        <p:nvSpPr>
          <p:cNvPr id="3" name="Text Placeholder 2"/>
          <p:cNvSpPr>
            <a:spLocks noGrp="1"/>
          </p:cNvSpPr>
          <p:nvPr>
            <p:ph type="body" sz="quarter" idx="13"/>
          </p:nvPr>
        </p:nvSpPr>
        <p:spPr>
          <a:xfrm>
            <a:off x="233168" y="1230478"/>
            <a:ext cx="8768328" cy="5348452"/>
          </a:xfrm>
        </p:spPr>
        <p:txBody>
          <a:bodyPr>
            <a:normAutofit/>
          </a:bodyPr>
          <a:lstStyle/>
          <a:p>
            <a:r>
              <a:rPr lang="en-US" sz="2400" dirty="0" smtClean="0">
                <a:solidFill>
                  <a:schemeClr val="tx1"/>
                </a:solidFill>
              </a:rPr>
              <a:t>“</a:t>
            </a:r>
            <a:r>
              <a:rPr lang="en-US" sz="2400" i="1" dirty="0" smtClean="0">
                <a:solidFill>
                  <a:schemeClr val="tx1"/>
                </a:solidFill>
              </a:rPr>
              <a:t>A </a:t>
            </a:r>
            <a:r>
              <a:rPr lang="en-US" sz="2400" i="1" dirty="0">
                <a:solidFill>
                  <a:schemeClr val="tx1"/>
                </a:solidFill>
              </a:rPr>
              <a:t>woman is not expected to contribute economically; her value is recognized in the private sphere only: she is to be a </a:t>
            </a:r>
            <a:r>
              <a:rPr lang="en-US" sz="2400" b="1" i="1" dirty="0">
                <a:solidFill>
                  <a:srgbClr val="FFC000"/>
                </a:solidFill>
              </a:rPr>
              <a:t>good wife, housewife</a:t>
            </a:r>
            <a:r>
              <a:rPr lang="en-US" sz="2400" i="1" dirty="0">
                <a:solidFill>
                  <a:schemeClr val="tx1"/>
                </a:solidFill>
              </a:rPr>
              <a:t>, to have a clean home and well brought up </a:t>
            </a:r>
            <a:r>
              <a:rPr lang="en-US" sz="2400" i="1" dirty="0" smtClean="0">
                <a:solidFill>
                  <a:schemeClr val="tx1"/>
                </a:solidFill>
              </a:rPr>
              <a:t>children</a:t>
            </a:r>
            <a:r>
              <a:rPr lang="en-US" sz="2400" dirty="0" smtClean="0">
                <a:solidFill>
                  <a:schemeClr val="tx1"/>
                </a:solidFill>
              </a:rPr>
              <a:t>” (unemployed man)</a:t>
            </a:r>
          </a:p>
          <a:p>
            <a:endParaRPr lang="en-US" sz="2400" dirty="0" smtClean="0">
              <a:solidFill>
                <a:schemeClr val="tx1"/>
              </a:solidFill>
            </a:endParaRPr>
          </a:p>
          <a:p>
            <a:r>
              <a:rPr lang="en-US" sz="2400" dirty="0">
                <a:solidFill>
                  <a:schemeClr val="tx1"/>
                </a:solidFill>
              </a:rPr>
              <a:t> “</a:t>
            </a:r>
            <a:r>
              <a:rPr lang="en-US" sz="2400" i="1" dirty="0">
                <a:solidFill>
                  <a:schemeClr val="tx1"/>
                </a:solidFill>
              </a:rPr>
              <a:t>Our country is still ruled by </a:t>
            </a:r>
            <a:r>
              <a:rPr lang="en-US" sz="2400" b="1" i="1" dirty="0">
                <a:solidFill>
                  <a:srgbClr val="FFC000"/>
                </a:solidFill>
              </a:rPr>
              <a:t>patriarchal norms</a:t>
            </a:r>
            <a:r>
              <a:rPr lang="en-US" sz="2400" i="1" dirty="0">
                <a:solidFill>
                  <a:schemeClr val="tx1"/>
                </a:solidFill>
              </a:rPr>
              <a:t>. I do a typically female job, but the manager is always a </a:t>
            </a:r>
            <a:r>
              <a:rPr lang="en-US" sz="2400" i="1" dirty="0" smtClean="0">
                <a:solidFill>
                  <a:schemeClr val="tx1"/>
                </a:solidFill>
              </a:rPr>
              <a:t>man</a:t>
            </a:r>
            <a:r>
              <a:rPr lang="en-US" sz="2400" dirty="0" smtClean="0">
                <a:solidFill>
                  <a:schemeClr val="tx1"/>
                </a:solidFill>
              </a:rPr>
              <a:t>…’’ </a:t>
            </a:r>
            <a:r>
              <a:rPr lang="en-US" sz="2400" dirty="0">
                <a:solidFill>
                  <a:schemeClr val="tx1"/>
                </a:solidFill>
              </a:rPr>
              <a:t>(employed women)</a:t>
            </a:r>
          </a:p>
          <a:p>
            <a:r>
              <a:rPr lang="en-US" sz="2400" dirty="0">
                <a:solidFill>
                  <a:schemeClr val="tx1"/>
                </a:solidFill>
              </a:rPr>
              <a:t> </a:t>
            </a:r>
            <a:endParaRPr lang="en-US" sz="2400" dirty="0" smtClean="0">
              <a:solidFill>
                <a:schemeClr val="tx1"/>
              </a:solidFill>
            </a:endParaRPr>
          </a:p>
          <a:p>
            <a:r>
              <a:rPr lang="en-US" sz="2400" dirty="0" smtClean="0">
                <a:solidFill>
                  <a:schemeClr val="tx1"/>
                </a:solidFill>
              </a:rPr>
              <a:t>“</a:t>
            </a:r>
            <a:r>
              <a:rPr lang="en-US" sz="2400" i="1" dirty="0">
                <a:solidFill>
                  <a:schemeClr val="tx1"/>
                </a:solidFill>
              </a:rPr>
              <a:t>Women here don’t chase a </a:t>
            </a:r>
            <a:r>
              <a:rPr lang="en-US" sz="2400" b="1" i="1" dirty="0">
                <a:solidFill>
                  <a:srgbClr val="FFC000"/>
                </a:solidFill>
              </a:rPr>
              <a:t>career at the expense of their children</a:t>
            </a:r>
            <a:r>
              <a:rPr lang="en-US" sz="2400" dirty="0">
                <a:solidFill>
                  <a:schemeClr val="tx1"/>
                </a:solidFill>
              </a:rPr>
              <a:t>” </a:t>
            </a:r>
            <a:r>
              <a:rPr lang="en-US" sz="2400" dirty="0" smtClean="0">
                <a:solidFill>
                  <a:schemeClr val="tx1"/>
                </a:solidFill>
              </a:rPr>
              <a:t>(employed </a:t>
            </a:r>
            <a:r>
              <a:rPr lang="en-US" sz="2400" dirty="0">
                <a:solidFill>
                  <a:schemeClr val="tx1"/>
                </a:solidFill>
              </a:rPr>
              <a:t>woman)</a:t>
            </a:r>
          </a:p>
          <a:p>
            <a:endParaRPr lang="en-US"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12</a:t>
            </a:fld>
            <a:endParaRPr lang="en-US" dirty="0"/>
          </a:p>
        </p:txBody>
      </p:sp>
    </p:spTree>
    <p:extLst>
      <p:ext uri="{BB962C8B-B14F-4D97-AF65-F5344CB8AC3E}">
        <p14:creationId xmlns:p14="http://schemas.microsoft.com/office/powerpoint/2010/main" val="1251557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with can shape women’s choices….</a:t>
            </a:r>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 t="16667" r="-812" b="16571"/>
          <a:stretch/>
        </p:blipFill>
        <p:spPr bwMode="auto">
          <a:xfrm>
            <a:off x="356934" y="1994779"/>
            <a:ext cx="8158348" cy="4376057"/>
          </a:xfrm>
          <a:prstGeom prst="rect">
            <a:avLst/>
          </a:prstGeom>
          <a:noFill/>
        </p:spPr>
      </p:pic>
      <p:sp>
        <p:nvSpPr>
          <p:cNvPr id="2" name="TextBox 1"/>
          <p:cNvSpPr txBox="1"/>
          <p:nvPr/>
        </p:nvSpPr>
        <p:spPr>
          <a:xfrm>
            <a:off x="556275" y="1163782"/>
            <a:ext cx="8063346" cy="830997"/>
          </a:xfrm>
          <a:prstGeom prst="rect">
            <a:avLst/>
          </a:prstGeom>
          <a:noFill/>
        </p:spPr>
        <p:txBody>
          <a:bodyPr wrap="square" rtlCol="0">
            <a:spAutoFit/>
          </a:bodyPr>
          <a:lstStyle/>
          <a:p>
            <a:pPr algn="ctr"/>
            <a:r>
              <a:rPr lang="en-US" dirty="0" smtClean="0"/>
              <a:t>To what extent the family and friends of a woman (Ana) or a man (Victor) encourage her or him to participate in an entrepreneurship program and own a grocery shop? </a:t>
            </a:r>
            <a:endParaRPr lang="en-US" dirty="0"/>
          </a:p>
        </p:txBody>
      </p:sp>
      <p:sp>
        <p:nvSpPr>
          <p:cNvPr id="6" name="Rectangle 5"/>
          <p:cNvSpPr/>
          <p:nvPr/>
        </p:nvSpPr>
        <p:spPr>
          <a:xfrm>
            <a:off x="124691" y="6570998"/>
            <a:ext cx="4572000" cy="262380"/>
          </a:xfrm>
          <a:prstGeom prst="rect">
            <a:avLst/>
          </a:prstGeom>
        </p:spPr>
        <p:txBody>
          <a:bodyPr>
            <a:spAutoFit/>
          </a:bodyPr>
          <a:lstStyle/>
          <a:p>
            <a:pPr marL="0" marR="0" algn="just">
              <a:lnSpc>
                <a:spcPct val="115000"/>
              </a:lnSpc>
              <a:spcBef>
                <a:spcPts val="600"/>
              </a:spcBef>
              <a:spcAft>
                <a:spcPts val="1000"/>
              </a:spcAft>
            </a:pPr>
            <a:r>
              <a:rPr lang="en-US" sz="1050" b="0" i="1" dirty="0">
                <a:latin typeface="Cambria" panose="02040503050406030204" pitchFamily="18" charset="0"/>
                <a:ea typeface="MS Gothic" panose="020B0609070205080204" pitchFamily="49" charset="-128"/>
                <a:cs typeface="Times New Roman" panose="02020603050405020304" pitchFamily="18" charset="0"/>
              </a:rPr>
              <a:t>Source</a:t>
            </a:r>
            <a:r>
              <a:rPr lang="en-US" sz="1050" b="0" dirty="0">
                <a:latin typeface="Cambria" panose="02040503050406030204" pitchFamily="18" charset="0"/>
                <a:ea typeface="MS Gothic" panose="020B0609070205080204" pitchFamily="49" charset="-128"/>
                <a:cs typeface="Times New Roman" panose="02020603050405020304" pitchFamily="18" charset="0"/>
              </a:rPr>
              <a:t>: </a:t>
            </a:r>
            <a:r>
              <a:rPr lang="en-US" sz="1050" b="0" dirty="0" smtClean="0">
                <a:latin typeface="Cambria" panose="02040503050406030204" pitchFamily="18" charset="0"/>
                <a:ea typeface="MS Gothic" panose="020B0609070205080204" pitchFamily="49" charset="-128"/>
                <a:cs typeface="Times New Roman" panose="02020603050405020304" pitchFamily="18" charset="0"/>
              </a:rPr>
              <a:t>24 </a:t>
            </a:r>
            <a:r>
              <a:rPr lang="en-US" sz="1050" b="0" dirty="0">
                <a:latin typeface="Cambria" panose="02040503050406030204" pitchFamily="18" charset="0"/>
                <a:ea typeface="MS Gothic" panose="020B0609070205080204" pitchFamily="49" charset="-128"/>
                <a:cs typeface="Times New Roman" panose="02020603050405020304" pitchFamily="18" charset="0"/>
              </a:rPr>
              <a:t>FGDs with working and non-working </a:t>
            </a:r>
            <a:r>
              <a:rPr lang="en-US" sz="1050" b="0" dirty="0" smtClean="0">
                <a:latin typeface="Cambria" panose="02040503050406030204" pitchFamily="18" charset="0"/>
                <a:ea typeface="MS Gothic" panose="020B0609070205080204" pitchFamily="49" charset="-128"/>
                <a:cs typeface="Times New Roman" panose="02020603050405020304" pitchFamily="18" charset="0"/>
              </a:rPr>
              <a:t>adults and youth.</a:t>
            </a:r>
            <a:endParaRPr lang="en-US" sz="1050" b="0" dirty="0">
              <a:effectLst/>
              <a:latin typeface="Cambria" panose="02040503050406030204" pitchFamily="18"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353698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 to discrimination </a:t>
            </a:r>
            <a:r>
              <a:rPr lang="en-US" sz="2400" dirty="0" smtClean="0"/>
              <a:t>by </a:t>
            </a:r>
            <a:r>
              <a:rPr lang="en-US" sz="2400" dirty="0" smtClean="0"/>
              <a:t>employers</a:t>
            </a:r>
            <a:endParaRPr lang="en-US" sz="2400" dirty="0"/>
          </a:p>
        </p:txBody>
      </p:sp>
      <p:sp>
        <p:nvSpPr>
          <p:cNvPr id="3" name="Text Placeholder 2"/>
          <p:cNvSpPr>
            <a:spLocks noGrp="1"/>
          </p:cNvSpPr>
          <p:nvPr>
            <p:ph type="body" sz="quarter" idx="13"/>
          </p:nvPr>
        </p:nvSpPr>
        <p:spPr>
          <a:xfrm>
            <a:off x="249382" y="1258784"/>
            <a:ext cx="8577118" cy="5449991"/>
          </a:xfrm>
        </p:spPr>
        <p:txBody>
          <a:bodyPr>
            <a:normAutofit lnSpcReduction="10000"/>
          </a:bodyPr>
          <a:lstStyle/>
          <a:p>
            <a:r>
              <a:rPr lang="en-US" sz="2000" dirty="0" smtClean="0">
                <a:solidFill>
                  <a:schemeClr val="tx1"/>
                </a:solidFill>
              </a:rPr>
              <a:t>“</a:t>
            </a:r>
            <a:r>
              <a:rPr lang="en-US" sz="2000" i="1" dirty="0" smtClean="0">
                <a:solidFill>
                  <a:schemeClr val="tx1"/>
                </a:solidFill>
              </a:rPr>
              <a:t>I think hard before I hire a </a:t>
            </a:r>
            <a:r>
              <a:rPr lang="en-US" sz="2000" b="1" i="1" dirty="0" smtClean="0">
                <a:solidFill>
                  <a:srgbClr val="FFC000"/>
                </a:solidFill>
              </a:rPr>
              <a:t>young married woman without children</a:t>
            </a:r>
            <a:r>
              <a:rPr lang="en-US" sz="2000" dirty="0" smtClean="0">
                <a:solidFill>
                  <a:schemeClr val="tx1"/>
                </a:solidFill>
              </a:rPr>
              <a:t>.” (woman employer)</a:t>
            </a:r>
          </a:p>
          <a:p>
            <a:r>
              <a:rPr lang="en-US" sz="2000" dirty="0" smtClean="0">
                <a:solidFill>
                  <a:schemeClr val="tx1"/>
                </a:solidFill>
              </a:rPr>
              <a:t> </a:t>
            </a:r>
            <a:r>
              <a:rPr lang="en-US" sz="2000" dirty="0" smtClean="0">
                <a:solidFill>
                  <a:schemeClr val="tx1"/>
                </a:solidFill>
              </a:rPr>
              <a:t>“</a:t>
            </a:r>
            <a:r>
              <a:rPr lang="en-US" sz="2000" i="1" dirty="0" smtClean="0">
                <a:solidFill>
                  <a:schemeClr val="tx1"/>
                </a:solidFill>
              </a:rPr>
              <a:t>It </a:t>
            </a:r>
            <a:r>
              <a:rPr lang="en-US" sz="2000" i="1" dirty="0">
                <a:solidFill>
                  <a:schemeClr val="tx1"/>
                </a:solidFill>
              </a:rPr>
              <a:t>is </a:t>
            </a:r>
            <a:r>
              <a:rPr lang="en-US" sz="2000" b="1" i="1" dirty="0">
                <a:solidFill>
                  <a:srgbClr val="FFC000"/>
                </a:solidFill>
              </a:rPr>
              <a:t>risky to employ a young woman </a:t>
            </a:r>
            <a:r>
              <a:rPr lang="en-US" sz="2000" i="1" dirty="0">
                <a:solidFill>
                  <a:schemeClr val="tx1"/>
                </a:solidFill>
              </a:rPr>
              <a:t>because a woman has to take care of her children, and if these children get sick, she won’t be able to come to work</a:t>
            </a:r>
            <a:r>
              <a:rPr lang="en-US" sz="2000" dirty="0">
                <a:solidFill>
                  <a:schemeClr val="tx1"/>
                </a:solidFill>
              </a:rPr>
              <a:t>.” </a:t>
            </a:r>
            <a:r>
              <a:rPr lang="en-US" sz="2000" dirty="0" smtClean="0">
                <a:solidFill>
                  <a:schemeClr val="tx1"/>
                </a:solidFill>
              </a:rPr>
              <a:t>(employed </a:t>
            </a:r>
            <a:r>
              <a:rPr lang="en-US" sz="2000" dirty="0">
                <a:solidFill>
                  <a:schemeClr val="tx1"/>
                </a:solidFill>
              </a:rPr>
              <a:t>woman)</a:t>
            </a:r>
          </a:p>
          <a:p>
            <a:r>
              <a:rPr lang="en-US" sz="2000" dirty="0">
                <a:solidFill>
                  <a:schemeClr val="tx1"/>
                </a:solidFill>
              </a:rPr>
              <a:t>“</a:t>
            </a:r>
            <a:r>
              <a:rPr lang="en-US" sz="2000" b="1" i="1" dirty="0">
                <a:solidFill>
                  <a:srgbClr val="FFC000"/>
                </a:solidFill>
              </a:rPr>
              <a:t>My latest CV</a:t>
            </a:r>
            <a:r>
              <a:rPr lang="en-US" sz="2000" i="1" dirty="0">
                <a:solidFill>
                  <a:schemeClr val="tx1"/>
                </a:solidFill>
              </a:rPr>
              <a:t>, as recommended by the director, contains the following: I am a single parent with two underage children, I am not planning to get married any more, </a:t>
            </a:r>
            <a:r>
              <a:rPr lang="en-US" sz="2000" b="1" i="1" u="sng" dirty="0">
                <a:solidFill>
                  <a:srgbClr val="FFC000"/>
                </a:solidFill>
              </a:rPr>
              <a:t>I AM NOT PLANNING TO HAVE ANY MORE CHILDREN</a:t>
            </a:r>
            <a:r>
              <a:rPr lang="en-US" sz="2000" b="1" i="1" dirty="0">
                <a:solidFill>
                  <a:srgbClr val="FFC000"/>
                </a:solidFill>
              </a:rPr>
              <a:t> </a:t>
            </a:r>
            <a:r>
              <a:rPr lang="en-US" sz="2000" i="1" dirty="0">
                <a:solidFill>
                  <a:schemeClr val="tx1"/>
                </a:solidFill>
              </a:rPr>
              <a:t>– I had to write this in capital letters, underlined, I am of very good and unspoiled health, my children have someone to take care of them when they get sick</a:t>
            </a:r>
            <a:r>
              <a:rPr lang="en-US" sz="2000" dirty="0">
                <a:solidFill>
                  <a:schemeClr val="tx1"/>
                </a:solidFill>
              </a:rPr>
              <a:t>.” (unemployed woman)</a:t>
            </a:r>
          </a:p>
          <a:p>
            <a:r>
              <a:rPr lang="en-US" sz="2000" dirty="0" smtClean="0">
                <a:solidFill>
                  <a:schemeClr val="tx1"/>
                </a:solidFill>
              </a:rPr>
              <a:t>“</a:t>
            </a:r>
            <a:r>
              <a:rPr lang="en-US" sz="2000" i="1" dirty="0">
                <a:solidFill>
                  <a:schemeClr val="tx1"/>
                </a:solidFill>
              </a:rPr>
              <a:t>I’ve had tons of job interviews when employers openly asked me whether I was </a:t>
            </a:r>
            <a:r>
              <a:rPr lang="en-US" sz="2000" b="1" i="1" dirty="0">
                <a:solidFill>
                  <a:srgbClr val="FFC000"/>
                </a:solidFill>
              </a:rPr>
              <a:t>planning to have children in the future</a:t>
            </a:r>
            <a:r>
              <a:rPr lang="en-US" sz="2000" i="1" dirty="0">
                <a:solidFill>
                  <a:schemeClr val="tx1"/>
                </a:solidFill>
              </a:rPr>
              <a:t>, and when I said yes, each one of them thanked me and showed me the door. It used to be a taboo, but it’s not anymore</a:t>
            </a:r>
            <a:r>
              <a:rPr lang="en-US" sz="2000" dirty="0">
                <a:solidFill>
                  <a:schemeClr val="tx1"/>
                </a:solidFill>
              </a:rPr>
              <a:t>.” </a:t>
            </a:r>
            <a:r>
              <a:rPr lang="en-US" sz="2000" dirty="0" smtClean="0">
                <a:solidFill>
                  <a:schemeClr val="tx1"/>
                </a:solidFill>
              </a:rPr>
              <a:t>(unemployed </a:t>
            </a:r>
            <a:r>
              <a:rPr lang="en-US" sz="2000" dirty="0">
                <a:solidFill>
                  <a:schemeClr val="tx1"/>
                </a:solidFill>
              </a:rPr>
              <a:t>woman)</a:t>
            </a:r>
          </a:p>
          <a:p>
            <a:endParaRPr lang="en-US"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14</a:t>
            </a:fld>
            <a:endParaRPr lang="en-US" dirty="0"/>
          </a:p>
        </p:txBody>
      </p:sp>
    </p:spTree>
    <p:extLst>
      <p:ext uri="{BB962C8B-B14F-4D97-AF65-F5344CB8AC3E}">
        <p14:creationId xmlns:p14="http://schemas.microsoft.com/office/powerpoint/2010/main" val="1912035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962" y="1914891"/>
            <a:ext cx="6500075" cy="4023673"/>
          </a:xfrm>
          <a:solidFill>
            <a:schemeClr val="tx1"/>
          </a:solidFill>
        </p:spPr>
        <p:txBody>
          <a:bodyPr>
            <a:normAutofit/>
          </a:bodyPr>
          <a:lstStyle/>
          <a:p>
            <a:pPr marL="0" indent="0" algn="ctr">
              <a:buNone/>
            </a:pPr>
            <a:r>
              <a:rPr lang="en-US" sz="5500" dirty="0" smtClean="0">
                <a:solidFill>
                  <a:schemeClr val="bg1"/>
                </a:solidFill>
                <a:latin typeface="+mj-lt"/>
              </a:rPr>
              <a:t>4. Child and elder care</a:t>
            </a:r>
            <a:endParaRPr lang="en-US" sz="5500" dirty="0">
              <a:solidFill>
                <a:schemeClr val="bg1"/>
              </a:solidFill>
              <a:latin typeface="+mj-lt"/>
            </a:endParaRPr>
          </a:p>
        </p:txBody>
      </p:sp>
      <p:sp>
        <p:nvSpPr>
          <p:cNvPr id="7" name="Rectangle 6"/>
          <p:cNvSpPr/>
          <p:nvPr/>
        </p:nvSpPr>
        <p:spPr>
          <a:xfrm>
            <a:off x="304800" y="257299"/>
            <a:ext cx="8534400" cy="624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41" y="5938564"/>
            <a:ext cx="2189473" cy="434276"/>
          </a:xfrm>
          <a:prstGeom prst="rect">
            <a:avLst/>
          </a:prstGeom>
        </p:spPr>
      </p:pic>
    </p:spTree>
    <p:extLst>
      <p:ext uri="{BB962C8B-B14F-4D97-AF65-F5344CB8AC3E}">
        <p14:creationId xmlns:p14="http://schemas.microsoft.com/office/powerpoint/2010/main" val="3539267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care services can impact women’s access to economic opportunities</a:t>
            </a:r>
            <a:endParaRPr lang="en-US" dirty="0"/>
          </a:p>
        </p:txBody>
      </p:sp>
      <p:sp>
        <p:nvSpPr>
          <p:cNvPr id="3" name="Content Placeholder 2"/>
          <p:cNvSpPr>
            <a:spLocks noGrp="1"/>
          </p:cNvSpPr>
          <p:nvPr>
            <p:ph type="body" sz="quarter" idx="13"/>
          </p:nvPr>
        </p:nvSpPr>
        <p:spPr>
          <a:xfrm>
            <a:off x="356934" y="1187532"/>
            <a:ext cx="8469566" cy="5165767"/>
          </a:xfrm>
        </p:spPr>
        <p:txBody>
          <a:bodyPr>
            <a:normAutofit lnSpcReduction="10000"/>
          </a:bodyPr>
          <a:lstStyle/>
          <a:p>
            <a:pPr lvl="1"/>
            <a:endParaRPr lang="en-GB" sz="2200" dirty="0" smtClean="0">
              <a:solidFill>
                <a:schemeClr val="tx1"/>
              </a:solidFill>
            </a:endParaRPr>
          </a:p>
          <a:p>
            <a:pPr lvl="1"/>
            <a:r>
              <a:rPr lang="en-GB" sz="2000" b="1" dirty="0" smtClean="0">
                <a:solidFill>
                  <a:schemeClr val="tx1"/>
                </a:solidFill>
              </a:rPr>
              <a:t>Evidence is robust </a:t>
            </a:r>
            <a:r>
              <a:rPr lang="en-GB" sz="2000" dirty="0" smtClean="0">
                <a:solidFill>
                  <a:schemeClr val="tx1"/>
                </a:solidFill>
              </a:rPr>
              <a:t>on</a:t>
            </a:r>
          </a:p>
          <a:p>
            <a:pPr lvl="3"/>
            <a:r>
              <a:rPr lang="en-GB" sz="2000" dirty="0" smtClean="0">
                <a:solidFill>
                  <a:schemeClr val="tx1"/>
                </a:solidFill>
              </a:rPr>
              <a:t> </a:t>
            </a:r>
            <a:r>
              <a:rPr lang="en-US" sz="2000" dirty="0">
                <a:solidFill>
                  <a:schemeClr val="tx1"/>
                </a:solidFill>
              </a:rPr>
              <a:t>H</a:t>
            </a:r>
            <a:r>
              <a:rPr lang="en-US" sz="2000" dirty="0" smtClean="0">
                <a:solidFill>
                  <a:schemeClr val="tx1"/>
                </a:solidFill>
              </a:rPr>
              <a:t>ow </a:t>
            </a:r>
            <a:r>
              <a:rPr lang="en-US" sz="2000" dirty="0" smtClean="0">
                <a:solidFill>
                  <a:schemeClr val="tx1"/>
                </a:solidFill>
              </a:rPr>
              <a:t>female </a:t>
            </a:r>
            <a:r>
              <a:rPr lang="en-US" sz="2000" dirty="0">
                <a:solidFill>
                  <a:srgbClr val="FFC000"/>
                </a:solidFill>
              </a:rPr>
              <a:t>labor force participation is affected by the </a:t>
            </a:r>
            <a:r>
              <a:rPr lang="en-US" sz="2000" dirty="0" smtClean="0">
                <a:solidFill>
                  <a:srgbClr val="FFC000"/>
                </a:solidFill>
              </a:rPr>
              <a:t>availability </a:t>
            </a:r>
            <a:r>
              <a:rPr lang="en-US" sz="2000" dirty="0">
                <a:solidFill>
                  <a:srgbClr val="FFC000"/>
                </a:solidFill>
              </a:rPr>
              <a:t>and </a:t>
            </a:r>
            <a:r>
              <a:rPr lang="en-US" sz="2000" dirty="0" smtClean="0">
                <a:solidFill>
                  <a:srgbClr val="FFC000"/>
                </a:solidFill>
              </a:rPr>
              <a:t>affordability </a:t>
            </a:r>
            <a:r>
              <a:rPr lang="en-US" sz="2000" dirty="0">
                <a:solidFill>
                  <a:srgbClr val="FFC000"/>
                </a:solidFill>
              </a:rPr>
              <a:t>of </a:t>
            </a:r>
            <a:r>
              <a:rPr lang="en-US" sz="2000" dirty="0" smtClean="0">
                <a:solidFill>
                  <a:srgbClr val="FFC000"/>
                </a:solidFill>
              </a:rPr>
              <a:t>childcare </a:t>
            </a:r>
            <a:r>
              <a:rPr lang="en-US" sz="2000" dirty="0" smtClean="0">
                <a:solidFill>
                  <a:schemeClr val="tx1"/>
                </a:solidFill>
              </a:rPr>
              <a:t>and subsidized </a:t>
            </a:r>
            <a:r>
              <a:rPr lang="en-US" sz="2000" dirty="0">
                <a:solidFill>
                  <a:schemeClr val="tx1"/>
                </a:solidFill>
              </a:rPr>
              <a:t>child care services have positive </a:t>
            </a:r>
            <a:r>
              <a:rPr lang="en-US" sz="2000" dirty="0" smtClean="0">
                <a:solidFill>
                  <a:schemeClr val="tx1"/>
                </a:solidFill>
              </a:rPr>
              <a:t>(but heterogeneous) effects </a:t>
            </a:r>
            <a:r>
              <a:rPr lang="en-US" sz="2000" dirty="0">
                <a:solidFill>
                  <a:schemeClr val="tx1"/>
                </a:solidFill>
              </a:rPr>
              <a:t>on labor </a:t>
            </a:r>
            <a:r>
              <a:rPr lang="en-US" sz="2000" dirty="0" smtClean="0">
                <a:solidFill>
                  <a:schemeClr val="tx1"/>
                </a:solidFill>
              </a:rPr>
              <a:t>supply.</a:t>
            </a:r>
          </a:p>
          <a:p>
            <a:pPr lvl="3"/>
            <a:r>
              <a:rPr lang="en-US" sz="2000" dirty="0" smtClean="0">
                <a:solidFill>
                  <a:schemeClr val="tx1"/>
                </a:solidFill>
              </a:rPr>
              <a:t>How </a:t>
            </a:r>
            <a:r>
              <a:rPr lang="en-US" sz="2000" dirty="0" smtClean="0">
                <a:solidFill>
                  <a:srgbClr val="FFC000"/>
                </a:solidFill>
              </a:rPr>
              <a:t>intensive</a:t>
            </a:r>
            <a:r>
              <a:rPr lang="en-US" sz="2000" dirty="0">
                <a:solidFill>
                  <a:srgbClr val="FFC000"/>
                </a:solidFill>
              </a:rPr>
              <a:t>, time-demanding care </a:t>
            </a:r>
            <a:r>
              <a:rPr lang="en-US" sz="2000" dirty="0">
                <a:solidFill>
                  <a:schemeClr val="tx1"/>
                </a:solidFill>
              </a:rPr>
              <a:t>(such as that requiring more than 20 hours per week) has significant </a:t>
            </a:r>
            <a:r>
              <a:rPr lang="en-US" sz="2000" dirty="0">
                <a:solidFill>
                  <a:srgbClr val="FFC000"/>
                </a:solidFill>
              </a:rPr>
              <a:t>negative effect </a:t>
            </a:r>
            <a:r>
              <a:rPr lang="en-US" sz="2000" dirty="0">
                <a:solidFill>
                  <a:schemeClr val="tx1"/>
                </a:solidFill>
              </a:rPr>
              <a:t>on the likelihood of staying in the labor force </a:t>
            </a:r>
          </a:p>
          <a:p>
            <a:pPr lvl="1"/>
            <a:endParaRPr lang="en-US" sz="2000" dirty="0" smtClean="0">
              <a:solidFill>
                <a:schemeClr val="tx1"/>
              </a:solidFill>
            </a:endParaRPr>
          </a:p>
          <a:p>
            <a:pPr lvl="1"/>
            <a:r>
              <a:rPr lang="en-US" sz="2000" b="1" dirty="0" smtClean="0">
                <a:solidFill>
                  <a:schemeClr val="tx1"/>
                </a:solidFill>
              </a:rPr>
              <a:t>In </a:t>
            </a:r>
            <a:r>
              <a:rPr lang="en-US" sz="2000" b="1" dirty="0" smtClean="0">
                <a:solidFill>
                  <a:schemeClr val="tx1"/>
                </a:solidFill>
              </a:rPr>
              <a:t>Serbia</a:t>
            </a:r>
            <a:r>
              <a:rPr lang="en-US" sz="2000" dirty="0" smtClean="0">
                <a:solidFill>
                  <a:schemeClr val="tx1"/>
                </a:solidFill>
              </a:rPr>
              <a:t>, </a:t>
            </a:r>
            <a:endParaRPr lang="en-US" sz="2000" dirty="0" smtClean="0">
              <a:solidFill>
                <a:schemeClr val="tx1"/>
              </a:solidFill>
            </a:endParaRPr>
          </a:p>
          <a:p>
            <a:pPr lvl="3"/>
            <a:r>
              <a:rPr lang="en-US" sz="2000" dirty="0">
                <a:solidFill>
                  <a:schemeClr val="tx1"/>
                </a:solidFill>
              </a:rPr>
              <a:t>H</a:t>
            </a:r>
            <a:r>
              <a:rPr lang="en-US" sz="2000" dirty="0" smtClean="0">
                <a:solidFill>
                  <a:schemeClr val="tx1"/>
                </a:solidFill>
              </a:rPr>
              <a:t>aving </a:t>
            </a:r>
            <a:r>
              <a:rPr lang="en-US" sz="2000" dirty="0">
                <a:solidFill>
                  <a:schemeClr val="tx1"/>
                </a:solidFill>
              </a:rPr>
              <a:t>small children (up to the age of 2), however, increases the activity of men, while it decreases the probability of women being </a:t>
            </a:r>
            <a:r>
              <a:rPr lang="en-US" sz="2000" dirty="0" smtClean="0">
                <a:solidFill>
                  <a:schemeClr val="tx1"/>
                </a:solidFill>
              </a:rPr>
              <a:t>active (SIPRU/World Bank, 2015). </a:t>
            </a:r>
            <a:endParaRPr lang="en-US" sz="2000" dirty="0" smtClean="0">
              <a:solidFill>
                <a:schemeClr val="tx1"/>
              </a:solidFill>
            </a:endParaRPr>
          </a:p>
          <a:p>
            <a:pPr lvl="3"/>
            <a:r>
              <a:rPr lang="en-US" sz="2000" dirty="0" smtClean="0">
                <a:solidFill>
                  <a:schemeClr val="tx1"/>
                </a:solidFill>
              </a:rPr>
              <a:t>Signs </a:t>
            </a:r>
            <a:r>
              <a:rPr lang="en-US" sz="2000" dirty="0">
                <a:solidFill>
                  <a:schemeClr val="tx1"/>
                </a:solidFill>
              </a:rPr>
              <a:t>of </a:t>
            </a:r>
            <a:r>
              <a:rPr lang="en-US" sz="2000" b="1" dirty="0">
                <a:solidFill>
                  <a:srgbClr val="FFC000"/>
                </a:solidFill>
              </a:rPr>
              <a:t>rising demand for care </a:t>
            </a:r>
            <a:r>
              <a:rPr lang="en-US" sz="2000" b="1" dirty="0" smtClean="0">
                <a:solidFill>
                  <a:srgbClr val="FFC000"/>
                </a:solidFill>
              </a:rPr>
              <a:t>services in Serbia </a:t>
            </a:r>
            <a:r>
              <a:rPr lang="en-US" sz="2000" dirty="0">
                <a:solidFill>
                  <a:schemeClr val="tx1"/>
                </a:solidFill>
              </a:rPr>
              <a:t>indicate an opportunity to develop a formal care industry </a:t>
            </a:r>
            <a:r>
              <a:rPr lang="en-US" sz="2000" dirty="0" smtClean="0">
                <a:solidFill>
                  <a:schemeClr val="tx1"/>
                </a:solidFill>
              </a:rPr>
              <a:t>that can provide jobs, in </a:t>
            </a:r>
            <a:r>
              <a:rPr lang="en-US" sz="2000" dirty="0">
                <a:solidFill>
                  <a:schemeClr val="tx1"/>
                </a:solidFill>
              </a:rPr>
              <a:t>particular for women with low skills.</a:t>
            </a:r>
          </a:p>
          <a:p>
            <a:pPr marL="457200" lvl="1" indent="-4572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452695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6"/>
                </a:solidFill>
              </a:rPr>
              <a:t>Childcare</a:t>
            </a:r>
            <a:r>
              <a:rPr lang="en-US" sz="2800" dirty="0" smtClean="0"/>
              <a:t>: key constraints in Serbia</a:t>
            </a:r>
            <a:endParaRPr lang="en-US" sz="2800" dirty="0"/>
          </a:p>
        </p:txBody>
      </p:sp>
      <p:sp>
        <p:nvSpPr>
          <p:cNvPr id="3" name="Content Placeholder 2"/>
          <p:cNvSpPr>
            <a:spLocks noGrp="1"/>
          </p:cNvSpPr>
          <p:nvPr>
            <p:ph type="body" sz="quarter" idx="13"/>
          </p:nvPr>
        </p:nvSpPr>
        <p:spPr/>
        <p:txBody>
          <a:bodyPr>
            <a:normAutofit/>
          </a:bodyPr>
          <a:lstStyle/>
          <a:p>
            <a:pPr marL="457200" lvl="0" indent="-457200">
              <a:buFont typeface="+mj-lt"/>
              <a:buAutoNum type="arabicPeriod"/>
            </a:pPr>
            <a:r>
              <a:rPr lang="en-US" sz="2400" b="1" dirty="0" smtClean="0">
                <a:solidFill>
                  <a:schemeClr val="tx1"/>
                </a:solidFill>
              </a:rPr>
              <a:t>Limited </a:t>
            </a:r>
            <a:r>
              <a:rPr lang="en-US" sz="2400" b="1" dirty="0">
                <a:solidFill>
                  <a:schemeClr val="tx1"/>
                </a:solidFill>
              </a:rPr>
              <a:t>availability of affordable services</a:t>
            </a:r>
            <a:r>
              <a:rPr lang="en-US" sz="2400" dirty="0">
                <a:solidFill>
                  <a:schemeClr val="tx1"/>
                </a:solidFill>
              </a:rPr>
              <a:t> characterizes existing formal childcare </a:t>
            </a:r>
            <a:r>
              <a:rPr lang="en-US" sz="2400" dirty="0" smtClean="0">
                <a:solidFill>
                  <a:schemeClr val="tx1"/>
                </a:solidFill>
              </a:rPr>
              <a:t>services</a:t>
            </a:r>
          </a:p>
          <a:p>
            <a:pPr marL="457200" lvl="0" indent="-457200">
              <a:buFont typeface="+mj-lt"/>
              <a:buAutoNum type="arabicPeriod"/>
            </a:pPr>
            <a:r>
              <a:rPr lang="en-US" sz="2200" dirty="0" smtClean="0">
                <a:solidFill>
                  <a:schemeClr val="tx1"/>
                </a:solidFill>
              </a:rPr>
              <a:t>Demand of </a:t>
            </a:r>
            <a:r>
              <a:rPr lang="en-US" sz="2200" dirty="0">
                <a:solidFill>
                  <a:schemeClr val="tx1"/>
                </a:solidFill>
              </a:rPr>
              <a:t>formal childcare </a:t>
            </a:r>
            <a:r>
              <a:rPr lang="en-US" sz="2200" dirty="0" smtClean="0">
                <a:solidFill>
                  <a:schemeClr val="tx1"/>
                </a:solidFill>
              </a:rPr>
              <a:t>services is </a:t>
            </a:r>
            <a:r>
              <a:rPr lang="en-US" sz="2200" dirty="0">
                <a:solidFill>
                  <a:schemeClr val="tx1"/>
                </a:solidFill>
              </a:rPr>
              <a:t>voiced predominantly by parents perceiving benefits for child’s development and </a:t>
            </a:r>
            <a:r>
              <a:rPr lang="en-US" sz="2200" b="1" dirty="0">
                <a:solidFill>
                  <a:schemeClr val="tx1"/>
                </a:solidFill>
              </a:rPr>
              <a:t>working (or willing to work) </a:t>
            </a:r>
            <a:r>
              <a:rPr lang="en-US" sz="2200" b="1" dirty="0" smtClean="0">
                <a:solidFill>
                  <a:schemeClr val="tx1"/>
                </a:solidFill>
              </a:rPr>
              <a:t>mothers</a:t>
            </a:r>
            <a:r>
              <a:rPr lang="en-US" sz="2200" dirty="0" smtClean="0">
                <a:solidFill>
                  <a:schemeClr val="tx1"/>
                </a:solidFill>
              </a:rPr>
              <a:t>.</a:t>
            </a:r>
          </a:p>
          <a:p>
            <a:pPr marL="457200" lvl="0" indent="-457200">
              <a:buFont typeface="+mj-lt"/>
              <a:buAutoNum type="arabicPeriod"/>
            </a:pPr>
            <a:r>
              <a:rPr lang="en-US" sz="2200" dirty="0" smtClean="0">
                <a:solidFill>
                  <a:schemeClr val="tx1"/>
                </a:solidFill>
              </a:rPr>
              <a:t>Quality </a:t>
            </a:r>
            <a:r>
              <a:rPr lang="en-US" sz="2200" dirty="0">
                <a:solidFill>
                  <a:schemeClr val="tx1"/>
                </a:solidFill>
              </a:rPr>
              <a:t>is important for potential users </a:t>
            </a:r>
            <a:r>
              <a:rPr lang="en-US" sz="2200" dirty="0" smtClean="0">
                <a:solidFill>
                  <a:schemeClr val="tx1"/>
                </a:solidFill>
              </a:rPr>
              <a:t>and </a:t>
            </a:r>
            <a:r>
              <a:rPr lang="en-US" sz="2200" dirty="0">
                <a:solidFill>
                  <a:schemeClr val="tx1"/>
                </a:solidFill>
              </a:rPr>
              <a:t>the main challenges of the existing supply involve </a:t>
            </a:r>
            <a:r>
              <a:rPr lang="en-US" sz="2200" b="1" dirty="0">
                <a:solidFill>
                  <a:schemeClr val="tx1"/>
                </a:solidFill>
              </a:rPr>
              <a:t>child-staff ratios and </a:t>
            </a:r>
            <a:r>
              <a:rPr lang="en-US" sz="2200" b="1" dirty="0" smtClean="0">
                <a:solidFill>
                  <a:schemeClr val="tx1"/>
                </a:solidFill>
              </a:rPr>
              <a:t>infrastructure</a:t>
            </a:r>
            <a:endParaRPr lang="en-US" sz="2200" b="1" dirty="0">
              <a:solidFill>
                <a:schemeClr val="tx1"/>
              </a:solidFill>
            </a:endParaRPr>
          </a:p>
        </p:txBody>
      </p:sp>
      <p:sp>
        <p:nvSpPr>
          <p:cNvPr id="4" name="Rectangle 3"/>
          <p:cNvSpPr/>
          <p:nvPr/>
        </p:nvSpPr>
        <p:spPr>
          <a:xfrm>
            <a:off x="635330" y="5221115"/>
            <a:ext cx="8183633" cy="1077218"/>
          </a:xfrm>
          <a:prstGeom prst="rect">
            <a:avLst/>
          </a:prstGeom>
        </p:spPr>
        <p:txBody>
          <a:bodyPr wrap="square">
            <a:spAutoFit/>
          </a:bodyPr>
          <a:lstStyle/>
          <a:p>
            <a:r>
              <a:rPr lang="en-GB" dirty="0" smtClean="0">
                <a:latin typeface="+mn-lt"/>
                <a:ea typeface="Calibri" panose="020F0502020204030204" pitchFamily="34" charset="0"/>
                <a:cs typeface="Cambria" panose="02040503050406030204" pitchFamily="18" charset="0"/>
                <a:sym typeface="Wingdings" panose="05000000000000000000" pitchFamily="2" charset="2"/>
              </a:rPr>
              <a:t> </a:t>
            </a:r>
            <a:r>
              <a:rPr lang="en-GB" dirty="0" smtClean="0">
                <a:latin typeface="+mn-lt"/>
                <a:ea typeface="Calibri" panose="020F0502020204030204" pitchFamily="34" charset="0"/>
                <a:cs typeface="Cambria" panose="02040503050406030204" pitchFamily="18" charset="0"/>
              </a:rPr>
              <a:t>According </a:t>
            </a:r>
            <a:r>
              <a:rPr lang="en-GB" dirty="0">
                <a:latin typeface="+mn-lt"/>
                <a:ea typeface="Calibri" panose="020F0502020204030204" pitchFamily="34" charset="0"/>
                <a:cs typeface="Cambria" panose="02040503050406030204" pitchFamily="18" charset="0"/>
              </a:rPr>
              <a:t>to the latest SORS data, in 2015 the shortage of capacities amounts to almost 15,000 missing slots. Out of those, 4,000 children have not been accepted due to lack of capacities and 11,000 children have been accepted over the capacity </a:t>
            </a:r>
            <a:r>
              <a:rPr lang="en-GB" dirty="0" smtClean="0">
                <a:latin typeface="+mn-lt"/>
                <a:ea typeface="Calibri" panose="020F0502020204030204" pitchFamily="34" charset="0"/>
                <a:cs typeface="Cambria" panose="02040503050406030204" pitchFamily="18" charset="0"/>
              </a:rPr>
              <a:t>(SIPRU/World Bank 2015).</a:t>
            </a:r>
            <a:endParaRPr lang="en-US" dirty="0">
              <a:latin typeface="+mn-lt"/>
            </a:endParaRPr>
          </a:p>
        </p:txBody>
      </p:sp>
    </p:spTree>
    <p:extLst>
      <p:ext uri="{BB962C8B-B14F-4D97-AF65-F5344CB8AC3E}">
        <p14:creationId xmlns:p14="http://schemas.microsoft.com/office/powerpoint/2010/main" val="3408616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Perceptions on childcare </a:t>
            </a:r>
            <a:r>
              <a:rPr lang="en-US" sz="2800" dirty="0" smtClean="0"/>
              <a:t> in Serbia</a:t>
            </a:r>
            <a:endParaRPr lang="en-US" sz="2800" dirty="0"/>
          </a:p>
        </p:txBody>
      </p:sp>
      <p:sp>
        <p:nvSpPr>
          <p:cNvPr id="3" name="Content Placeholder 2"/>
          <p:cNvSpPr>
            <a:spLocks noGrp="1"/>
          </p:cNvSpPr>
          <p:nvPr>
            <p:ph type="body" sz="quarter" idx="13"/>
          </p:nvPr>
        </p:nvSpPr>
        <p:spPr>
          <a:xfrm>
            <a:off x="-93512" y="6026234"/>
            <a:ext cx="8477250" cy="4613804"/>
          </a:xfrm>
        </p:spPr>
        <p:txBody>
          <a:bodyPr/>
          <a:lstStyle/>
          <a:p>
            <a:endParaRPr lang="en-GB" sz="1800" i="1" dirty="0" smtClean="0"/>
          </a:p>
          <a:p>
            <a:endParaRPr lang="en-GB" sz="1800" i="1" dirty="0"/>
          </a:p>
          <a:p>
            <a:endParaRPr lang="en-GB" sz="1800" i="1" dirty="0" smtClean="0"/>
          </a:p>
          <a:p>
            <a:endParaRPr lang="en-US" sz="2000" i="1" dirty="0"/>
          </a:p>
          <a:p>
            <a:endParaRPr lang="en-US" sz="1800" dirty="0"/>
          </a:p>
        </p:txBody>
      </p:sp>
      <p:sp>
        <p:nvSpPr>
          <p:cNvPr id="6" name="TextBox 5"/>
          <p:cNvSpPr txBox="1"/>
          <p:nvPr/>
        </p:nvSpPr>
        <p:spPr>
          <a:xfrm>
            <a:off x="356934" y="6497468"/>
            <a:ext cx="6051082" cy="338554"/>
          </a:xfrm>
          <a:prstGeom prst="rect">
            <a:avLst/>
          </a:prstGeom>
          <a:noFill/>
        </p:spPr>
        <p:txBody>
          <a:bodyPr wrap="square" rtlCol="0">
            <a:spAutoFit/>
          </a:bodyPr>
          <a:lstStyle/>
          <a:p>
            <a:r>
              <a:rPr lang="en-US" sz="800" b="0" dirty="0">
                <a:solidFill>
                  <a:schemeClr val="bg1">
                    <a:lumMod val="65000"/>
                  </a:schemeClr>
                </a:solidFill>
                <a:latin typeface="+mj-lt"/>
              </a:rPr>
              <a:t>Source: </a:t>
            </a:r>
            <a:r>
              <a:rPr lang="en-US" sz="800" b="0" dirty="0" smtClean="0">
                <a:solidFill>
                  <a:schemeClr val="bg1">
                    <a:lumMod val="65000"/>
                  </a:schemeClr>
                </a:solidFill>
                <a:latin typeface="+mj-lt"/>
              </a:rPr>
              <a:t>ECA Care FDGs Qualitative dataset. Independent mixed-methods research study (2014)</a:t>
            </a:r>
          </a:p>
          <a:p>
            <a:endParaRPr lang="en-US" sz="800" b="0" dirty="0">
              <a:solidFill>
                <a:schemeClr val="bg1">
                  <a:lumMod val="65000"/>
                </a:schemeClr>
              </a:solidFill>
              <a:latin typeface="+mj-lt"/>
            </a:endParaRPr>
          </a:p>
        </p:txBody>
      </p:sp>
      <p:sp>
        <p:nvSpPr>
          <p:cNvPr id="7" name="Rectangle 6"/>
          <p:cNvSpPr/>
          <p:nvPr/>
        </p:nvSpPr>
        <p:spPr>
          <a:xfrm>
            <a:off x="4908884" y="1141817"/>
            <a:ext cx="3994484" cy="4770537"/>
          </a:xfrm>
          <a:prstGeom prst="rect">
            <a:avLst/>
          </a:prstGeom>
        </p:spPr>
        <p:txBody>
          <a:bodyPr wrap="square">
            <a:spAutoFit/>
          </a:bodyPr>
          <a:lstStyle/>
          <a:p>
            <a:pPr algn="just"/>
            <a:r>
              <a:rPr lang="en-US" b="0" i="1" dirty="0">
                <a:latin typeface="+mj-lt"/>
                <a:ea typeface="MS Gothic" panose="020B0609070205080204" pitchFamily="49" charset="-128"/>
                <a:cs typeface="Arial" panose="020B0604020202020204" pitchFamily="34" charset="0"/>
              </a:rPr>
              <a:t>“I couldn’t work. </a:t>
            </a:r>
            <a:r>
              <a:rPr lang="en-US" i="1" dirty="0">
                <a:solidFill>
                  <a:schemeClr val="accent6"/>
                </a:solidFill>
                <a:latin typeface="+mj-lt"/>
                <a:ea typeface="MS Gothic" panose="020B0609070205080204" pitchFamily="49" charset="-128"/>
                <a:cs typeface="Arial" panose="020B0604020202020204" pitchFamily="34" charset="0"/>
              </a:rPr>
              <a:t>There was no kindergarten </a:t>
            </a:r>
            <a:r>
              <a:rPr lang="en-US" b="0" i="1" dirty="0">
                <a:latin typeface="+mj-lt"/>
                <a:ea typeface="MS Gothic" panose="020B0609070205080204" pitchFamily="49" charset="-128"/>
                <a:cs typeface="Arial" panose="020B0604020202020204" pitchFamily="34" charset="0"/>
              </a:rPr>
              <a:t>(…) And even if you have money, there is no one to look after your child. You can’t hire a woman here to look after your child, since every woman has to work in the field and at home, all day long.” (Rural woman, Serbia). </a:t>
            </a:r>
            <a:endParaRPr lang="en-US" b="0" i="1" dirty="0" smtClean="0">
              <a:latin typeface="+mj-lt"/>
              <a:ea typeface="MS Gothic" panose="020B0609070205080204" pitchFamily="49" charset="-128"/>
              <a:cs typeface="Arial" panose="020B0604020202020204" pitchFamily="34" charset="0"/>
            </a:endParaRPr>
          </a:p>
          <a:p>
            <a:pPr algn="just"/>
            <a:endParaRPr lang="en-US" b="0" i="1" dirty="0">
              <a:latin typeface="+mj-lt"/>
              <a:ea typeface="MS Gothic" panose="020B0609070205080204" pitchFamily="49" charset="-128"/>
              <a:cs typeface="Arial" panose="020B0604020202020204" pitchFamily="34" charset="0"/>
            </a:endParaRPr>
          </a:p>
          <a:p>
            <a:pPr algn="just"/>
            <a:r>
              <a:rPr lang="en-US" b="0" i="1" dirty="0">
                <a:latin typeface="+mn-lt"/>
              </a:rPr>
              <a:t>“A </a:t>
            </a:r>
            <a:r>
              <a:rPr lang="en-US" i="1" dirty="0">
                <a:solidFill>
                  <a:schemeClr val="accent6"/>
                </a:solidFill>
                <a:latin typeface="+mn-lt"/>
              </a:rPr>
              <a:t>few hours don’t mean anything </a:t>
            </a:r>
            <a:r>
              <a:rPr lang="en-US" b="0" i="1" dirty="0">
                <a:latin typeface="+mn-lt"/>
              </a:rPr>
              <a:t>to people, but all day stay really is very relevant because of agriculture</a:t>
            </a:r>
            <a:r>
              <a:rPr lang="en-US" b="0" i="1" dirty="0" smtClean="0">
                <a:latin typeface="+mn-lt"/>
              </a:rPr>
              <a:t>.” </a:t>
            </a:r>
            <a:r>
              <a:rPr lang="en-US" b="0" dirty="0">
                <a:latin typeface="+mn-lt"/>
              </a:rPr>
              <a:t>(Rural man, Serbia</a:t>
            </a:r>
            <a:r>
              <a:rPr lang="en-US" b="0" dirty="0" smtClean="0">
                <a:latin typeface="+mn-lt"/>
              </a:rPr>
              <a:t>)</a:t>
            </a:r>
          </a:p>
          <a:p>
            <a:pPr algn="just"/>
            <a:endParaRPr lang="en-US" b="0" dirty="0">
              <a:latin typeface="+mn-lt"/>
            </a:endParaRPr>
          </a:p>
          <a:p>
            <a:pPr algn="just"/>
            <a:endParaRPr lang="en-US" b="0" i="1" dirty="0" smtClean="0">
              <a:latin typeface="+mj-lt"/>
              <a:ea typeface="MS Gothic" panose="020B0609070205080204" pitchFamily="49" charset="-128"/>
              <a:cs typeface="Arial" panose="020B0604020202020204" pitchFamily="34" charset="0"/>
            </a:endParaRPr>
          </a:p>
          <a:p>
            <a:pPr algn="just"/>
            <a:endParaRPr lang="en-US" b="0" i="1" dirty="0" smtClean="0">
              <a:latin typeface="+mj-lt"/>
              <a:ea typeface="MS Gothic" panose="020B0609070205080204" pitchFamily="49" charset="-128"/>
              <a:cs typeface="Arial" panose="020B0604020202020204" pitchFamily="34" charset="0"/>
            </a:endParaRPr>
          </a:p>
          <a:p>
            <a:pPr algn="just"/>
            <a:r>
              <a:rPr lang="en-US" b="0" dirty="0">
                <a:latin typeface="+mn-lt"/>
              </a:rPr>
              <a:t>“</a:t>
            </a:r>
            <a:r>
              <a:rPr lang="en-US" b="0" i="1" dirty="0">
                <a:latin typeface="+mn-lt"/>
              </a:rPr>
              <a:t>There are simply </a:t>
            </a:r>
            <a:r>
              <a:rPr lang="en-US" i="1" dirty="0">
                <a:solidFill>
                  <a:schemeClr val="accent6"/>
                </a:solidFill>
                <a:latin typeface="+mn-lt"/>
              </a:rPr>
              <a:t>too many children </a:t>
            </a:r>
            <a:r>
              <a:rPr lang="en-US" b="0" i="1" dirty="0">
                <a:latin typeface="+mn-lt"/>
              </a:rPr>
              <a:t>so they can’t work with them individually [in public centers</a:t>
            </a:r>
            <a:r>
              <a:rPr lang="en-US" b="0" i="1" dirty="0" smtClean="0">
                <a:latin typeface="+mn-lt"/>
              </a:rPr>
              <a:t>]” </a:t>
            </a:r>
            <a:r>
              <a:rPr lang="en-US" b="0" dirty="0">
                <a:latin typeface="+mn-lt"/>
              </a:rPr>
              <a:t>(Urban woman, Serbia).</a:t>
            </a:r>
          </a:p>
          <a:p>
            <a:pPr algn="just"/>
            <a:endParaRPr lang="en-US" b="0" dirty="0">
              <a:latin typeface="+mj-lt"/>
            </a:endParaRPr>
          </a:p>
        </p:txBody>
      </p:sp>
      <p:sp>
        <p:nvSpPr>
          <p:cNvPr id="8" name="Rectangle 7"/>
          <p:cNvSpPr/>
          <p:nvPr/>
        </p:nvSpPr>
        <p:spPr>
          <a:xfrm>
            <a:off x="163629" y="1209192"/>
            <a:ext cx="4195011" cy="5016758"/>
          </a:xfrm>
          <a:prstGeom prst="rect">
            <a:avLst/>
          </a:prstGeom>
        </p:spPr>
        <p:txBody>
          <a:bodyPr wrap="square">
            <a:spAutoFit/>
          </a:bodyPr>
          <a:lstStyle/>
          <a:p>
            <a:r>
              <a:rPr lang="en-US" sz="2000" b="0" dirty="0" smtClean="0">
                <a:solidFill>
                  <a:srgbClr val="00B0F0"/>
                </a:solidFill>
                <a:latin typeface="+mj-lt"/>
                <a:ea typeface="MS Gothic" panose="020B0609070205080204" pitchFamily="49" charset="-128"/>
                <a:cs typeface="Arial" panose="020B0604020202020204" pitchFamily="34" charset="0"/>
              </a:rPr>
              <a:t>Availability</a:t>
            </a:r>
            <a:r>
              <a:rPr lang="en-US" sz="2000" b="0" dirty="0" smtClean="0">
                <a:latin typeface="+mj-lt"/>
                <a:ea typeface="MS Gothic" panose="020B0609070205080204" pitchFamily="49" charset="-128"/>
                <a:cs typeface="Arial" panose="020B0604020202020204" pitchFamily="34" charset="0"/>
              </a:rPr>
              <a:t> is limited, especially in </a:t>
            </a:r>
            <a:r>
              <a:rPr lang="en-US" sz="2000" b="0" dirty="0" smtClean="0">
                <a:solidFill>
                  <a:srgbClr val="00B0F0"/>
                </a:solidFill>
                <a:latin typeface="+mj-lt"/>
                <a:ea typeface="MS Gothic" panose="020B0609070205080204" pitchFamily="49" charset="-128"/>
                <a:cs typeface="Arial" panose="020B0604020202020204" pitchFamily="34" charset="0"/>
              </a:rPr>
              <a:t>rural areas</a:t>
            </a:r>
            <a:r>
              <a:rPr lang="en-US" sz="2000" b="0" dirty="0" smtClean="0">
                <a:latin typeface="+mj-lt"/>
                <a:ea typeface="MS Gothic" panose="020B0609070205080204" pitchFamily="49" charset="-128"/>
                <a:cs typeface="Arial" panose="020B0604020202020204" pitchFamily="34" charset="0"/>
              </a:rPr>
              <a:t>, and existing childcare facilities are at over capacity</a:t>
            </a:r>
          </a:p>
          <a:p>
            <a:endParaRPr lang="en-US" sz="2000" b="0" dirty="0">
              <a:latin typeface="+mj-lt"/>
              <a:ea typeface="MS Gothic" panose="020B0609070205080204" pitchFamily="49" charset="-128"/>
              <a:cs typeface="Arial" panose="020B0604020202020204" pitchFamily="34" charset="0"/>
            </a:endParaRPr>
          </a:p>
          <a:p>
            <a:endParaRPr lang="en-US" sz="2000" b="0" dirty="0" smtClean="0">
              <a:latin typeface="+mj-lt"/>
              <a:ea typeface="MS Gothic" panose="020B0609070205080204" pitchFamily="49" charset="-128"/>
              <a:cs typeface="Arial" panose="020B0604020202020204" pitchFamily="34" charset="0"/>
            </a:endParaRPr>
          </a:p>
          <a:p>
            <a:endParaRPr lang="en-US" sz="2000" b="0" dirty="0">
              <a:latin typeface="+mj-lt"/>
              <a:ea typeface="MS Gothic" panose="020B0609070205080204" pitchFamily="49" charset="-128"/>
              <a:cs typeface="Arial" panose="020B0604020202020204" pitchFamily="34" charset="0"/>
            </a:endParaRPr>
          </a:p>
          <a:p>
            <a:endParaRPr lang="en-US" sz="2000" b="0" dirty="0" smtClean="0">
              <a:latin typeface="+mj-lt"/>
              <a:ea typeface="MS Gothic" panose="020B0609070205080204" pitchFamily="49" charset="-128"/>
              <a:cs typeface="Arial" panose="020B0604020202020204" pitchFamily="34" charset="0"/>
            </a:endParaRPr>
          </a:p>
          <a:p>
            <a:r>
              <a:rPr lang="en-US" sz="2000" b="0" dirty="0">
                <a:solidFill>
                  <a:schemeClr val="accent3">
                    <a:lumMod val="60000"/>
                    <a:lumOff val="40000"/>
                  </a:schemeClr>
                </a:solidFill>
                <a:latin typeface="+mn-lt"/>
              </a:rPr>
              <a:t>Hours of operation</a:t>
            </a:r>
            <a:r>
              <a:rPr lang="en-US" sz="2000" b="0" dirty="0">
                <a:latin typeface="+mn-lt"/>
              </a:rPr>
              <a:t> of childcare do not always meet care needs of communities </a:t>
            </a:r>
            <a:endParaRPr lang="en-US" sz="2000" b="0" dirty="0" smtClean="0">
              <a:latin typeface="+mn-lt"/>
            </a:endParaRPr>
          </a:p>
          <a:p>
            <a:endParaRPr lang="en-US" sz="2000" b="0" dirty="0">
              <a:latin typeface="+mn-lt"/>
            </a:endParaRPr>
          </a:p>
          <a:p>
            <a:endParaRPr lang="en-US" sz="2000" b="0" dirty="0">
              <a:latin typeface="+mn-lt"/>
            </a:endParaRPr>
          </a:p>
          <a:p>
            <a:endParaRPr lang="en-US" sz="2000" b="0" dirty="0" smtClean="0">
              <a:latin typeface="+mn-lt"/>
            </a:endParaRPr>
          </a:p>
          <a:p>
            <a:r>
              <a:rPr lang="en-US" sz="2000" b="0" dirty="0">
                <a:solidFill>
                  <a:schemeClr val="accent3">
                    <a:lumMod val="60000"/>
                    <a:lumOff val="40000"/>
                  </a:schemeClr>
                </a:solidFill>
                <a:latin typeface="+mn-lt"/>
              </a:rPr>
              <a:t>Overcrowding</a:t>
            </a:r>
            <a:r>
              <a:rPr lang="en-US" sz="2000" b="0" dirty="0">
                <a:latin typeface="+mn-lt"/>
              </a:rPr>
              <a:t> and </a:t>
            </a:r>
            <a:r>
              <a:rPr lang="en-US" sz="2000" b="0" dirty="0">
                <a:solidFill>
                  <a:schemeClr val="accent3">
                    <a:lumMod val="60000"/>
                    <a:lumOff val="40000"/>
                  </a:schemeClr>
                </a:solidFill>
                <a:latin typeface="+mn-lt"/>
              </a:rPr>
              <a:t>high child-staff ratios </a:t>
            </a:r>
            <a:r>
              <a:rPr lang="en-US" sz="2000" b="0" dirty="0">
                <a:latin typeface="+mn-lt"/>
              </a:rPr>
              <a:t>in public centers are mentioned as main concerns</a:t>
            </a:r>
          </a:p>
        </p:txBody>
      </p:sp>
    </p:spTree>
    <p:extLst>
      <p:ext uri="{BB962C8B-B14F-4D97-AF65-F5344CB8AC3E}">
        <p14:creationId xmlns:p14="http://schemas.microsoft.com/office/powerpoint/2010/main" val="228577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two studies</a:t>
            </a:r>
            <a:endParaRPr lang="en-US" dirty="0"/>
          </a:p>
        </p:txBody>
      </p:sp>
      <p:sp>
        <p:nvSpPr>
          <p:cNvPr id="3" name="Text Placeholder 2"/>
          <p:cNvSpPr>
            <a:spLocks noGrp="1"/>
          </p:cNvSpPr>
          <p:nvPr>
            <p:ph type="body" sz="quarter" idx="13"/>
          </p:nvPr>
        </p:nvSpPr>
        <p:spPr>
          <a:xfrm>
            <a:off x="356934" y="1467984"/>
            <a:ext cx="3818989" cy="4751387"/>
          </a:xfrm>
        </p:spPr>
        <p:txBody>
          <a:bodyPr>
            <a:normAutofit/>
          </a:bodyPr>
          <a:lstStyle/>
          <a:p>
            <a:pPr algn="ctr">
              <a:spcBef>
                <a:spcPts val="0"/>
              </a:spcBef>
            </a:pPr>
            <a:r>
              <a:rPr lang="en-US" b="1" dirty="0" smtClean="0">
                <a:solidFill>
                  <a:schemeClr val="tx1"/>
                </a:solidFill>
              </a:rPr>
              <a:t>Economic Mobility, Labor and Gender</a:t>
            </a:r>
          </a:p>
          <a:p>
            <a:pPr algn="ctr">
              <a:spcBef>
                <a:spcPts val="0"/>
              </a:spcBef>
            </a:pPr>
            <a:r>
              <a:rPr lang="en-US" b="1" i="1" dirty="0" smtClean="0">
                <a:solidFill>
                  <a:schemeClr val="tx1"/>
                </a:solidFill>
              </a:rPr>
              <a:t>(country report, ongoing regional report)</a:t>
            </a:r>
          </a:p>
          <a:p>
            <a:pPr>
              <a:buFont typeface="Arial" panose="020B0604020202020204" pitchFamily="34" charset="0"/>
              <a:buChar char="•"/>
            </a:pPr>
            <a:r>
              <a:rPr lang="en-US" dirty="0" smtClean="0">
                <a:solidFill>
                  <a:schemeClr val="tx1"/>
                </a:solidFill>
              </a:rPr>
              <a:t>9 countries, in Serbia: </a:t>
            </a:r>
          </a:p>
          <a:p>
            <a:pPr>
              <a:buFont typeface="Arial" panose="020B0604020202020204" pitchFamily="34" charset="0"/>
              <a:buChar char="•"/>
            </a:pPr>
            <a:endParaRPr lang="en-US" dirty="0" smtClean="0">
              <a:solidFill>
                <a:schemeClr val="tx1"/>
              </a:solidFill>
            </a:endParaRPr>
          </a:p>
          <a:p>
            <a:pPr lvl="2">
              <a:buFont typeface="Arial" panose="020B0604020202020204" pitchFamily="34" charset="0"/>
              <a:buChar char="•"/>
            </a:pPr>
            <a:r>
              <a:rPr lang="en-US" sz="1600" dirty="0" smtClean="0">
                <a:solidFill>
                  <a:schemeClr val="tx1"/>
                </a:solidFill>
              </a:rPr>
              <a:t>4</a:t>
            </a:r>
            <a:r>
              <a:rPr lang="mk-MK" sz="1600" dirty="0" smtClean="0">
                <a:solidFill>
                  <a:schemeClr val="tx1"/>
                </a:solidFill>
              </a:rPr>
              <a:t> </a:t>
            </a:r>
            <a:r>
              <a:rPr lang="mk-MK" sz="1600" dirty="0">
                <a:solidFill>
                  <a:schemeClr val="tx1"/>
                </a:solidFill>
              </a:rPr>
              <a:t>communities </a:t>
            </a:r>
            <a:r>
              <a:rPr lang="en-US" sz="1600" dirty="0" smtClean="0">
                <a:solidFill>
                  <a:schemeClr val="tx1"/>
                </a:solidFill>
              </a:rPr>
              <a:t>(</a:t>
            </a:r>
            <a:r>
              <a:rPr lang="mk-MK" sz="1600" dirty="0" smtClean="0">
                <a:solidFill>
                  <a:schemeClr val="tx1"/>
                </a:solidFill>
              </a:rPr>
              <a:t>1 </a:t>
            </a:r>
            <a:r>
              <a:rPr lang="mk-MK" sz="1600" dirty="0">
                <a:solidFill>
                  <a:schemeClr val="tx1"/>
                </a:solidFill>
              </a:rPr>
              <a:t>rural and 3 </a:t>
            </a:r>
            <a:r>
              <a:rPr lang="mk-MK" sz="1600" dirty="0" smtClean="0">
                <a:solidFill>
                  <a:schemeClr val="tx1"/>
                </a:solidFill>
              </a:rPr>
              <a:t>urban</a:t>
            </a:r>
            <a:r>
              <a:rPr lang="en-US" sz="1600" dirty="0" smtClean="0">
                <a:solidFill>
                  <a:schemeClr val="tx1"/>
                </a:solidFill>
              </a:rPr>
              <a:t>)</a:t>
            </a:r>
          </a:p>
          <a:p>
            <a:pPr lvl="2">
              <a:buFont typeface="Arial" panose="020B0604020202020204" pitchFamily="34" charset="0"/>
              <a:buChar char="•"/>
            </a:pPr>
            <a:endParaRPr lang="en-US" dirty="0">
              <a:solidFill>
                <a:schemeClr val="tx1"/>
              </a:solidFill>
            </a:endParaRPr>
          </a:p>
          <a:p>
            <a:pPr lvl="2">
              <a:buFont typeface="Arial" panose="020B0604020202020204" pitchFamily="34" charset="0"/>
              <a:buChar char="•"/>
            </a:pPr>
            <a:r>
              <a:rPr lang="en-US" sz="1600" dirty="0">
                <a:solidFill>
                  <a:schemeClr val="tx1"/>
                </a:solidFill>
              </a:rPr>
              <a:t>FGs with employed and jobless people, and </a:t>
            </a:r>
            <a:r>
              <a:rPr lang="en-US" sz="1600" dirty="0" smtClean="0">
                <a:solidFill>
                  <a:schemeClr val="tx1"/>
                </a:solidFill>
              </a:rPr>
              <a:t>youth</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smtClean="0">
                <a:solidFill>
                  <a:schemeClr val="tx1"/>
                </a:solidFill>
              </a:rPr>
              <a:t>Interviews with key informants</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smtClean="0">
                <a:solidFill>
                  <a:schemeClr val="tx1"/>
                </a:solidFill>
              </a:rPr>
              <a:t>Life stories</a:t>
            </a:r>
            <a:endParaRPr lang="en-US" sz="1600" dirty="0">
              <a:solidFill>
                <a:schemeClr val="tx1"/>
              </a:solidFill>
            </a:endParaRPr>
          </a:p>
          <a:p>
            <a:pPr>
              <a:buFont typeface="Arial" panose="020B0604020202020204" pitchFamily="34" charset="0"/>
              <a:buChar char="•"/>
            </a:pPr>
            <a:endParaRPr lang="en-US"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1</a:t>
            </a:fld>
            <a:endParaRPr lang="en-US" dirty="0"/>
          </a:p>
        </p:txBody>
      </p:sp>
      <p:sp>
        <p:nvSpPr>
          <p:cNvPr id="5" name="Text Placeholder 2"/>
          <p:cNvSpPr txBox="1">
            <a:spLocks/>
          </p:cNvSpPr>
          <p:nvPr/>
        </p:nvSpPr>
        <p:spPr bwMode="auto">
          <a:xfrm>
            <a:off x="4587948" y="1467984"/>
            <a:ext cx="4092914" cy="4751387"/>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342900" indent="-342900" algn="l" rtl="0" eaLnBrk="0" fontAlgn="base" hangingPunct="0">
              <a:lnSpc>
                <a:spcPct val="100000"/>
              </a:lnSpc>
              <a:spcBef>
                <a:spcPts val="2400"/>
              </a:spcBef>
              <a:spcAft>
                <a:spcPct val="0"/>
              </a:spcAft>
              <a:buClr>
                <a:srgbClr val="404040"/>
              </a:buClr>
              <a:tabLst>
                <a:tab pos="8402638" algn="r"/>
              </a:tabLst>
              <a:defRPr lang="en-US" sz="1600" baseline="0" smtClean="0">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marL="0" indent="0" algn="ctr">
              <a:spcBef>
                <a:spcPts val="0"/>
              </a:spcBef>
            </a:pPr>
            <a:r>
              <a:rPr lang="en-US" dirty="0">
                <a:solidFill>
                  <a:schemeClr val="tx1"/>
                </a:solidFill>
              </a:rPr>
              <a:t>Child and Elder Care in </a:t>
            </a:r>
            <a:r>
              <a:rPr lang="en-US" dirty="0" smtClean="0">
                <a:solidFill>
                  <a:schemeClr val="tx1"/>
                </a:solidFill>
              </a:rPr>
              <a:t>Serbia</a:t>
            </a:r>
          </a:p>
          <a:p>
            <a:pPr marL="0" indent="0" algn="ctr">
              <a:spcBef>
                <a:spcPts val="0"/>
              </a:spcBef>
            </a:pPr>
            <a:r>
              <a:rPr lang="en-US" dirty="0" smtClean="0">
                <a:solidFill>
                  <a:schemeClr val="tx1"/>
                </a:solidFill>
              </a:rPr>
              <a:t>(country and regional report)</a:t>
            </a:r>
            <a:endParaRPr lang="en-US" dirty="0">
              <a:solidFill>
                <a:schemeClr val="tx1"/>
              </a:solidFill>
            </a:endParaRPr>
          </a:p>
          <a:p>
            <a:pPr marL="285750" indent="-285750">
              <a:buFont typeface="Arial" panose="020B0604020202020204" pitchFamily="34" charset="0"/>
              <a:buChar char="•"/>
            </a:pPr>
            <a:r>
              <a:rPr lang="en-US" b="0" dirty="0" smtClean="0">
                <a:solidFill>
                  <a:schemeClr val="tx1"/>
                </a:solidFill>
              </a:rPr>
              <a:t>7 Countries, in Serbia: </a:t>
            </a:r>
          </a:p>
          <a:p>
            <a:pPr marL="457200" indent="-457200">
              <a:buFont typeface="Arial" panose="020B0604020202020204" pitchFamily="34" charset="0"/>
              <a:buChar char="•"/>
            </a:pPr>
            <a:r>
              <a:rPr lang="en-US" b="0" dirty="0" smtClean="0">
                <a:solidFill>
                  <a:schemeClr val="tx1"/>
                </a:solidFill>
              </a:rPr>
              <a:t>9 </a:t>
            </a:r>
            <a:r>
              <a:rPr lang="en-US" b="0" dirty="0">
                <a:solidFill>
                  <a:schemeClr val="tx1"/>
                </a:solidFill>
              </a:rPr>
              <a:t>focus groups, 18 childcare facilities, 8 elder care facilities, 5 </a:t>
            </a:r>
            <a:r>
              <a:rPr lang="en-US" b="0" dirty="0" smtClean="0">
                <a:solidFill>
                  <a:schemeClr val="tx1"/>
                </a:solidFill>
              </a:rPr>
              <a:t>intermediaries</a:t>
            </a:r>
            <a:endParaRPr lang="en-US" b="0" dirty="0">
              <a:solidFill>
                <a:schemeClr val="tx1"/>
              </a:solidFill>
            </a:endParaRPr>
          </a:p>
          <a:p>
            <a:pPr marL="457200" indent="-457200">
              <a:buFont typeface="Arial" panose="020B0604020202020204" pitchFamily="34" charset="0"/>
              <a:buChar char="•"/>
            </a:pPr>
            <a:r>
              <a:rPr lang="en-US" b="0" dirty="0" smtClean="0">
                <a:solidFill>
                  <a:schemeClr val="tx1"/>
                </a:solidFill>
              </a:rPr>
              <a:t>Desk </a:t>
            </a:r>
            <a:r>
              <a:rPr lang="en-US" b="0" dirty="0">
                <a:solidFill>
                  <a:schemeClr val="tx1"/>
                </a:solidFill>
              </a:rPr>
              <a:t>review of the </a:t>
            </a:r>
            <a:r>
              <a:rPr lang="en-US" b="0" dirty="0" smtClean="0">
                <a:solidFill>
                  <a:schemeClr val="tx1"/>
                </a:solidFill>
              </a:rPr>
              <a:t>literature</a:t>
            </a:r>
          </a:p>
          <a:p>
            <a:pPr marL="457200" indent="-457200">
              <a:buFont typeface="Arial" panose="020B0604020202020204" pitchFamily="34" charset="0"/>
              <a:buChar char="•"/>
            </a:pPr>
            <a:r>
              <a:rPr lang="en-US" b="0" dirty="0">
                <a:solidFill>
                  <a:schemeClr val="tx1"/>
                </a:solidFill>
              </a:rPr>
              <a:t>S</a:t>
            </a:r>
            <a:r>
              <a:rPr lang="en-US" b="0" dirty="0" smtClean="0">
                <a:solidFill>
                  <a:schemeClr val="tx1"/>
                </a:solidFill>
              </a:rPr>
              <a:t>upply </a:t>
            </a:r>
            <a:r>
              <a:rPr lang="en-US" b="0" dirty="0">
                <a:solidFill>
                  <a:schemeClr val="tx1"/>
                </a:solidFill>
              </a:rPr>
              <a:t>assessment using mixed </a:t>
            </a:r>
            <a:r>
              <a:rPr lang="en-US" b="0" dirty="0" smtClean="0">
                <a:solidFill>
                  <a:schemeClr val="tx1"/>
                </a:solidFill>
              </a:rPr>
              <a:t>methods</a:t>
            </a:r>
          </a:p>
          <a:p>
            <a:pPr marL="457200" indent="-457200">
              <a:buFont typeface="Arial" panose="020B0604020202020204" pitchFamily="34" charset="0"/>
              <a:buChar char="•"/>
            </a:pPr>
            <a:r>
              <a:rPr lang="en-US" b="0" dirty="0">
                <a:solidFill>
                  <a:schemeClr val="tx1"/>
                </a:solidFill>
              </a:rPr>
              <a:t>D</a:t>
            </a:r>
            <a:r>
              <a:rPr lang="en-US" b="0" dirty="0" smtClean="0">
                <a:solidFill>
                  <a:schemeClr val="tx1"/>
                </a:solidFill>
              </a:rPr>
              <a:t>emand assessment: households </a:t>
            </a:r>
            <a:r>
              <a:rPr lang="en-US" b="0" dirty="0">
                <a:solidFill>
                  <a:schemeClr val="tx1"/>
                </a:solidFill>
              </a:rPr>
              <a:t>with children and/or elders, including quantitative individual-level questionnaires and FGs</a:t>
            </a:r>
          </a:p>
          <a:p>
            <a:r>
              <a:rPr lang="en-US" b="0" dirty="0"/>
              <a:t> </a:t>
            </a:r>
          </a:p>
        </p:txBody>
      </p:sp>
    </p:spTree>
    <p:extLst>
      <p:ext uri="{BB962C8B-B14F-4D97-AF65-F5344CB8AC3E}">
        <p14:creationId xmlns:p14="http://schemas.microsoft.com/office/powerpoint/2010/main" val="1520902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6"/>
                </a:solidFill>
              </a:rPr>
              <a:t>Eldercare</a:t>
            </a:r>
            <a:r>
              <a:rPr lang="en-US" sz="2800" dirty="0" smtClean="0"/>
              <a:t>: key </a:t>
            </a:r>
            <a:r>
              <a:rPr lang="en-US" sz="2800" dirty="0"/>
              <a:t>constraints in </a:t>
            </a:r>
            <a:r>
              <a:rPr lang="en-US" sz="2800" dirty="0" smtClean="0"/>
              <a:t>Serbia</a:t>
            </a:r>
            <a:endParaRPr lang="en-US" sz="2800" dirty="0"/>
          </a:p>
        </p:txBody>
      </p:sp>
      <p:sp>
        <p:nvSpPr>
          <p:cNvPr id="3" name="Content Placeholder 2"/>
          <p:cNvSpPr>
            <a:spLocks noGrp="1"/>
          </p:cNvSpPr>
          <p:nvPr>
            <p:ph type="body" sz="quarter" idx="13"/>
          </p:nvPr>
        </p:nvSpPr>
        <p:spPr/>
        <p:txBody>
          <a:bodyPr>
            <a:normAutofit/>
          </a:bodyPr>
          <a:lstStyle/>
          <a:p>
            <a:pPr marL="457200" lvl="0" indent="-457200">
              <a:buAutoNum type="arabicPeriod"/>
            </a:pPr>
            <a:r>
              <a:rPr lang="en-US" sz="2200" b="1" dirty="0">
                <a:solidFill>
                  <a:schemeClr val="tx1"/>
                </a:solidFill>
              </a:rPr>
              <a:t>Social norms </a:t>
            </a:r>
            <a:r>
              <a:rPr lang="en-US" sz="2200" dirty="0">
                <a:solidFill>
                  <a:schemeClr val="tx1"/>
                </a:solidFill>
              </a:rPr>
              <a:t>are a strong deterrent for use of residential eldercare while use of day-care centers and home-based formats –if available- would be more compatible with prevailing standards</a:t>
            </a:r>
            <a:r>
              <a:rPr lang="en-US" sz="2200" dirty="0" smtClean="0">
                <a:solidFill>
                  <a:schemeClr val="tx1"/>
                </a:solidFill>
              </a:rPr>
              <a:t>.</a:t>
            </a:r>
          </a:p>
          <a:p>
            <a:pPr marL="457200" lvl="0" indent="-457200">
              <a:buAutoNum type="arabicPeriod"/>
            </a:pPr>
            <a:r>
              <a:rPr lang="en-US" sz="2200" dirty="0" smtClean="0">
                <a:solidFill>
                  <a:schemeClr val="tx1"/>
                </a:solidFill>
              </a:rPr>
              <a:t>Supply </a:t>
            </a:r>
            <a:r>
              <a:rPr lang="en-US" sz="2200" dirty="0">
                <a:solidFill>
                  <a:schemeClr val="tx1"/>
                </a:solidFill>
              </a:rPr>
              <a:t>of eldercare is characterized by lack of day-based services and </a:t>
            </a:r>
            <a:r>
              <a:rPr lang="en-US" sz="2200" b="1" dirty="0">
                <a:solidFill>
                  <a:schemeClr val="tx1"/>
                </a:solidFill>
              </a:rPr>
              <a:t>limited and expensive </a:t>
            </a:r>
            <a:r>
              <a:rPr lang="en-US" sz="2200" dirty="0">
                <a:solidFill>
                  <a:schemeClr val="tx1"/>
                </a:solidFill>
              </a:rPr>
              <a:t>availability of residential care </a:t>
            </a:r>
            <a:r>
              <a:rPr lang="en-US" sz="2200" dirty="0" smtClean="0">
                <a:solidFill>
                  <a:schemeClr val="tx1"/>
                </a:solidFill>
              </a:rPr>
              <a:t>centers.</a:t>
            </a:r>
          </a:p>
          <a:p>
            <a:pPr marL="457200" lvl="0" indent="-457200">
              <a:buAutoNum type="arabicPeriod"/>
            </a:pPr>
            <a:r>
              <a:rPr lang="en-US" sz="2200" dirty="0" smtClean="0">
                <a:solidFill>
                  <a:schemeClr val="tx1"/>
                </a:solidFill>
              </a:rPr>
              <a:t>Quality </a:t>
            </a:r>
            <a:r>
              <a:rPr lang="en-US" sz="2200" dirty="0">
                <a:solidFill>
                  <a:schemeClr val="tx1"/>
                </a:solidFill>
              </a:rPr>
              <a:t>is important for potential users </a:t>
            </a:r>
            <a:r>
              <a:rPr lang="en-US" sz="2200" dirty="0" smtClean="0">
                <a:solidFill>
                  <a:schemeClr val="tx1"/>
                </a:solidFill>
              </a:rPr>
              <a:t>and </a:t>
            </a:r>
            <a:r>
              <a:rPr lang="en-US" sz="2200" dirty="0">
                <a:solidFill>
                  <a:schemeClr val="tx1"/>
                </a:solidFill>
              </a:rPr>
              <a:t>the main challenges of the existing supply involve </a:t>
            </a:r>
            <a:r>
              <a:rPr lang="en-US" sz="2200" b="1" dirty="0" smtClean="0">
                <a:solidFill>
                  <a:schemeClr val="tx1"/>
                </a:solidFill>
              </a:rPr>
              <a:t>infrastructure </a:t>
            </a:r>
            <a:r>
              <a:rPr lang="en-US" sz="2200" b="1" dirty="0">
                <a:solidFill>
                  <a:schemeClr val="tx1"/>
                </a:solidFill>
              </a:rPr>
              <a:t>and safety </a:t>
            </a:r>
            <a:r>
              <a:rPr lang="en-US" sz="2200" b="1" dirty="0" smtClean="0">
                <a:solidFill>
                  <a:schemeClr val="tx1"/>
                </a:solidFill>
              </a:rPr>
              <a:t>features</a:t>
            </a:r>
            <a:r>
              <a:rPr lang="en-US" sz="2200" dirty="0" smtClean="0">
                <a:solidFill>
                  <a:schemeClr val="tx1"/>
                </a:solidFill>
              </a:rPr>
              <a:t>.</a:t>
            </a:r>
            <a:endParaRPr lang="en-US" sz="2200" dirty="0">
              <a:solidFill>
                <a:schemeClr val="tx1"/>
              </a:solidFill>
            </a:endParaRPr>
          </a:p>
        </p:txBody>
      </p:sp>
    </p:spTree>
    <p:extLst>
      <p:ext uri="{BB962C8B-B14F-4D97-AF65-F5344CB8AC3E}">
        <p14:creationId xmlns:p14="http://schemas.microsoft.com/office/powerpoint/2010/main" val="1423215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Perceptions on eldercare </a:t>
            </a:r>
            <a:endParaRPr lang="en-US" dirty="0"/>
          </a:p>
        </p:txBody>
      </p:sp>
      <p:sp>
        <p:nvSpPr>
          <p:cNvPr id="3" name="Content Placeholder 2"/>
          <p:cNvSpPr>
            <a:spLocks noGrp="1"/>
          </p:cNvSpPr>
          <p:nvPr>
            <p:ph type="body" sz="quarter" idx="13"/>
          </p:nvPr>
        </p:nvSpPr>
        <p:spPr>
          <a:xfrm>
            <a:off x="-93512" y="6026234"/>
            <a:ext cx="8477250" cy="4613804"/>
          </a:xfrm>
        </p:spPr>
        <p:txBody>
          <a:bodyPr/>
          <a:lstStyle/>
          <a:p>
            <a:endParaRPr lang="en-GB" sz="1800" i="1" dirty="0" smtClean="0"/>
          </a:p>
          <a:p>
            <a:endParaRPr lang="en-GB" sz="1800" i="1" dirty="0"/>
          </a:p>
          <a:p>
            <a:endParaRPr lang="en-GB" sz="1800" i="1" dirty="0" smtClean="0"/>
          </a:p>
          <a:p>
            <a:endParaRPr lang="en-US" sz="2000" i="1" dirty="0"/>
          </a:p>
          <a:p>
            <a:endParaRPr lang="en-US" sz="1800" dirty="0"/>
          </a:p>
        </p:txBody>
      </p:sp>
      <p:sp>
        <p:nvSpPr>
          <p:cNvPr id="6" name="TextBox 5"/>
          <p:cNvSpPr txBox="1"/>
          <p:nvPr/>
        </p:nvSpPr>
        <p:spPr>
          <a:xfrm>
            <a:off x="356934" y="6497468"/>
            <a:ext cx="6051082" cy="338554"/>
          </a:xfrm>
          <a:prstGeom prst="rect">
            <a:avLst/>
          </a:prstGeom>
          <a:noFill/>
        </p:spPr>
        <p:txBody>
          <a:bodyPr wrap="square" rtlCol="0">
            <a:spAutoFit/>
          </a:bodyPr>
          <a:lstStyle/>
          <a:p>
            <a:r>
              <a:rPr lang="en-US" sz="800" b="0" dirty="0">
                <a:solidFill>
                  <a:schemeClr val="bg1">
                    <a:lumMod val="65000"/>
                  </a:schemeClr>
                </a:solidFill>
                <a:latin typeface="+mj-lt"/>
              </a:rPr>
              <a:t>Source: </a:t>
            </a:r>
            <a:r>
              <a:rPr lang="en-US" sz="800" b="0" dirty="0" smtClean="0">
                <a:solidFill>
                  <a:schemeClr val="bg1">
                    <a:lumMod val="65000"/>
                  </a:schemeClr>
                </a:solidFill>
                <a:latin typeface="+mj-lt"/>
              </a:rPr>
              <a:t>ECA Care FDGs Qualitative dataset. Independent mixed-methods research study (2014)</a:t>
            </a:r>
          </a:p>
          <a:p>
            <a:endParaRPr lang="en-US" sz="800" b="0" dirty="0">
              <a:solidFill>
                <a:schemeClr val="bg1">
                  <a:lumMod val="65000"/>
                </a:schemeClr>
              </a:solidFill>
              <a:latin typeface="+mj-lt"/>
            </a:endParaRPr>
          </a:p>
        </p:txBody>
      </p:sp>
      <p:sp>
        <p:nvSpPr>
          <p:cNvPr id="7" name="Rectangle 6"/>
          <p:cNvSpPr/>
          <p:nvPr/>
        </p:nvSpPr>
        <p:spPr>
          <a:xfrm>
            <a:off x="4668253" y="1141817"/>
            <a:ext cx="4292867" cy="5755422"/>
          </a:xfrm>
          <a:prstGeom prst="rect">
            <a:avLst/>
          </a:prstGeom>
        </p:spPr>
        <p:txBody>
          <a:bodyPr wrap="square">
            <a:spAutoFit/>
          </a:bodyPr>
          <a:lstStyle/>
          <a:p>
            <a:r>
              <a:rPr lang="en-US" b="0" i="1" dirty="0" smtClean="0">
                <a:latin typeface="+mn-lt"/>
              </a:rPr>
              <a:t>“</a:t>
            </a:r>
            <a:r>
              <a:rPr lang="en-US" b="0" i="1" dirty="0">
                <a:latin typeface="+mn-lt"/>
              </a:rPr>
              <a:t>We all have responsibility towards the parents who created and reared us. Not everything can be paid in cash. </a:t>
            </a:r>
            <a:r>
              <a:rPr lang="en-US" i="1" dirty="0">
                <a:solidFill>
                  <a:schemeClr val="accent6"/>
                </a:solidFill>
                <a:latin typeface="+mn-lt"/>
              </a:rPr>
              <a:t>I need to pay them back in responsible and kind behavior</a:t>
            </a:r>
            <a:r>
              <a:rPr lang="en-US" b="0" i="1" dirty="0">
                <a:latin typeface="+mn-lt"/>
              </a:rPr>
              <a:t>” (Urban man, Serbia</a:t>
            </a:r>
            <a:r>
              <a:rPr lang="en-US" b="0" i="1" dirty="0" smtClean="0">
                <a:latin typeface="+mn-lt"/>
              </a:rPr>
              <a:t>).</a:t>
            </a:r>
          </a:p>
          <a:p>
            <a:endParaRPr lang="en-US" b="0" i="1" dirty="0" smtClean="0">
              <a:latin typeface="+mn-lt"/>
            </a:endParaRPr>
          </a:p>
          <a:p>
            <a:r>
              <a:rPr lang="en-US" b="0" i="1" dirty="0">
                <a:latin typeface="+mn-lt"/>
              </a:rPr>
              <a:t>“An elderly care home costs around 400 Euros. I was able to pay this, but I would </a:t>
            </a:r>
            <a:r>
              <a:rPr lang="en-US" i="1" dirty="0">
                <a:solidFill>
                  <a:schemeClr val="accent6"/>
                </a:solidFill>
                <a:latin typeface="+mn-lt"/>
              </a:rPr>
              <a:t>never do this to my father</a:t>
            </a:r>
            <a:r>
              <a:rPr lang="en-US" b="0" i="1" dirty="0">
                <a:latin typeface="+mn-lt"/>
              </a:rPr>
              <a:t>” (Urban woman, Serbia</a:t>
            </a:r>
            <a:r>
              <a:rPr lang="en-US" b="0" i="1" dirty="0" smtClean="0">
                <a:latin typeface="+mn-lt"/>
              </a:rPr>
              <a:t>).</a:t>
            </a:r>
          </a:p>
          <a:p>
            <a:endParaRPr lang="en-US" b="0" i="1" dirty="0" smtClean="0">
              <a:latin typeface="+mn-lt"/>
            </a:endParaRPr>
          </a:p>
          <a:p>
            <a:r>
              <a:rPr lang="en-US" b="0" i="1" dirty="0" smtClean="0">
                <a:latin typeface="+mn-lt"/>
              </a:rPr>
              <a:t>“Some </a:t>
            </a:r>
            <a:r>
              <a:rPr lang="en-US" b="0" i="1" dirty="0">
                <a:latin typeface="+mn-lt"/>
              </a:rPr>
              <a:t>caregiver or other paid woman to be paid to come to her house, that’s fine, but </a:t>
            </a:r>
            <a:r>
              <a:rPr lang="en-US" i="1" dirty="0">
                <a:solidFill>
                  <a:schemeClr val="accent6"/>
                </a:solidFill>
                <a:latin typeface="+mn-lt"/>
              </a:rPr>
              <a:t>she won’t leave her doorstep</a:t>
            </a:r>
            <a:r>
              <a:rPr lang="en-US" b="0" i="1" dirty="0">
                <a:latin typeface="+mn-lt"/>
              </a:rPr>
              <a:t>.” </a:t>
            </a:r>
            <a:r>
              <a:rPr lang="en-US" b="0" dirty="0">
                <a:latin typeface="+mn-lt"/>
              </a:rPr>
              <a:t>(Rural woman, Serbia)</a:t>
            </a:r>
          </a:p>
          <a:p>
            <a:endParaRPr lang="en-US" b="0" i="1" dirty="0" smtClean="0">
              <a:latin typeface="+mn-lt"/>
            </a:endParaRPr>
          </a:p>
          <a:p>
            <a:r>
              <a:rPr lang="en-US" b="0" dirty="0">
                <a:latin typeface="+mn-lt"/>
              </a:rPr>
              <a:t>“</a:t>
            </a:r>
            <a:r>
              <a:rPr lang="en-US" b="0" i="1" dirty="0">
                <a:latin typeface="+mn-lt"/>
              </a:rPr>
              <a:t>Of course, we are a generation that will consent to our children sending us to these homes for eldercare, but </a:t>
            </a:r>
            <a:r>
              <a:rPr lang="en-US" i="1" dirty="0" smtClean="0">
                <a:solidFill>
                  <a:schemeClr val="accent6"/>
                </a:solidFill>
                <a:latin typeface="+mn-lt"/>
              </a:rPr>
              <a:t>our </a:t>
            </a:r>
            <a:r>
              <a:rPr lang="en-US" i="1" dirty="0">
                <a:solidFill>
                  <a:schemeClr val="accent6"/>
                </a:solidFill>
                <a:latin typeface="+mn-lt"/>
              </a:rPr>
              <a:t>parents are still traditional</a:t>
            </a:r>
            <a:r>
              <a:rPr lang="en-US" b="0" i="1" dirty="0">
                <a:latin typeface="+mn-lt"/>
              </a:rPr>
              <a:t> and that this is a foreign [alien] concept for them” </a:t>
            </a:r>
            <a:r>
              <a:rPr lang="en-US" b="0" dirty="0">
                <a:latin typeface="+mn-lt"/>
              </a:rPr>
              <a:t>(Urban woman, Serbia)</a:t>
            </a:r>
            <a:endParaRPr lang="en-GB" b="0" dirty="0">
              <a:latin typeface="+mn-lt"/>
            </a:endParaRPr>
          </a:p>
          <a:p>
            <a:endParaRPr lang="en-GB" b="0" i="1" dirty="0">
              <a:latin typeface="+mn-lt"/>
            </a:endParaRPr>
          </a:p>
        </p:txBody>
      </p:sp>
      <p:sp>
        <p:nvSpPr>
          <p:cNvPr id="8" name="Rectangle 7"/>
          <p:cNvSpPr/>
          <p:nvPr/>
        </p:nvSpPr>
        <p:spPr>
          <a:xfrm>
            <a:off x="163629" y="1209192"/>
            <a:ext cx="4167873" cy="5355312"/>
          </a:xfrm>
          <a:prstGeom prst="rect">
            <a:avLst/>
          </a:prstGeom>
        </p:spPr>
        <p:txBody>
          <a:bodyPr wrap="square">
            <a:spAutoFit/>
          </a:bodyPr>
          <a:lstStyle/>
          <a:p>
            <a:pPr algn="just"/>
            <a:r>
              <a:rPr lang="en-US" sz="1800" b="0" dirty="0" smtClean="0">
                <a:latin typeface="+mn-lt"/>
              </a:rPr>
              <a:t>FGDs  suggest </a:t>
            </a:r>
            <a:r>
              <a:rPr lang="en-US" sz="1800" b="0" dirty="0">
                <a:latin typeface="+mn-lt"/>
              </a:rPr>
              <a:t>a </a:t>
            </a:r>
            <a:r>
              <a:rPr lang="en-US" sz="1800" b="0" dirty="0">
                <a:solidFill>
                  <a:srgbClr val="00B0F0"/>
                </a:solidFill>
                <a:latin typeface="+mn-lt"/>
              </a:rPr>
              <a:t>mismatch </a:t>
            </a:r>
            <a:r>
              <a:rPr lang="en-US" sz="1800" b="0" dirty="0" smtClean="0">
                <a:solidFill>
                  <a:srgbClr val="00B0F0"/>
                </a:solidFill>
                <a:latin typeface="+mn-lt"/>
              </a:rPr>
              <a:t>between </a:t>
            </a:r>
            <a:r>
              <a:rPr lang="en-US" sz="1800" b="0" dirty="0">
                <a:solidFill>
                  <a:srgbClr val="00B0F0"/>
                </a:solidFill>
                <a:latin typeface="+mn-lt"/>
              </a:rPr>
              <a:t>available care formats and norms of </a:t>
            </a:r>
            <a:r>
              <a:rPr lang="en-US" sz="1800" b="0" dirty="0" smtClean="0">
                <a:solidFill>
                  <a:srgbClr val="00B0F0"/>
                </a:solidFill>
                <a:latin typeface="+mn-lt"/>
              </a:rPr>
              <a:t>care</a:t>
            </a:r>
          </a:p>
          <a:p>
            <a:pPr algn="just"/>
            <a:endParaRPr lang="en-US" sz="1800" b="0" dirty="0" smtClean="0">
              <a:latin typeface="+mn-lt"/>
              <a:ea typeface="MS Gothic" panose="020B0609070205080204" pitchFamily="49" charset="-128"/>
              <a:cs typeface="Arial" panose="020B0604020202020204" pitchFamily="34" charset="0"/>
            </a:endParaRPr>
          </a:p>
          <a:p>
            <a:pPr algn="just"/>
            <a:r>
              <a:rPr lang="en-US" sz="1800" b="0" dirty="0">
                <a:latin typeface="+mn-lt"/>
              </a:rPr>
              <a:t>Caring for elderly by family members at home is viewed predominantly as an obligation as well as the most appropriate way of </a:t>
            </a:r>
            <a:r>
              <a:rPr lang="en-US" sz="1800" b="0" dirty="0" smtClean="0">
                <a:latin typeface="+mn-lt"/>
              </a:rPr>
              <a:t>helping</a:t>
            </a:r>
          </a:p>
          <a:p>
            <a:pPr algn="just"/>
            <a:endParaRPr lang="en-US" sz="1800" b="0" dirty="0">
              <a:latin typeface="+mn-lt"/>
            </a:endParaRPr>
          </a:p>
          <a:p>
            <a:pPr lvl="0" algn="just"/>
            <a:r>
              <a:rPr lang="en-US" sz="1800" b="0" dirty="0">
                <a:latin typeface="+mn-lt"/>
              </a:rPr>
              <a:t>Day-care centers and </a:t>
            </a:r>
            <a:r>
              <a:rPr lang="en-US" sz="1800" b="0" dirty="0">
                <a:solidFill>
                  <a:schemeClr val="accent3">
                    <a:lumMod val="60000"/>
                    <a:lumOff val="40000"/>
                  </a:schemeClr>
                </a:solidFill>
                <a:latin typeface="+mn-lt"/>
              </a:rPr>
              <a:t>home-based formal eldercare</a:t>
            </a:r>
            <a:r>
              <a:rPr lang="en-US" sz="1800" b="0" dirty="0">
                <a:latin typeface="+mn-lt"/>
              </a:rPr>
              <a:t> formats are more compatible with social </a:t>
            </a:r>
            <a:r>
              <a:rPr lang="en-US" sz="1800" b="0" dirty="0" smtClean="0">
                <a:latin typeface="+mn-lt"/>
              </a:rPr>
              <a:t>norms: </a:t>
            </a:r>
            <a:r>
              <a:rPr lang="en-US" sz="1800" b="0" dirty="0" smtClean="0"/>
              <a:t>regular </a:t>
            </a:r>
            <a:r>
              <a:rPr lang="en-US" sz="1800" b="0" dirty="0"/>
              <a:t>visits by social workers or NGOs are voiced as important benefits for the elderly. </a:t>
            </a:r>
          </a:p>
          <a:p>
            <a:pPr algn="just"/>
            <a:endParaRPr lang="en-US" sz="1800" b="0" dirty="0" smtClean="0">
              <a:latin typeface="+mn-lt"/>
            </a:endParaRPr>
          </a:p>
          <a:p>
            <a:pPr algn="just"/>
            <a:r>
              <a:rPr lang="en-US" sz="1800" b="0" dirty="0">
                <a:latin typeface="+mn-lt"/>
              </a:rPr>
              <a:t>Discussions suggest a </a:t>
            </a:r>
            <a:r>
              <a:rPr lang="en-US" sz="1800" b="0" dirty="0">
                <a:solidFill>
                  <a:srgbClr val="00B0F0"/>
                </a:solidFill>
                <a:latin typeface="+mn-lt"/>
              </a:rPr>
              <a:t>gradual shift in norms in Serbia</a:t>
            </a:r>
            <a:r>
              <a:rPr lang="en-US" sz="1800" b="0" dirty="0">
                <a:latin typeface="+mn-lt"/>
              </a:rPr>
              <a:t> with regards to using formal </a:t>
            </a:r>
            <a:r>
              <a:rPr lang="en-US" sz="1800" b="0" dirty="0" smtClean="0">
                <a:latin typeface="+mn-lt"/>
              </a:rPr>
              <a:t>eldercare</a:t>
            </a:r>
            <a:endParaRPr lang="en-US" sz="1800" b="0" dirty="0">
              <a:latin typeface="+mn-lt"/>
            </a:endParaRPr>
          </a:p>
        </p:txBody>
      </p:sp>
    </p:spTree>
    <p:extLst>
      <p:ext uri="{BB962C8B-B14F-4D97-AF65-F5344CB8AC3E}">
        <p14:creationId xmlns:p14="http://schemas.microsoft.com/office/powerpoint/2010/main" val="2284601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962" y="1914891"/>
            <a:ext cx="6500075" cy="4023673"/>
          </a:xfrm>
          <a:solidFill>
            <a:schemeClr val="tx1"/>
          </a:solidFill>
        </p:spPr>
        <p:txBody>
          <a:bodyPr>
            <a:normAutofit/>
          </a:bodyPr>
          <a:lstStyle/>
          <a:p>
            <a:pPr marL="0" indent="0" algn="ctr">
              <a:buNone/>
            </a:pPr>
            <a:r>
              <a:rPr lang="en-US" sz="5500" dirty="0" smtClean="0">
                <a:solidFill>
                  <a:schemeClr val="bg1"/>
                </a:solidFill>
                <a:latin typeface="+mj-lt"/>
              </a:rPr>
              <a:t>5. Policies</a:t>
            </a:r>
            <a:endParaRPr lang="en-US" sz="5500" dirty="0">
              <a:solidFill>
                <a:schemeClr val="bg1"/>
              </a:solidFill>
              <a:latin typeface="+mj-lt"/>
            </a:endParaRPr>
          </a:p>
        </p:txBody>
      </p:sp>
      <p:sp>
        <p:nvSpPr>
          <p:cNvPr id="7" name="Rectangle 6"/>
          <p:cNvSpPr/>
          <p:nvPr/>
        </p:nvSpPr>
        <p:spPr>
          <a:xfrm>
            <a:off x="304800" y="257299"/>
            <a:ext cx="8534400" cy="624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41" y="5938564"/>
            <a:ext cx="2189473" cy="434276"/>
          </a:xfrm>
          <a:prstGeom prst="rect">
            <a:avLst/>
          </a:prstGeom>
        </p:spPr>
      </p:pic>
    </p:spTree>
    <p:extLst>
      <p:ext uri="{BB962C8B-B14F-4D97-AF65-F5344CB8AC3E}">
        <p14:creationId xmlns:p14="http://schemas.microsoft.com/office/powerpoint/2010/main" val="688829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73"/>
            <a:ext cx="9095443" cy="756707"/>
          </a:xfrm>
        </p:spPr>
        <p:txBody>
          <a:bodyPr/>
          <a:lstStyle/>
          <a:p>
            <a:pPr>
              <a:lnSpc>
                <a:spcPct val="110000"/>
              </a:lnSpc>
            </a:pPr>
            <a:r>
              <a:rPr lang="en-US" sz="2800" dirty="0" smtClean="0"/>
              <a:t>Policies to influence social norms and discrimination</a:t>
            </a:r>
            <a:endParaRPr lang="en-US" sz="2800" dirty="0"/>
          </a:p>
        </p:txBody>
      </p:sp>
      <p:sp>
        <p:nvSpPr>
          <p:cNvPr id="3" name="Text Placeholder 2"/>
          <p:cNvSpPr>
            <a:spLocks noGrp="1"/>
          </p:cNvSpPr>
          <p:nvPr>
            <p:ph type="body" sz="quarter" idx="13"/>
          </p:nvPr>
        </p:nvSpPr>
        <p:spPr>
          <a:xfrm>
            <a:off x="174698" y="1181955"/>
            <a:ext cx="8826500" cy="5168045"/>
          </a:xfrm>
        </p:spPr>
        <p:txBody>
          <a:bodyPr>
            <a:normAutofit fontScale="55000" lnSpcReduction="20000"/>
          </a:bodyPr>
          <a:lstStyle/>
          <a:p>
            <a:pPr marL="284162" indent="0">
              <a:lnSpc>
                <a:spcPct val="110000"/>
              </a:lnSpc>
              <a:spcBef>
                <a:spcPts val="800"/>
              </a:spcBef>
            </a:pPr>
            <a:r>
              <a:rPr lang="en-US" sz="5100" b="1" dirty="0" smtClean="0">
                <a:solidFill>
                  <a:schemeClr val="tx1"/>
                </a:solidFill>
              </a:rPr>
              <a:t>Social </a:t>
            </a:r>
            <a:r>
              <a:rPr lang="en-US" sz="5100" b="1" dirty="0" smtClean="0">
                <a:solidFill>
                  <a:schemeClr val="tx1"/>
                </a:solidFill>
              </a:rPr>
              <a:t>norms, in particular, </a:t>
            </a:r>
            <a:r>
              <a:rPr lang="en-US" sz="5100" b="1" dirty="0" smtClean="0">
                <a:solidFill>
                  <a:schemeClr val="tx1"/>
                </a:solidFill>
              </a:rPr>
              <a:t>can be influenced by: </a:t>
            </a:r>
            <a:endParaRPr lang="en-US" sz="5100" b="1" dirty="0" smtClean="0">
              <a:solidFill>
                <a:schemeClr val="tx1"/>
              </a:solidFill>
            </a:endParaRPr>
          </a:p>
          <a:p>
            <a:pPr marL="284162" indent="0">
              <a:lnSpc>
                <a:spcPct val="110000"/>
              </a:lnSpc>
              <a:spcBef>
                <a:spcPts val="800"/>
              </a:spcBef>
            </a:pPr>
            <a:endParaRPr lang="en-US" sz="6700" b="1" dirty="0">
              <a:solidFill>
                <a:schemeClr val="tx1"/>
              </a:solidFill>
            </a:endParaRPr>
          </a:p>
          <a:p>
            <a:pPr marL="284162" indent="0">
              <a:lnSpc>
                <a:spcPct val="110000"/>
              </a:lnSpc>
              <a:spcBef>
                <a:spcPts val="800"/>
              </a:spcBef>
            </a:pPr>
            <a:r>
              <a:rPr lang="en-US" sz="5900" dirty="0" smtClean="0">
                <a:solidFill>
                  <a:schemeClr val="tx1"/>
                </a:solidFill>
              </a:rPr>
              <a:t>1</a:t>
            </a:r>
            <a:r>
              <a:rPr lang="en-US" sz="5900" dirty="0" smtClean="0">
                <a:solidFill>
                  <a:schemeClr val="tx1"/>
                </a:solidFill>
              </a:rPr>
              <a:t>. Promoting </a:t>
            </a:r>
            <a:r>
              <a:rPr lang="en-US" sz="5900" dirty="0" smtClean="0">
                <a:solidFill>
                  <a:srgbClr val="FFC000"/>
                </a:solidFill>
              </a:rPr>
              <a:t>greater knowledge </a:t>
            </a:r>
            <a:r>
              <a:rPr lang="en-US" sz="5900" dirty="0">
                <a:solidFill>
                  <a:srgbClr val="FFC000"/>
                </a:solidFill>
              </a:rPr>
              <a:t>about alternatives</a:t>
            </a:r>
            <a:r>
              <a:rPr lang="en-US" sz="5900" dirty="0">
                <a:solidFill>
                  <a:schemeClr val="tx1"/>
                </a:solidFill>
              </a:rPr>
              <a:t> </a:t>
            </a:r>
            <a:r>
              <a:rPr lang="en-US" sz="5900" dirty="0" smtClean="0">
                <a:solidFill>
                  <a:schemeClr val="tx1"/>
                </a:solidFill>
              </a:rPr>
              <a:t>(lower cost of </a:t>
            </a:r>
            <a:r>
              <a:rPr lang="en-US" sz="5900" dirty="0">
                <a:solidFill>
                  <a:schemeClr val="tx1"/>
                </a:solidFill>
              </a:rPr>
              <a:t>learning about options</a:t>
            </a:r>
            <a:r>
              <a:rPr lang="en-US" sz="5900" dirty="0" smtClean="0">
                <a:solidFill>
                  <a:schemeClr val="tx1"/>
                </a:solidFill>
              </a:rPr>
              <a:t>)</a:t>
            </a:r>
          </a:p>
          <a:p>
            <a:pPr marL="284162" indent="0">
              <a:lnSpc>
                <a:spcPct val="110000"/>
              </a:lnSpc>
              <a:spcBef>
                <a:spcPts val="800"/>
              </a:spcBef>
            </a:pPr>
            <a:endParaRPr lang="en-US" sz="5900" dirty="0" smtClean="0">
              <a:solidFill>
                <a:schemeClr val="tx1"/>
              </a:solidFill>
            </a:endParaRPr>
          </a:p>
          <a:p>
            <a:pPr marL="284162" indent="0">
              <a:lnSpc>
                <a:spcPct val="110000"/>
              </a:lnSpc>
              <a:spcBef>
                <a:spcPts val="800"/>
              </a:spcBef>
            </a:pPr>
            <a:r>
              <a:rPr lang="en-US" sz="5900" dirty="0" smtClean="0">
                <a:solidFill>
                  <a:schemeClr val="tx1"/>
                </a:solidFill>
              </a:rPr>
              <a:t>2</a:t>
            </a:r>
            <a:r>
              <a:rPr lang="en-US" sz="5900" dirty="0" smtClean="0">
                <a:solidFill>
                  <a:schemeClr val="tx1"/>
                </a:solidFill>
              </a:rPr>
              <a:t>. </a:t>
            </a:r>
            <a:r>
              <a:rPr lang="en-US" sz="5900" dirty="0">
                <a:solidFill>
                  <a:schemeClr val="tx1"/>
                </a:solidFill>
              </a:rPr>
              <a:t>P</a:t>
            </a:r>
            <a:r>
              <a:rPr lang="en-US" sz="5900" dirty="0" smtClean="0">
                <a:solidFill>
                  <a:schemeClr val="tx1"/>
                </a:solidFill>
              </a:rPr>
              <a:t>romoting the </a:t>
            </a:r>
            <a:r>
              <a:rPr lang="en-US" sz="5900" dirty="0">
                <a:solidFill>
                  <a:srgbClr val="FFC000"/>
                </a:solidFill>
              </a:rPr>
              <a:t>coordination of individuals </a:t>
            </a:r>
            <a:r>
              <a:rPr lang="en-US" sz="5900" dirty="0">
                <a:solidFill>
                  <a:schemeClr val="tx1"/>
                </a:solidFill>
              </a:rPr>
              <a:t>to challenge </a:t>
            </a:r>
            <a:r>
              <a:rPr lang="en-US" sz="5900" dirty="0" smtClean="0">
                <a:solidFill>
                  <a:schemeClr val="tx1"/>
                </a:solidFill>
              </a:rPr>
              <a:t>social norms </a:t>
            </a:r>
            <a:r>
              <a:rPr lang="en-US" sz="5900" dirty="0">
                <a:solidFill>
                  <a:schemeClr val="tx1"/>
                </a:solidFill>
              </a:rPr>
              <a:t>or collective </a:t>
            </a:r>
            <a:r>
              <a:rPr lang="en-US" sz="5900" dirty="0" smtClean="0">
                <a:solidFill>
                  <a:schemeClr val="tx1"/>
                </a:solidFill>
              </a:rPr>
              <a:t>action</a:t>
            </a:r>
          </a:p>
          <a:p>
            <a:pPr marL="284162" indent="0">
              <a:lnSpc>
                <a:spcPct val="110000"/>
              </a:lnSpc>
              <a:spcBef>
                <a:spcPts val="800"/>
              </a:spcBef>
            </a:pPr>
            <a:endParaRPr lang="en-US" sz="7200" dirty="0" smtClean="0">
              <a:solidFill>
                <a:schemeClr val="tx1"/>
              </a:solidFill>
            </a:endParaRPr>
          </a:p>
          <a:p>
            <a:pPr marL="284162" indent="0">
              <a:lnSpc>
                <a:spcPct val="110000"/>
              </a:lnSpc>
              <a:spcBef>
                <a:spcPts val="800"/>
              </a:spcBef>
            </a:pPr>
            <a:r>
              <a:rPr lang="en-US" sz="2400" dirty="0"/>
              <a:t/>
            </a:r>
            <a:br>
              <a:rPr lang="en-US" sz="2400" dirty="0"/>
            </a:br>
            <a:endParaRPr lang="en-US" sz="2400" dirty="0">
              <a:solidFill>
                <a:schemeClr val="accent5">
                  <a:lumMod val="50000"/>
                </a:schemeClr>
              </a:solidFill>
            </a:endParaRPr>
          </a:p>
          <a:p>
            <a:endParaRPr lang="en-US" sz="2400"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22</a:t>
            </a:fld>
            <a:endParaRPr lang="en-US" dirty="0"/>
          </a:p>
        </p:txBody>
      </p:sp>
    </p:spTree>
    <p:extLst>
      <p:ext uri="{BB962C8B-B14F-4D97-AF65-F5344CB8AC3E}">
        <p14:creationId xmlns:p14="http://schemas.microsoft.com/office/powerpoint/2010/main" val="1871510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0000"/>
              </a:lnSpc>
            </a:pPr>
            <a:r>
              <a:rPr lang="en-US" sz="2400" dirty="0" smtClean="0"/>
              <a:t>Examples: policies </a:t>
            </a:r>
            <a:r>
              <a:rPr lang="en-US" sz="2400" dirty="0" smtClean="0"/>
              <a:t>to influence social norms and discrimination</a:t>
            </a:r>
            <a:endParaRPr lang="en-US" sz="2400" dirty="0"/>
          </a:p>
        </p:txBody>
      </p:sp>
      <p:sp>
        <p:nvSpPr>
          <p:cNvPr id="3" name="Text Placeholder 2"/>
          <p:cNvSpPr>
            <a:spLocks noGrp="1"/>
          </p:cNvSpPr>
          <p:nvPr>
            <p:ph type="body" sz="quarter" idx="13"/>
          </p:nvPr>
        </p:nvSpPr>
        <p:spPr>
          <a:xfrm>
            <a:off x="174698" y="1181955"/>
            <a:ext cx="8826500" cy="5168045"/>
          </a:xfrm>
        </p:spPr>
        <p:txBody>
          <a:bodyPr>
            <a:normAutofit fontScale="25000" lnSpcReduction="20000"/>
          </a:bodyPr>
          <a:lstStyle/>
          <a:p>
            <a:pPr marL="568325" indent="-284163">
              <a:lnSpc>
                <a:spcPct val="110000"/>
              </a:lnSpc>
              <a:spcBef>
                <a:spcPts val="800"/>
              </a:spcBef>
              <a:buFont typeface="Arial" panose="020B0604020202020204" pitchFamily="34" charset="0"/>
              <a:buChar char="•"/>
            </a:pPr>
            <a:r>
              <a:rPr lang="en-US" sz="8800" dirty="0" smtClean="0">
                <a:solidFill>
                  <a:schemeClr val="tx1"/>
                </a:solidFill>
              </a:rPr>
              <a:t>Shifting </a:t>
            </a:r>
            <a:r>
              <a:rPr lang="en-US" sz="8800" dirty="0">
                <a:solidFill>
                  <a:schemeClr val="tx1"/>
                </a:solidFill>
              </a:rPr>
              <a:t>aspirations </a:t>
            </a:r>
            <a:r>
              <a:rPr lang="en-US" sz="8800" dirty="0" smtClean="0">
                <a:solidFill>
                  <a:schemeClr val="tx1"/>
                </a:solidFill>
              </a:rPr>
              <a:t>with </a:t>
            </a:r>
            <a:r>
              <a:rPr lang="en-US" sz="8800" dirty="0">
                <a:solidFill>
                  <a:schemeClr val="tx1"/>
                </a:solidFill>
              </a:rPr>
              <a:t>exposure </a:t>
            </a:r>
            <a:r>
              <a:rPr lang="en-US" sz="8800" dirty="0" smtClean="0">
                <a:solidFill>
                  <a:schemeClr val="tx1"/>
                </a:solidFill>
              </a:rPr>
              <a:t>to </a:t>
            </a:r>
            <a:r>
              <a:rPr lang="en-US" sz="8800" dirty="0" smtClean="0">
                <a:solidFill>
                  <a:srgbClr val="FFC000"/>
                </a:solidFill>
              </a:rPr>
              <a:t>role </a:t>
            </a:r>
            <a:r>
              <a:rPr lang="en-US" sz="8800" dirty="0">
                <a:solidFill>
                  <a:srgbClr val="FFC000"/>
                </a:solidFill>
              </a:rPr>
              <a:t>models </a:t>
            </a:r>
            <a:r>
              <a:rPr lang="en-US" sz="8800" dirty="0" smtClean="0">
                <a:solidFill>
                  <a:schemeClr val="tx1"/>
                </a:solidFill>
              </a:rPr>
              <a:t>such as political leaders and </a:t>
            </a:r>
            <a:r>
              <a:rPr lang="en-US" sz="8800" dirty="0" smtClean="0">
                <a:solidFill>
                  <a:schemeClr val="tx1"/>
                </a:solidFill>
              </a:rPr>
              <a:t>successful </a:t>
            </a:r>
            <a:r>
              <a:rPr lang="en-US" sz="8800" dirty="0">
                <a:solidFill>
                  <a:schemeClr val="tx1"/>
                </a:solidFill>
              </a:rPr>
              <a:t>small business owners</a:t>
            </a:r>
            <a:r>
              <a:rPr lang="en-US" sz="8800" dirty="0" smtClean="0">
                <a:solidFill>
                  <a:schemeClr val="tx1"/>
                </a:solidFill>
              </a:rPr>
              <a:t> (e.g</a:t>
            </a:r>
            <a:r>
              <a:rPr lang="en-US" sz="8800" dirty="0" smtClean="0">
                <a:solidFill>
                  <a:schemeClr val="tx1"/>
                </a:solidFill>
              </a:rPr>
              <a:t>. </a:t>
            </a:r>
            <a:r>
              <a:rPr lang="en-US" sz="8800" dirty="0" smtClean="0">
                <a:solidFill>
                  <a:schemeClr val="tx1"/>
                </a:solidFill>
              </a:rPr>
              <a:t>Indian female </a:t>
            </a:r>
            <a:r>
              <a:rPr lang="en-US" sz="8800" dirty="0" smtClean="0">
                <a:solidFill>
                  <a:schemeClr val="tx1"/>
                </a:solidFill>
              </a:rPr>
              <a:t>political </a:t>
            </a:r>
            <a:r>
              <a:rPr lang="en-US" sz="8800" dirty="0" smtClean="0">
                <a:solidFill>
                  <a:schemeClr val="tx1"/>
                </a:solidFill>
              </a:rPr>
              <a:t>leaders) </a:t>
            </a:r>
            <a:endParaRPr lang="en-US" sz="8800" dirty="0" smtClean="0">
              <a:solidFill>
                <a:schemeClr val="tx1"/>
              </a:solidFill>
            </a:endParaRPr>
          </a:p>
          <a:p>
            <a:pPr marL="568325" indent="-284163">
              <a:lnSpc>
                <a:spcPct val="110000"/>
              </a:lnSpc>
              <a:spcBef>
                <a:spcPts val="800"/>
              </a:spcBef>
              <a:buFont typeface="Arial" panose="020B0604020202020204" pitchFamily="34" charset="0"/>
              <a:buChar char="•"/>
            </a:pPr>
            <a:r>
              <a:rPr lang="en-US" sz="8800" dirty="0">
                <a:solidFill>
                  <a:schemeClr val="tx1"/>
                </a:solidFill>
              </a:rPr>
              <a:t>Shifting </a:t>
            </a:r>
            <a:r>
              <a:rPr lang="en-US" sz="8800" dirty="0" smtClean="0">
                <a:solidFill>
                  <a:schemeClr val="tx1"/>
                </a:solidFill>
              </a:rPr>
              <a:t>norms </a:t>
            </a:r>
            <a:r>
              <a:rPr lang="en-US" sz="8800" dirty="0" smtClean="0">
                <a:solidFill>
                  <a:schemeClr val="tx1"/>
                </a:solidFill>
              </a:rPr>
              <a:t>with </a:t>
            </a:r>
            <a:r>
              <a:rPr lang="en-US" sz="8800" dirty="0" smtClean="0">
                <a:solidFill>
                  <a:srgbClr val="FFC000"/>
                </a:solidFill>
              </a:rPr>
              <a:t>increased job opportunities for young </a:t>
            </a:r>
            <a:r>
              <a:rPr lang="en-US" sz="8800" dirty="0" smtClean="0">
                <a:solidFill>
                  <a:srgbClr val="FFC000"/>
                </a:solidFill>
              </a:rPr>
              <a:t>women </a:t>
            </a:r>
            <a:r>
              <a:rPr lang="en-US" sz="8800" dirty="0" smtClean="0">
                <a:solidFill>
                  <a:schemeClr val="tx1"/>
                </a:solidFill>
              </a:rPr>
              <a:t>(e.g. Delhi call centers)</a:t>
            </a:r>
            <a:endParaRPr lang="en-US" sz="8800" dirty="0" smtClean="0">
              <a:solidFill>
                <a:schemeClr val="tx1"/>
              </a:solidFill>
            </a:endParaRPr>
          </a:p>
          <a:p>
            <a:pPr marL="568325" indent="-284163">
              <a:lnSpc>
                <a:spcPct val="110000"/>
              </a:lnSpc>
              <a:spcBef>
                <a:spcPts val="800"/>
              </a:spcBef>
              <a:buFont typeface="Arial" panose="020B0604020202020204" pitchFamily="34" charset="0"/>
              <a:buChar char="•"/>
            </a:pPr>
            <a:r>
              <a:rPr lang="en-US" sz="8800" dirty="0">
                <a:solidFill>
                  <a:schemeClr val="tx1"/>
                </a:solidFill>
              </a:rPr>
              <a:t>Exposure to information and role models through the </a:t>
            </a:r>
            <a:r>
              <a:rPr lang="en-US" sz="8800" dirty="0">
                <a:solidFill>
                  <a:srgbClr val="FFC000"/>
                </a:solidFill>
              </a:rPr>
              <a:t>media to influence </a:t>
            </a:r>
            <a:r>
              <a:rPr lang="en-US" sz="8800" dirty="0">
                <a:solidFill>
                  <a:schemeClr val="tx1"/>
                </a:solidFill>
              </a:rPr>
              <a:t>mental models of individual viewers (e.g. soap operas, radio); very effective in Brazil and the US. </a:t>
            </a:r>
          </a:p>
          <a:p>
            <a:pPr marL="568325" indent="-284163">
              <a:lnSpc>
                <a:spcPct val="110000"/>
              </a:lnSpc>
              <a:spcBef>
                <a:spcPts val="800"/>
              </a:spcBef>
              <a:buFont typeface="Arial" panose="020B0604020202020204" pitchFamily="34" charset="0"/>
              <a:buChar char="•"/>
            </a:pPr>
            <a:r>
              <a:rPr lang="en-US" sz="8800" dirty="0" smtClean="0">
                <a:solidFill>
                  <a:srgbClr val="FFC000"/>
                </a:solidFill>
              </a:rPr>
              <a:t>“</a:t>
            </a:r>
            <a:r>
              <a:rPr lang="en-US" sz="8800" dirty="0" smtClean="0">
                <a:solidFill>
                  <a:srgbClr val="FFC000"/>
                </a:solidFill>
              </a:rPr>
              <a:t>Mindset” </a:t>
            </a:r>
            <a:r>
              <a:rPr lang="en-US" sz="8800" dirty="0" smtClean="0">
                <a:solidFill>
                  <a:schemeClr val="tx1"/>
                </a:solidFill>
              </a:rPr>
              <a:t>interventions to fight stereotypes of what men and women can </a:t>
            </a:r>
            <a:r>
              <a:rPr lang="en-US" sz="8800" dirty="0" smtClean="0">
                <a:solidFill>
                  <a:schemeClr val="tx1"/>
                </a:solidFill>
              </a:rPr>
              <a:t>achieve </a:t>
            </a:r>
            <a:endParaRPr lang="en-US" sz="8800" dirty="0" smtClean="0">
              <a:solidFill>
                <a:schemeClr val="tx1"/>
              </a:solidFill>
            </a:endParaRPr>
          </a:p>
          <a:p>
            <a:pPr marL="568325" indent="-284163">
              <a:lnSpc>
                <a:spcPct val="110000"/>
              </a:lnSpc>
              <a:spcBef>
                <a:spcPts val="800"/>
              </a:spcBef>
              <a:buFont typeface="Arial" panose="020B0604020202020204" pitchFamily="34" charset="0"/>
              <a:buChar char="•"/>
            </a:pPr>
            <a:r>
              <a:rPr lang="en-US" sz="8800" dirty="0" smtClean="0">
                <a:solidFill>
                  <a:srgbClr val="FFC000"/>
                </a:solidFill>
              </a:rPr>
              <a:t>Reveal </a:t>
            </a:r>
            <a:r>
              <a:rPr lang="en-US" sz="8800" dirty="0">
                <a:solidFill>
                  <a:srgbClr val="FFC000"/>
                </a:solidFill>
              </a:rPr>
              <a:t>to employers their own biases</a:t>
            </a:r>
            <a:r>
              <a:rPr lang="en-US" sz="8800" dirty="0">
                <a:solidFill>
                  <a:schemeClr val="tx1"/>
                </a:solidFill>
              </a:rPr>
              <a:t>: create checklists for them to make sure they are not weighing beliefs over facts</a:t>
            </a:r>
            <a:r>
              <a:rPr lang="en-US" sz="8800" dirty="0" smtClean="0">
                <a:solidFill>
                  <a:schemeClr val="tx1"/>
                </a:solidFill>
              </a:rPr>
              <a:t>;</a:t>
            </a:r>
          </a:p>
          <a:p>
            <a:pPr marL="568325" indent="-284163">
              <a:lnSpc>
                <a:spcPct val="110000"/>
              </a:lnSpc>
              <a:spcBef>
                <a:spcPts val="800"/>
              </a:spcBef>
              <a:buFont typeface="Arial" panose="020B0604020202020204" pitchFamily="34" charset="0"/>
              <a:buChar char="•"/>
            </a:pPr>
            <a:r>
              <a:rPr lang="en-US" sz="8800" dirty="0" smtClean="0">
                <a:solidFill>
                  <a:schemeClr val="tx1"/>
                </a:solidFill>
              </a:rPr>
              <a:t>Increased female participation in </a:t>
            </a:r>
            <a:r>
              <a:rPr lang="en-US" sz="8800" dirty="0" smtClean="0">
                <a:solidFill>
                  <a:srgbClr val="FFC000"/>
                </a:solidFill>
              </a:rPr>
              <a:t>decision-making</a:t>
            </a:r>
            <a:r>
              <a:rPr lang="en-US" sz="8800" dirty="0" smtClean="0">
                <a:solidFill>
                  <a:schemeClr val="tx1"/>
                </a:solidFill>
              </a:rPr>
              <a:t> or shaping the context in which decisions are made </a:t>
            </a:r>
          </a:p>
          <a:p>
            <a:pPr marL="568325" indent="-284163">
              <a:lnSpc>
                <a:spcPct val="110000"/>
              </a:lnSpc>
              <a:spcBef>
                <a:spcPts val="800"/>
              </a:spcBef>
              <a:buFont typeface="Arial" panose="020B0604020202020204" pitchFamily="34" charset="0"/>
              <a:buChar char="•"/>
            </a:pPr>
            <a:r>
              <a:rPr lang="en-US" sz="8800" dirty="0" smtClean="0">
                <a:solidFill>
                  <a:schemeClr val="tx1"/>
                </a:solidFill>
              </a:rPr>
              <a:t>Enforcement of</a:t>
            </a:r>
            <a:r>
              <a:rPr lang="en-US" sz="8800" dirty="0" smtClean="0">
                <a:solidFill>
                  <a:srgbClr val="FFC000"/>
                </a:solidFill>
              </a:rPr>
              <a:t> laws </a:t>
            </a:r>
            <a:r>
              <a:rPr lang="en-US" sz="8800" dirty="0" smtClean="0">
                <a:solidFill>
                  <a:schemeClr val="tx1"/>
                </a:solidFill>
              </a:rPr>
              <a:t>on discrimination by gender</a:t>
            </a:r>
          </a:p>
          <a:p>
            <a:pPr marL="568325" indent="-284163">
              <a:lnSpc>
                <a:spcPct val="110000"/>
              </a:lnSpc>
              <a:spcBef>
                <a:spcPts val="800"/>
              </a:spcBef>
              <a:buFont typeface="Arial" panose="020B0604020202020204" pitchFamily="34" charset="0"/>
              <a:buChar char="•"/>
            </a:pPr>
            <a:r>
              <a:rPr lang="en-US" sz="8800" dirty="0" smtClean="0">
                <a:solidFill>
                  <a:schemeClr val="tx1"/>
                </a:solidFill>
              </a:rPr>
              <a:t>Firms </a:t>
            </a:r>
            <a:r>
              <a:rPr lang="en-US" sz="8800" dirty="0" smtClean="0">
                <a:solidFill>
                  <a:srgbClr val="FFC000"/>
                </a:solidFill>
              </a:rPr>
              <a:t>gender certification </a:t>
            </a:r>
            <a:r>
              <a:rPr lang="en-US" sz="8800" dirty="0" smtClean="0">
                <a:solidFill>
                  <a:schemeClr val="tx1"/>
                </a:solidFill>
              </a:rPr>
              <a:t>– HR processes</a:t>
            </a:r>
            <a:endParaRPr lang="en-US" sz="8800" dirty="0">
              <a:solidFill>
                <a:schemeClr val="tx1"/>
              </a:solidFill>
            </a:endParaRPr>
          </a:p>
          <a:p>
            <a:pPr marL="284162" indent="0">
              <a:lnSpc>
                <a:spcPct val="110000"/>
              </a:lnSpc>
              <a:spcBef>
                <a:spcPts val="800"/>
              </a:spcBef>
            </a:pPr>
            <a:r>
              <a:rPr lang="en-US" sz="3400" dirty="0" smtClean="0"/>
              <a:t>.</a:t>
            </a:r>
            <a:r>
              <a:rPr lang="en-US" sz="2400" dirty="0"/>
              <a:t/>
            </a:r>
            <a:br>
              <a:rPr lang="en-US" sz="2400" dirty="0"/>
            </a:br>
            <a:endParaRPr lang="en-US" sz="2400" dirty="0">
              <a:solidFill>
                <a:schemeClr val="accent5">
                  <a:lumMod val="50000"/>
                </a:schemeClr>
              </a:solidFill>
            </a:endParaRPr>
          </a:p>
          <a:p>
            <a:endParaRPr lang="en-US" sz="2400"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23</a:t>
            </a:fld>
            <a:endParaRPr lang="en-US" dirty="0"/>
          </a:p>
        </p:txBody>
      </p:sp>
    </p:spTree>
    <p:extLst>
      <p:ext uri="{BB962C8B-B14F-4D97-AF65-F5344CB8AC3E}">
        <p14:creationId xmlns:p14="http://schemas.microsoft.com/office/powerpoint/2010/main" val="77434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Policies to increase access to childcare so women can work</a:t>
            </a:r>
            <a:endParaRPr lang="en-US" sz="2400" dirty="0"/>
          </a:p>
        </p:txBody>
      </p:sp>
      <p:sp>
        <p:nvSpPr>
          <p:cNvPr id="3" name="Text Placeholder 2"/>
          <p:cNvSpPr>
            <a:spLocks noGrp="1"/>
          </p:cNvSpPr>
          <p:nvPr>
            <p:ph type="body" sz="quarter" idx="13"/>
          </p:nvPr>
        </p:nvSpPr>
        <p:spPr>
          <a:xfrm>
            <a:off x="356933" y="1304766"/>
            <a:ext cx="8469639" cy="5238538"/>
          </a:xfrm>
        </p:spPr>
        <p:txBody>
          <a:bodyPr>
            <a:normAutofit lnSpcReduction="10000"/>
          </a:bodyPr>
          <a:lstStyle/>
          <a:p>
            <a:r>
              <a:rPr lang="en-GB" sz="1800" i="1" dirty="0">
                <a:solidFill>
                  <a:schemeClr val="tx1"/>
                </a:solidFill>
              </a:rPr>
              <a:t>National Strategy for Improving the Position of Women and Promoting Gender Equality</a:t>
            </a:r>
            <a:r>
              <a:rPr lang="en-GB" sz="1800" dirty="0">
                <a:solidFill>
                  <a:schemeClr val="tx1"/>
                </a:solidFill>
              </a:rPr>
              <a:t> for </a:t>
            </a:r>
            <a:r>
              <a:rPr lang="en-GB" sz="1800" dirty="0" smtClean="0">
                <a:solidFill>
                  <a:schemeClr val="tx1"/>
                </a:solidFill>
              </a:rPr>
              <a:t>2010-2015 includes </a:t>
            </a:r>
            <a:r>
              <a:rPr lang="en-US" sz="1800" dirty="0" smtClean="0">
                <a:solidFill>
                  <a:schemeClr val="tx1"/>
                </a:solidFill>
              </a:rPr>
              <a:t>policies </a:t>
            </a:r>
            <a:r>
              <a:rPr lang="en-US" sz="1800" dirty="0">
                <a:solidFill>
                  <a:schemeClr val="tx1"/>
                </a:solidFill>
              </a:rPr>
              <a:t>that allows reconciliation between family and work </a:t>
            </a:r>
            <a:r>
              <a:rPr lang="en-US" sz="1800" dirty="0" smtClean="0">
                <a:solidFill>
                  <a:schemeClr val="tx1"/>
                </a:solidFill>
              </a:rPr>
              <a:t>life (e.g. child and elder care)</a:t>
            </a:r>
          </a:p>
          <a:p>
            <a:r>
              <a:rPr lang="en-US" sz="1800" b="1" dirty="0" smtClean="0">
                <a:solidFill>
                  <a:schemeClr val="tx1"/>
                </a:solidFill>
              </a:rPr>
              <a:t>A </a:t>
            </a:r>
            <a:r>
              <a:rPr lang="en-US" sz="1800" b="1" dirty="0">
                <a:solidFill>
                  <a:schemeClr val="tx1"/>
                </a:solidFill>
              </a:rPr>
              <a:t>rising demand for care services in Serbia provides an opportunity to develop a formal care </a:t>
            </a:r>
            <a:r>
              <a:rPr lang="en-US" sz="1800" b="1" dirty="0" smtClean="0">
                <a:solidFill>
                  <a:schemeClr val="tx1"/>
                </a:solidFill>
              </a:rPr>
              <a:t>industry; policy options include:</a:t>
            </a:r>
          </a:p>
          <a:p>
            <a:pPr>
              <a:buFont typeface="Arial" panose="020B0604020202020204" pitchFamily="34" charset="0"/>
              <a:buChar char="•"/>
            </a:pPr>
            <a:r>
              <a:rPr lang="en-US" sz="2000" dirty="0" smtClean="0">
                <a:solidFill>
                  <a:schemeClr val="tx1"/>
                </a:solidFill>
              </a:rPr>
              <a:t>The </a:t>
            </a:r>
            <a:r>
              <a:rPr lang="en-US" sz="2000" b="1" dirty="0">
                <a:solidFill>
                  <a:schemeClr val="tx1"/>
                </a:solidFill>
              </a:rPr>
              <a:t>expansion</a:t>
            </a:r>
            <a:r>
              <a:rPr lang="en-US" sz="2000" dirty="0">
                <a:solidFill>
                  <a:schemeClr val="tx1"/>
                </a:solidFill>
              </a:rPr>
              <a:t> of </a:t>
            </a:r>
            <a:r>
              <a:rPr lang="en-US" sz="2000" b="1" dirty="0">
                <a:solidFill>
                  <a:schemeClr val="tx1"/>
                </a:solidFill>
              </a:rPr>
              <a:t>publicly provided childcare</a:t>
            </a:r>
            <a:r>
              <a:rPr lang="en-US" sz="2000" dirty="0">
                <a:solidFill>
                  <a:schemeClr val="tx1"/>
                </a:solidFill>
              </a:rPr>
              <a:t> centers</a:t>
            </a:r>
          </a:p>
          <a:p>
            <a:pPr>
              <a:buFont typeface="Arial" panose="020B0604020202020204" pitchFamily="34" charset="0"/>
              <a:buChar char="•"/>
            </a:pPr>
            <a:r>
              <a:rPr lang="en-US" sz="2000" dirty="0" smtClean="0">
                <a:solidFill>
                  <a:schemeClr val="tx1"/>
                </a:solidFill>
              </a:rPr>
              <a:t>Creation </a:t>
            </a:r>
            <a:r>
              <a:rPr lang="en-US" sz="2000" dirty="0">
                <a:solidFill>
                  <a:schemeClr val="tx1"/>
                </a:solidFill>
              </a:rPr>
              <a:t>of </a:t>
            </a:r>
            <a:r>
              <a:rPr lang="en-US" sz="2000" b="1" dirty="0">
                <a:solidFill>
                  <a:schemeClr val="tx1"/>
                </a:solidFill>
              </a:rPr>
              <a:t>education and accreditation program</a:t>
            </a:r>
            <a:r>
              <a:rPr lang="en-US" sz="2000" dirty="0">
                <a:solidFill>
                  <a:schemeClr val="tx1"/>
                </a:solidFill>
              </a:rPr>
              <a:t>s to prepare </a:t>
            </a:r>
            <a:r>
              <a:rPr lang="en-US" sz="2000" b="1" dirty="0">
                <a:solidFill>
                  <a:schemeClr val="tx1"/>
                </a:solidFill>
              </a:rPr>
              <a:t>caregivers</a:t>
            </a:r>
            <a:r>
              <a:rPr lang="en-US" sz="2000" dirty="0">
                <a:solidFill>
                  <a:schemeClr val="tx1"/>
                </a:solidFill>
              </a:rPr>
              <a:t> and </a:t>
            </a:r>
            <a:r>
              <a:rPr lang="en-US" sz="2000" b="1" dirty="0" smtClean="0">
                <a:solidFill>
                  <a:schemeClr val="tx1"/>
                </a:solidFill>
              </a:rPr>
              <a:t>care-entrepreneurs</a:t>
            </a:r>
          </a:p>
          <a:p>
            <a:pPr marL="457200" indent="-457200">
              <a:buFont typeface="Arial" panose="020B0604020202020204" pitchFamily="34" charset="0"/>
              <a:buChar char="•"/>
            </a:pPr>
            <a:r>
              <a:rPr lang="en-US" sz="2000" dirty="0">
                <a:solidFill>
                  <a:schemeClr val="tx1"/>
                </a:solidFill>
              </a:rPr>
              <a:t>Development of a plan to </a:t>
            </a:r>
            <a:r>
              <a:rPr lang="en-US" sz="2000" b="1" dirty="0">
                <a:solidFill>
                  <a:schemeClr val="tx1"/>
                </a:solidFill>
              </a:rPr>
              <a:t>increase quality </a:t>
            </a:r>
            <a:r>
              <a:rPr lang="en-US" sz="2000" dirty="0">
                <a:solidFill>
                  <a:schemeClr val="tx1"/>
                </a:solidFill>
              </a:rPr>
              <a:t>of care services with attention to </a:t>
            </a:r>
            <a:r>
              <a:rPr lang="en-US" sz="2000" b="1" dirty="0">
                <a:solidFill>
                  <a:schemeClr val="tx1"/>
                </a:solidFill>
              </a:rPr>
              <a:t>costs</a:t>
            </a:r>
          </a:p>
          <a:p>
            <a:pPr marL="457200" indent="-457200">
              <a:buFont typeface="Arial" panose="020B0604020202020204" pitchFamily="34" charset="0"/>
              <a:buChar char="•"/>
            </a:pPr>
            <a:r>
              <a:rPr lang="en-US" sz="2000" dirty="0" smtClean="0">
                <a:solidFill>
                  <a:schemeClr val="tx1"/>
                </a:solidFill>
              </a:rPr>
              <a:t>Design </a:t>
            </a:r>
            <a:r>
              <a:rPr lang="en-US" sz="2000" dirty="0">
                <a:solidFill>
                  <a:schemeClr val="tx1"/>
                </a:solidFill>
              </a:rPr>
              <a:t>of an </a:t>
            </a:r>
            <a:r>
              <a:rPr lang="en-US" sz="2000" b="1" dirty="0">
                <a:solidFill>
                  <a:schemeClr val="tx1"/>
                </a:solidFill>
              </a:rPr>
              <a:t>elder care system</a:t>
            </a:r>
            <a:r>
              <a:rPr lang="en-US" sz="2000" dirty="0">
                <a:solidFill>
                  <a:schemeClr val="tx1"/>
                </a:solidFill>
              </a:rPr>
              <a:t> considering the </a:t>
            </a:r>
            <a:r>
              <a:rPr lang="en-US" sz="2000" b="1" dirty="0">
                <a:solidFill>
                  <a:schemeClr val="tx1"/>
                </a:solidFill>
              </a:rPr>
              <a:t>impacts on care recipients </a:t>
            </a:r>
            <a:r>
              <a:rPr lang="en-US" sz="2000" dirty="0">
                <a:solidFill>
                  <a:schemeClr val="tx1"/>
                </a:solidFill>
              </a:rPr>
              <a:t>but also on informal </a:t>
            </a:r>
            <a:r>
              <a:rPr lang="en-US" sz="2000" b="1" dirty="0">
                <a:solidFill>
                  <a:schemeClr val="tx1"/>
                </a:solidFill>
              </a:rPr>
              <a:t>care providers </a:t>
            </a:r>
            <a:r>
              <a:rPr lang="en-US" sz="2000" dirty="0">
                <a:solidFill>
                  <a:schemeClr val="tx1"/>
                </a:solidFill>
              </a:rPr>
              <a:t>(mostly women) and their ability to contribute to sustained economic growth</a:t>
            </a:r>
          </a:p>
          <a:p>
            <a:pPr>
              <a:buAutoNum type="arabicPeriod" startAt="2"/>
            </a:pPr>
            <a:endParaRPr lang="en-US" b="1" dirty="0"/>
          </a:p>
          <a:p>
            <a:endParaRPr lang="en-US" dirty="0"/>
          </a:p>
        </p:txBody>
      </p:sp>
      <p:sp>
        <p:nvSpPr>
          <p:cNvPr id="4" name="Slide Number Placeholder 3"/>
          <p:cNvSpPr>
            <a:spLocks noGrp="1"/>
          </p:cNvSpPr>
          <p:nvPr>
            <p:ph type="sldNum" sz="quarter" idx="14"/>
          </p:nvPr>
        </p:nvSpPr>
        <p:spPr/>
        <p:txBody>
          <a:bodyPr/>
          <a:lstStyle/>
          <a:p>
            <a:pPr>
              <a:defRPr/>
            </a:pPr>
            <a:fld id="{2682E26A-15DB-42E2-AF95-BB64871F9682}" type="slidenum">
              <a:rPr lang="en-US" smtClean="0"/>
              <a:pPr>
                <a:defRPr/>
              </a:pPr>
              <a:t>24</a:t>
            </a:fld>
            <a:endParaRPr lang="en-US" dirty="0"/>
          </a:p>
        </p:txBody>
      </p:sp>
    </p:spTree>
    <p:extLst>
      <p:ext uri="{BB962C8B-B14F-4D97-AF65-F5344CB8AC3E}">
        <p14:creationId xmlns:p14="http://schemas.microsoft.com/office/powerpoint/2010/main" val="3865740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Thank you.</a:t>
            </a:r>
            <a:endParaRPr lang="en-US" sz="4500" dirty="0"/>
          </a:p>
        </p:txBody>
      </p:sp>
    </p:spTree>
    <p:extLst>
      <p:ext uri="{BB962C8B-B14F-4D97-AF65-F5344CB8AC3E}">
        <p14:creationId xmlns:p14="http://schemas.microsoft.com/office/powerpoint/2010/main" val="2034477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sp>
        <p:nvSpPr>
          <p:cNvPr id="2" name="Title 1"/>
          <p:cNvSpPr>
            <a:spLocks noGrp="1"/>
          </p:cNvSpPr>
          <p:nvPr>
            <p:ph type="title"/>
          </p:nvPr>
        </p:nvSpPr>
        <p:spPr>
          <a:noFill/>
        </p:spPr>
        <p:txBody>
          <a:bodyPr>
            <a:noAutofit/>
          </a:bodyPr>
          <a:lstStyle/>
          <a:p>
            <a:pPr algn="ctr"/>
            <a:r>
              <a:rPr lang="en-US" sz="4200" b="1" dirty="0" smtClean="0">
                <a:solidFill>
                  <a:schemeClr val="bg1"/>
                </a:solidFill>
              </a:rPr>
              <a:t>Overview</a:t>
            </a:r>
            <a:endParaRPr lang="en-US" sz="4200" b="1" dirty="0">
              <a:solidFill>
                <a:schemeClr val="bg1"/>
              </a:solidFill>
            </a:endParaRPr>
          </a:p>
        </p:txBody>
      </p:sp>
      <p:sp>
        <p:nvSpPr>
          <p:cNvPr id="5" name="Content Placeholder 4"/>
          <p:cNvSpPr>
            <a:spLocks noGrp="1"/>
          </p:cNvSpPr>
          <p:nvPr>
            <p:ph idx="1"/>
          </p:nvPr>
        </p:nvSpPr>
        <p:spPr>
          <a:xfrm>
            <a:off x="1133475" y="1600200"/>
            <a:ext cx="7705724" cy="4781764"/>
          </a:xfrm>
        </p:spPr>
        <p:txBody>
          <a:bodyPr>
            <a:normAutofit/>
          </a:bodyPr>
          <a:lstStyle/>
          <a:p>
            <a:pPr marL="0" indent="0">
              <a:buNone/>
            </a:pPr>
            <a:r>
              <a:rPr lang="en-US" sz="2800" b="1" dirty="0" smtClean="0">
                <a:solidFill>
                  <a:schemeClr val="accent4"/>
                </a:solidFill>
              </a:rPr>
              <a:t>Jobs and economic mobility</a:t>
            </a:r>
          </a:p>
          <a:p>
            <a:pPr marL="0" indent="0">
              <a:buNone/>
            </a:pPr>
            <a:endParaRPr lang="en-US" sz="1100" b="1" dirty="0" smtClean="0">
              <a:solidFill>
                <a:schemeClr val="accent4"/>
              </a:solidFill>
            </a:endParaRPr>
          </a:p>
          <a:p>
            <a:pPr marL="0" indent="0">
              <a:buNone/>
            </a:pPr>
            <a:r>
              <a:rPr lang="fr-FR" sz="2800" b="1" dirty="0" err="1" smtClean="0">
                <a:solidFill>
                  <a:schemeClr val="accent4"/>
                </a:solidFill>
              </a:rPr>
              <a:t>Barriers</a:t>
            </a:r>
            <a:r>
              <a:rPr lang="fr-FR" sz="2800" b="1" dirty="0" smtClean="0">
                <a:solidFill>
                  <a:schemeClr val="accent4"/>
                </a:solidFill>
              </a:rPr>
              <a:t> to jobs, a focus on:</a:t>
            </a:r>
          </a:p>
          <a:p>
            <a:pPr marL="457200" indent="-457200">
              <a:buFont typeface="Arial" panose="020B0604020202020204" pitchFamily="34" charset="0"/>
              <a:buChar char="•"/>
            </a:pPr>
            <a:r>
              <a:rPr lang="fr-FR" sz="2800" b="1" dirty="0" smtClean="0">
                <a:solidFill>
                  <a:schemeClr val="accent4"/>
                </a:solidFill>
              </a:rPr>
              <a:t>Attitudes</a:t>
            </a:r>
            <a:r>
              <a:rPr lang="fr-FR" sz="2800" b="1" dirty="0">
                <a:solidFill>
                  <a:schemeClr val="accent4"/>
                </a:solidFill>
              </a:rPr>
              <a:t>, social </a:t>
            </a:r>
            <a:r>
              <a:rPr lang="fr-FR" sz="2800" b="1" dirty="0" err="1">
                <a:solidFill>
                  <a:schemeClr val="accent4"/>
                </a:solidFill>
              </a:rPr>
              <a:t>norms</a:t>
            </a:r>
            <a:r>
              <a:rPr lang="fr-FR" sz="2800" b="1" dirty="0">
                <a:solidFill>
                  <a:schemeClr val="accent4"/>
                </a:solidFill>
              </a:rPr>
              <a:t>, discrimination</a:t>
            </a:r>
          </a:p>
          <a:p>
            <a:pPr marL="514350" indent="-457200">
              <a:buFont typeface="Arial" panose="020B0604020202020204" pitchFamily="34" charset="0"/>
              <a:buChar char="•"/>
            </a:pPr>
            <a:r>
              <a:rPr lang="en-US" sz="2800" b="1" dirty="0" smtClean="0">
                <a:solidFill>
                  <a:schemeClr val="accent4"/>
                </a:solidFill>
              </a:rPr>
              <a:t>Child and Elder Care</a:t>
            </a:r>
          </a:p>
          <a:p>
            <a:pPr marL="57150" indent="0"/>
            <a:r>
              <a:rPr lang="en-US" sz="2800" b="1" dirty="0" smtClean="0">
                <a:solidFill>
                  <a:schemeClr val="accent4"/>
                </a:solidFill>
              </a:rPr>
              <a:t>Policies</a:t>
            </a:r>
            <a:endParaRPr lang="en-US" sz="2800" dirty="0">
              <a:solidFill>
                <a:schemeClr val="accent4"/>
              </a:solidFill>
            </a:endParaRPr>
          </a:p>
        </p:txBody>
      </p:sp>
      <p:sp>
        <p:nvSpPr>
          <p:cNvPr id="6" name="Content Placeholder 2"/>
          <p:cNvSpPr txBox="1">
            <a:spLocks/>
          </p:cNvSpPr>
          <p:nvPr/>
        </p:nvSpPr>
        <p:spPr>
          <a:xfrm>
            <a:off x="419100" y="6381964"/>
            <a:ext cx="8305800" cy="30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200" dirty="0">
              <a:latin typeface="Arial" panose="020B0604020202020204" pitchFamily="34" charset="0"/>
              <a:cs typeface="Arial" panose="020B0604020202020204" pitchFamily="34" charset="0"/>
            </a:endParaRPr>
          </a:p>
        </p:txBody>
      </p:sp>
      <p:grpSp>
        <p:nvGrpSpPr>
          <p:cNvPr id="12" name="Group 11"/>
          <p:cNvGrpSpPr/>
          <p:nvPr/>
        </p:nvGrpSpPr>
        <p:grpSpPr>
          <a:xfrm>
            <a:off x="334957" y="1763412"/>
            <a:ext cx="430509" cy="430508"/>
            <a:chOff x="1221280" y="1247122"/>
            <a:chExt cx="447964" cy="447963"/>
          </a:xfrm>
        </p:grpSpPr>
        <p:sp>
          <p:nvSpPr>
            <p:cNvPr id="14" name="Oval 13"/>
            <p:cNvSpPr/>
            <p:nvPr/>
          </p:nvSpPr>
          <p:spPr>
            <a:xfrm>
              <a:off x="1221280" y="1247122"/>
              <a:ext cx="447964" cy="4479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50000"/>
                    <a:lumOff val="50000"/>
                  </a:schemeClr>
                </a:solidFill>
              </a:endParaRPr>
            </a:p>
          </p:txBody>
        </p:sp>
        <p:sp>
          <p:nvSpPr>
            <p:cNvPr id="15" name="TextBox 14"/>
            <p:cNvSpPr txBox="1"/>
            <p:nvPr/>
          </p:nvSpPr>
          <p:spPr>
            <a:xfrm>
              <a:off x="1294133" y="1276290"/>
              <a:ext cx="343474" cy="352281"/>
            </a:xfrm>
            <a:prstGeom prst="rect">
              <a:avLst/>
            </a:prstGeom>
            <a:noFill/>
          </p:spPr>
          <p:txBody>
            <a:bodyPr wrap="square" rtlCol="0">
              <a:spAutoFit/>
            </a:bodyPr>
            <a:lstStyle/>
            <a:p>
              <a:r>
                <a:rPr lang="en-US" b="1" dirty="0" smtClean="0">
                  <a:solidFill>
                    <a:schemeClr val="tx1">
                      <a:lumMod val="50000"/>
                      <a:lumOff val="50000"/>
                    </a:schemeClr>
                  </a:solidFill>
                  <a:ea typeface="Malgun Gothic" pitchFamily="34" charset="-127"/>
                </a:rPr>
                <a:t>1</a:t>
              </a:r>
              <a:endParaRPr lang="en-US" b="1" dirty="0">
                <a:solidFill>
                  <a:schemeClr val="tx1">
                    <a:lumMod val="50000"/>
                    <a:lumOff val="50000"/>
                  </a:schemeClr>
                </a:solidFill>
                <a:ea typeface="Malgun Gothic" pitchFamily="34" charset="-127"/>
              </a:endParaRPr>
            </a:p>
          </p:txBody>
        </p:sp>
      </p:grpSp>
      <p:grpSp>
        <p:nvGrpSpPr>
          <p:cNvPr id="16" name="Group 15"/>
          <p:cNvGrpSpPr/>
          <p:nvPr/>
        </p:nvGrpSpPr>
        <p:grpSpPr>
          <a:xfrm>
            <a:off x="303707" y="3300076"/>
            <a:ext cx="430509" cy="430508"/>
            <a:chOff x="1221279" y="2050371"/>
            <a:chExt cx="447964" cy="447963"/>
          </a:xfrm>
        </p:grpSpPr>
        <p:sp>
          <p:nvSpPr>
            <p:cNvPr id="17" name="Oval 16"/>
            <p:cNvSpPr/>
            <p:nvPr/>
          </p:nvSpPr>
          <p:spPr>
            <a:xfrm>
              <a:off x="1221279" y="2050371"/>
              <a:ext cx="447964" cy="4479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50000"/>
                    <a:lumOff val="50000"/>
                  </a:schemeClr>
                </a:solidFill>
              </a:endParaRPr>
            </a:p>
          </p:txBody>
        </p:sp>
        <p:sp>
          <p:nvSpPr>
            <p:cNvPr id="18" name="TextBox 17"/>
            <p:cNvSpPr txBox="1"/>
            <p:nvPr/>
          </p:nvSpPr>
          <p:spPr>
            <a:xfrm>
              <a:off x="1294132" y="2069421"/>
              <a:ext cx="343474" cy="352281"/>
            </a:xfrm>
            <a:prstGeom prst="rect">
              <a:avLst/>
            </a:prstGeom>
            <a:noFill/>
          </p:spPr>
          <p:txBody>
            <a:bodyPr wrap="square" rtlCol="0">
              <a:spAutoFit/>
            </a:bodyPr>
            <a:lstStyle/>
            <a:p>
              <a:r>
                <a:rPr lang="en-US" b="1" dirty="0" smtClean="0">
                  <a:solidFill>
                    <a:schemeClr val="tx1">
                      <a:lumMod val="50000"/>
                      <a:lumOff val="50000"/>
                    </a:schemeClr>
                  </a:solidFill>
                  <a:ea typeface="Malgun Gothic" pitchFamily="34" charset="-127"/>
                </a:rPr>
                <a:t>2</a:t>
              </a:r>
              <a:endParaRPr lang="en-US" b="1" dirty="0">
                <a:solidFill>
                  <a:schemeClr val="tx1">
                    <a:lumMod val="50000"/>
                    <a:lumOff val="50000"/>
                  </a:schemeClr>
                </a:solidFill>
                <a:ea typeface="Malgun Gothic" pitchFamily="34" charset="-127"/>
              </a:endParaRPr>
            </a:p>
          </p:txBody>
        </p:sp>
      </p:grpSp>
      <p:grpSp>
        <p:nvGrpSpPr>
          <p:cNvPr id="19" name="Group 18"/>
          <p:cNvGrpSpPr/>
          <p:nvPr/>
        </p:nvGrpSpPr>
        <p:grpSpPr>
          <a:xfrm>
            <a:off x="373721" y="5680898"/>
            <a:ext cx="430509" cy="430508"/>
            <a:chOff x="1233809" y="3012396"/>
            <a:chExt cx="447964" cy="447963"/>
          </a:xfrm>
        </p:grpSpPr>
        <p:sp>
          <p:nvSpPr>
            <p:cNvPr id="20" name="Oval 19"/>
            <p:cNvSpPr/>
            <p:nvPr/>
          </p:nvSpPr>
          <p:spPr>
            <a:xfrm>
              <a:off x="1233809" y="3012396"/>
              <a:ext cx="447964" cy="4479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50000"/>
                    <a:lumOff val="50000"/>
                  </a:schemeClr>
                </a:solidFill>
              </a:endParaRPr>
            </a:p>
          </p:txBody>
        </p:sp>
        <p:sp>
          <p:nvSpPr>
            <p:cNvPr id="21" name="TextBox 20"/>
            <p:cNvSpPr txBox="1"/>
            <p:nvPr/>
          </p:nvSpPr>
          <p:spPr>
            <a:xfrm>
              <a:off x="1306662" y="3031206"/>
              <a:ext cx="343474" cy="352281"/>
            </a:xfrm>
            <a:prstGeom prst="rect">
              <a:avLst/>
            </a:prstGeom>
            <a:noFill/>
          </p:spPr>
          <p:txBody>
            <a:bodyPr wrap="square" rtlCol="0">
              <a:spAutoFit/>
            </a:bodyPr>
            <a:lstStyle/>
            <a:p>
              <a:r>
                <a:rPr lang="en-US" b="1" dirty="0">
                  <a:solidFill>
                    <a:schemeClr val="tx1">
                      <a:lumMod val="50000"/>
                      <a:lumOff val="50000"/>
                    </a:schemeClr>
                  </a:solidFill>
                  <a:ea typeface="Malgun Gothic" pitchFamily="34" charset="-127"/>
                </a:rPr>
                <a:t>3</a:t>
              </a:r>
            </a:p>
          </p:txBody>
        </p:sp>
      </p:grpSp>
    </p:spTree>
    <p:extLst>
      <p:ext uri="{BB962C8B-B14F-4D97-AF65-F5344CB8AC3E}">
        <p14:creationId xmlns:p14="http://schemas.microsoft.com/office/powerpoint/2010/main" val="79663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9841" y="2045615"/>
            <a:ext cx="6269414" cy="3712590"/>
          </a:xfrm>
        </p:spPr>
        <p:txBody>
          <a:bodyPr>
            <a:normAutofit/>
          </a:bodyPr>
          <a:lstStyle/>
          <a:p>
            <a:pPr marL="0" indent="0" algn="ctr">
              <a:buNone/>
            </a:pPr>
            <a:r>
              <a:rPr lang="en-US" sz="5500" dirty="0" smtClean="0">
                <a:solidFill>
                  <a:schemeClr val="bg1"/>
                </a:solidFill>
                <a:latin typeface="+mj-lt"/>
              </a:rPr>
              <a:t>1. Jobs and economic mobility</a:t>
            </a:r>
            <a:endParaRPr lang="en-US" sz="5500" dirty="0">
              <a:solidFill>
                <a:schemeClr val="bg1"/>
              </a:solidFill>
              <a:latin typeface="+mj-lt"/>
            </a:endParaRPr>
          </a:p>
        </p:txBody>
      </p:sp>
      <p:sp>
        <p:nvSpPr>
          <p:cNvPr id="7" name="Rectangle 6"/>
          <p:cNvSpPr/>
          <p:nvPr/>
        </p:nvSpPr>
        <p:spPr>
          <a:xfrm>
            <a:off x="304800" y="304800"/>
            <a:ext cx="8534400" cy="624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41" y="5938564"/>
            <a:ext cx="2189473" cy="434276"/>
          </a:xfrm>
          <a:prstGeom prst="rect">
            <a:avLst/>
          </a:prstGeom>
        </p:spPr>
      </p:pic>
    </p:spTree>
    <p:extLst>
      <p:ext uri="{BB962C8B-B14F-4D97-AF65-F5344CB8AC3E}">
        <p14:creationId xmlns:p14="http://schemas.microsoft.com/office/powerpoint/2010/main" val="236196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9841" y="2045615"/>
            <a:ext cx="6269414" cy="3712590"/>
          </a:xfrm>
        </p:spPr>
        <p:txBody>
          <a:bodyPr>
            <a:normAutofit/>
          </a:bodyPr>
          <a:lstStyle/>
          <a:p>
            <a:pPr marL="0" indent="0" algn="ctr">
              <a:buNone/>
            </a:pPr>
            <a:endParaRPr lang="en-US" sz="3600" i="1" dirty="0" smtClean="0">
              <a:solidFill>
                <a:schemeClr val="bg1"/>
              </a:solidFill>
              <a:latin typeface="+mj-lt"/>
            </a:endParaRPr>
          </a:p>
          <a:p>
            <a:pPr marL="0" indent="0" algn="ctr">
              <a:buNone/>
            </a:pPr>
            <a:endParaRPr lang="en-US" sz="3600" i="1" dirty="0">
              <a:solidFill>
                <a:schemeClr val="bg1"/>
              </a:solidFill>
              <a:latin typeface="+mj-lt"/>
            </a:endParaRPr>
          </a:p>
          <a:p>
            <a:pPr marL="0" indent="0" algn="ctr">
              <a:buNone/>
            </a:pPr>
            <a:r>
              <a:rPr lang="en-US" sz="3600" i="1" dirty="0" smtClean="0">
                <a:solidFill>
                  <a:schemeClr val="bg1"/>
                </a:solidFill>
                <a:latin typeface="+mj-lt"/>
              </a:rPr>
              <a:t>The ladder of life</a:t>
            </a:r>
            <a:endParaRPr lang="en-US" sz="3600" i="1" dirty="0">
              <a:solidFill>
                <a:schemeClr val="bg1"/>
              </a:solidFill>
              <a:latin typeface="+mj-lt"/>
            </a:endParaRPr>
          </a:p>
        </p:txBody>
      </p:sp>
      <p:sp>
        <p:nvSpPr>
          <p:cNvPr id="7" name="Rectangle 6"/>
          <p:cNvSpPr/>
          <p:nvPr/>
        </p:nvSpPr>
        <p:spPr>
          <a:xfrm>
            <a:off x="304800" y="304800"/>
            <a:ext cx="8534400" cy="624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41" y="5938564"/>
            <a:ext cx="2189473" cy="434276"/>
          </a:xfrm>
          <a:prstGeom prst="rect">
            <a:avLst/>
          </a:prstGeom>
        </p:spPr>
      </p:pic>
    </p:spTree>
    <p:extLst>
      <p:ext uri="{BB962C8B-B14F-4D97-AF65-F5344CB8AC3E}">
        <p14:creationId xmlns:p14="http://schemas.microsoft.com/office/powerpoint/2010/main" val="1537656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cap="none" dirty="0">
                <a:cs typeface="Andes ExtraLight"/>
              </a:rPr>
              <a:t>Jobs </a:t>
            </a:r>
            <a:r>
              <a:rPr lang="en-US" sz="2400" cap="none" dirty="0" smtClean="0">
                <a:cs typeface="Andes ExtraLight"/>
              </a:rPr>
              <a:t>are the main factor determining position in the ladder, across countries and in </a:t>
            </a:r>
            <a:r>
              <a:rPr lang="en-US" sz="2400" cap="none" dirty="0" smtClean="0">
                <a:cs typeface="Andes ExtraLight"/>
              </a:rPr>
              <a:t>Serbia</a:t>
            </a:r>
            <a:endParaRPr lang="en-US" sz="2400" dirty="0"/>
          </a:p>
        </p:txBody>
      </p:sp>
      <p:graphicFrame>
        <p:nvGraphicFramePr>
          <p:cNvPr id="2" name="Diagram 1"/>
          <p:cNvGraphicFramePr/>
          <p:nvPr>
            <p:extLst>
              <p:ext uri="{D42A27DB-BD31-4B8C-83A1-F6EECF244321}">
                <p14:modId xmlns:p14="http://schemas.microsoft.com/office/powerpoint/2010/main" val="2299938879"/>
              </p:ext>
            </p:extLst>
          </p:nvPr>
        </p:nvGraphicFramePr>
        <p:xfrm>
          <a:off x="1258783" y="1145969"/>
          <a:ext cx="7790213" cy="5611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56933" y="5688281"/>
            <a:ext cx="1982505" cy="646331"/>
          </a:xfrm>
          <a:prstGeom prst="rect">
            <a:avLst/>
          </a:prstGeom>
          <a:noFill/>
        </p:spPr>
        <p:txBody>
          <a:bodyPr wrap="square" rtlCol="0">
            <a:spAutoFit/>
          </a:bodyPr>
          <a:lstStyle/>
          <a:p>
            <a:r>
              <a:rPr lang="en-US" sz="1800" dirty="0" smtClean="0">
                <a:solidFill>
                  <a:srgbClr val="FFC000"/>
                </a:solidFill>
              </a:rPr>
              <a:t>Step 1: Poorest households</a:t>
            </a:r>
            <a:endParaRPr lang="en-US" sz="1800" dirty="0">
              <a:solidFill>
                <a:srgbClr val="FFC000"/>
              </a:solidFill>
            </a:endParaRPr>
          </a:p>
        </p:txBody>
      </p:sp>
      <p:sp>
        <p:nvSpPr>
          <p:cNvPr id="7" name="TextBox 6"/>
          <p:cNvSpPr txBox="1"/>
          <p:nvPr/>
        </p:nvSpPr>
        <p:spPr>
          <a:xfrm>
            <a:off x="356934" y="3821876"/>
            <a:ext cx="1756874" cy="369332"/>
          </a:xfrm>
          <a:prstGeom prst="rect">
            <a:avLst/>
          </a:prstGeom>
          <a:noFill/>
        </p:spPr>
        <p:txBody>
          <a:bodyPr wrap="square" rtlCol="0">
            <a:spAutoFit/>
          </a:bodyPr>
          <a:lstStyle/>
          <a:p>
            <a:r>
              <a:rPr lang="en-US" sz="1800" dirty="0" smtClean="0">
                <a:solidFill>
                  <a:srgbClr val="FFC000"/>
                </a:solidFill>
              </a:rPr>
              <a:t>Step 2</a:t>
            </a:r>
            <a:endParaRPr lang="en-US" sz="1800" dirty="0">
              <a:solidFill>
                <a:srgbClr val="FFC000"/>
              </a:solidFill>
            </a:endParaRPr>
          </a:p>
        </p:txBody>
      </p:sp>
      <p:sp>
        <p:nvSpPr>
          <p:cNvPr id="8" name="TextBox 7"/>
          <p:cNvSpPr txBox="1"/>
          <p:nvPr/>
        </p:nvSpPr>
        <p:spPr>
          <a:xfrm>
            <a:off x="271828" y="1646713"/>
            <a:ext cx="1756874" cy="369332"/>
          </a:xfrm>
          <a:prstGeom prst="rect">
            <a:avLst/>
          </a:prstGeom>
          <a:noFill/>
        </p:spPr>
        <p:txBody>
          <a:bodyPr wrap="square" rtlCol="0">
            <a:spAutoFit/>
          </a:bodyPr>
          <a:lstStyle/>
          <a:p>
            <a:r>
              <a:rPr lang="en-US" sz="1800" dirty="0" smtClean="0">
                <a:solidFill>
                  <a:srgbClr val="FFC000"/>
                </a:solidFill>
              </a:rPr>
              <a:t>Step 3</a:t>
            </a:r>
            <a:endParaRPr lang="en-US" sz="1800" dirty="0">
              <a:solidFill>
                <a:srgbClr val="FFC000"/>
              </a:solidFill>
            </a:endParaRPr>
          </a:p>
        </p:txBody>
      </p:sp>
    </p:spTree>
    <p:extLst>
      <p:ext uri="{BB962C8B-B14F-4D97-AF65-F5344CB8AC3E}">
        <p14:creationId xmlns:p14="http://schemas.microsoft.com/office/powerpoint/2010/main" val="698777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cap="none" dirty="0">
                <a:cs typeface="Andes ExtraLight"/>
              </a:rPr>
              <a:t>Jobs are the main factor determining position in the ladder, across countries and in Serbia</a:t>
            </a:r>
            <a:endParaRPr lang="en-US" sz="2400" cap="none" dirty="0">
              <a:latin typeface="+mn-lt"/>
              <a:cs typeface="Andes ExtraLight"/>
            </a:endParaRPr>
          </a:p>
        </p:txBody>
      </p:sp>
      <p:graphicFrame>
        <p:nvGraphicFramePr>
          <p:cNvPr id="2" name="Diagram 1"/>
          <p:cNvGraphicFramePr/>
          <p:nvPr>
            <p:extLst>
              <p:ext uri="{D42A27DB-BD31-4B8C-83A1-F6EECF244321}">
                <p14:modId xmlns:p14="http://schemas.microsoft.com/office/powerpoint/2010/main" val="3226997051"/>
              </p:ext>
            </p:extLst>
          </p:nvPr>
        </p:nvGraphicFramePr>
        <p:xfrm>
          <a:off x="1756874" y="1145969"/>
          <a:ext cx="7292122" cy="5712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20971" y="5066806"/>
            <a:ext cx="1756874" cy="369332"/>
          </a:xfrm>
          <a:prstGeom prst="rect">
            <a:avLst/>
          </a:prstGeom>
          <a:noFill/>
        </p:spPr>
        <p:txBody>
          <a:bodyPr wrap="square" rtlCol="0">
            <a:spAutoFit/>
          </a:bodyPr>
          <a:lstStyle/>
          <a:p>
            <a:r>
              <a:rPr lang="en-US" sz="1800" dirty="0" smtClean="0">
                <a:solidFill>
                  <a:srgbClr val="FFC000"/>
                </a:solidFill>
              </a:rPr>
              <a:t>Step 4</a:t>
            </a:r>
            <a:endParaRPr lang="en-US" sz="1800" dirty="0">
              <a:solidFill>
                <a:srgbClr val="FFC000"/>
              </a:solidFill>
            </a:endParaRPr>
          </a:p>
        </p:txBody>
      </p:sp>
      <p:sp>
        <p:nvSpPr>
          <p:cNvPr id="5" name="TextBox 4"/>
          <p:cNvSpPr txBox="1"/>
          <p:nvPr/>
        </p:nvSpPr>
        <p:spPr>
          <a:xfrm>
            <a:off x="0" y="1658588"/>
            <a:ext cx="1756874" cy="646331"/>
          </a:xfrm>
          <a:prstGeom prst="rect">
            <a:avLst/>
          </a:prstGeom>
          <a:noFill/>
        </p:spPr>
        <p:txBody>
          <a:bodyPr wrap="square" rtlCol="0">
            <a:spAutoFit/>
          </a:bodyPr>
          <a:lstStyle/>
          <a:p>
            <a:r>
              <a:rPr lang="en-US" sz="1800" dirty="0" smtClean="0">
                <a:solidFill>
                  <a:srgbClr val="FFC000"/>
                </a:solidFill>
              </a:rPr>
              <a:t>Step 5: Richer households</a:t>
            </a:r>
            <a:endParaRPr lang="en-US" sz="1800" dirty="0">
              <a:solidFill>
                <a:srgbClr val="FFC000"/>
              </a:solidFill>
            </a:endParaRPr>
          </a:p>
        </p:txBody>
      </p:sp>
      <p:sp>
        <p:nvSpPr>
          <p:cNvPr id="6" name="Rectangle 5"/>
          <p:cNvSpPr/>
          <p:nvPr/>
        </p:nvSpPr>
        <p:spPr>
          <a:xfrm>
            <a:off x="15948" y="6595620"/>
            <a:ext cx="4572000" cy="262380"/>
          </a:xfrm>
          <a:prstGeom prst="rect">
            <a:avLst/>
          </a:prstGeom>
        </p:spPr>
        <p:txBody>
          <a:bodyPr>
            <a:spAutoFit/>
          </a:bodyPr>
          <a:lstStyle/>
          <a:p>
            <a:pPr marL="0" marR="0" algn="just">
              <a:lnSpc>
                <a:spcPct val="115000"/>
              </a:lnSpc>
              <a:spcBef>
                <a:spcPts val="1200"/>
              </a:spcBef>
              <a:spcAft>
                <a:spcPts val="1000"/>
              </a:spcAft>
            </a:pPr>
            <a:r>
              <a:rPr lang="en-US" sz="1050" i="1" dirty="0">
                <a:latin typeface="Cambria" panose="02040503050406030204" pitchFamily="18" charset="0"/>
                <a:ea typeface="MS Gothic" panose="020B0609070205080204" pitchFamily="49" charset="-128"/>
                <a:cs typeface="Times New Roman" panose="02020603050405020304" pitchFamily="18" charset="0"/>
              </a:rPr>
              <a:t>Source</a:t>
            </a:r>
            <a:r>
              <a:rPr lang="en-US" sz="1050" dirty="0">
                <a:latin typeface="Cambria" panose="02040503050406030204" pitchFamily="18" charset="0"/>
                <a:ea typeface="MS Gothic" panose="020B0609070205080204" pitchFamily="49" charset="-128"/>
                <a:cs typeface="Times New Roman" panose="02020603050405020304" pitchFamily="18" charset="0"/>
              </a:rPr>
              <a:t>: 8 focus group discussions with working men and women.</a:t>
            </a:r>
            <a:endParaRPr lang="en-US" sz="1200" dirty="0">
              <a:effectLst/>
              <a:latin typeface="Cambria" panose="02040503050406030204" pitchFamily="18"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302879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cap="none" dirty="0">
                <a:cs typeface="Andes ExtraLight"/>
              </a:rPr>
              <a:t>Jobs are considered to be the main factor for getting ahead in life</a:t>
            </a:r>
          </a:p>
        </p:txBody>
      </p:sp>
      <p:sp>
        <p:nvSpPr>
          <p:cNvPr id="6" name="Rectangle 5"/>
          <p:cNvSpPr/>
          <p:nvPr/>
        </p:nvSpPr>
        <p:spPr>
          <a:xfrm>
            <a:off x="356933" y="1183114"/>
            <a:ext cx="8462029" cy="338554"/>
          </a:xfrm>
          <a:prstGeom prst="rect">
            <a:avLst/>
          </a:prstGeom>
        </p:spPr>
        <p:txBody>
          <a:bodyPr wrap="square">
            <a:spAutoFit/>
          </a:bodyPr>
          <a:lstStyle/>
          <a:p>
            <a:pPr algn="ctr"/>
            <a:r>
              <a:rPr lang="en-US" dirty="0">
                <a:solidFill>
                  <a:schemeClr val="tx2">
                    <a:lumMod val="50000"/>
                  </a:schemeClr>
                </a:solidFill>
              </a:rPr>
              <a:t>Factors that promote upward mobility according to adult men and </a:t>
            </a:r>
            <a:r>
              <a:rPr lang="en-US" dirty="0" smtClean="0">
                <a:solidFill>
                  <a:schemeClr val="tx2">
                    <a:lumMod val="50000"/>
                  </a:schemeClr>
                </a:solidFill>
              </a:rPr>
              <a:t>women</a:t>
            </a:r>
            <a:endParaRPr lang="en-US" dirty="0">
              <a:solidFill>
                <a:schemeClr val="tx2">
                  <a:lumMod val="50000"/>
                </a:schemeClr>
              </a:solidFill>
            </a:endParaRPr>
          </a:p>
        </p:txBody>
      </p:sp>
      <p:sp>
        <p:nvSpPr>
          <p:cNvPr id="4" name="Rectangle 3"/>
          <p:cNvSpPr/>
          <p:nvPr/>
        </p:nvSpPr>
        <p:spPr>
          <a:xfrm>
            <a:off x="160317" y="6519446"/>
            <a:ext cx="8116784" cy="261610"/>
          </a:xfrm>
          <a:prstGeom prst="rect">
            <a:avLst/>
          </a:prstGeom>
        </p:spPr>
        <p:txBody>
          <a:bodyPr wrap="square">
            <a:spAutoFit/>
          </a:bodyPr>
          <a:lstStyle/>
          <a:p>
            <a:r>
              <a:rPr lang="en-US" sz="1050" i="1" dirty="0">
                <a:solidFill>
                  <a:srgbClr val="222222"/>
                </a:solidFill>
                <a:latin typeface="Arial" panose="020B0604020202020204" pitchFamily="34" charset="0"/>
                <a:ea typeface="Times New Roman" panose="02020603050405020304" pitchFamily="18" charset="0"/>
                <a:cs typeface="Arial" panose="020B0604020202020204" pitchFamily="34" charset="0"/>
              </a:rPr>
              <a:t>Source</a:t>
            </a:r>
            <a:r>
              <a:rPr lang="en-US" sz="1050" dirty="0">
                <a:solidFill>
                  <a:srgbClr val="222222"/>
                </a:solidFill>
                <a:latin typeface="Arial" panose="020B0604020202020204" pitchFamily="34" charset="0"/>
                <a:ea typeface="Times New Roman" panose="02020603050405020304" pitchFamily="18" charset="0"/>
                <a:cs typeface="Arial" panose="020B0604020202020204" pitchFamily="34" charset="0"/>
              </a:rPr>
              <a:t>: 16 FGDs with working and non-working adults</a:t>
            </a:r>
            <a:endParaRPr lang="en-US" sz="1050" dirty="0"/>
          </a:p>
        </p:txBody>
      </p:sp>
      <p:graphicFrame>
        <p:nvGraphicFramePr>
          <p:cNvPr id="8" name="Chart 7"/>
          <p:cNvGraphicFramePr>
            <a:graphicFrameLocks/>
          </p:cNvGraphicFramePr>
          <p:nvPr>
            <p:extLst>
              <p:ext uri="{D42A27DB-BD31-4B8C-83A1-F6EECF244321}">
                <p14:modId xmlns:p14="http://schemas.microsoft.com/office/powerpoint/2010/main" val="4238648924"/>
              </p:ext>
            </p:extLst>
          </p:nvPr>
        </p:nvGraphicFramePr>
        <p:xfrm>
          <a:off x="356934" y="1641896"/>
          <a:ext cx="8180642" cy="4877549"/>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bwMode="auto">
          <a:xfrm>
            <a:off x="760020" y="1707276"/>
            <a:ext cx="2030681" cy="3090355"/>
          </a:xfrm>
          <a:prstGeom prst="rect">
            <a:avLst/>
          </a:prstGeom>
          <a:noFill/>
          <a:ln w="571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320845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193292909"/>
              </p:ext>
            </p:extLst>
          </p:nvPr>
        </p:nvGraphicFramePr>
        <p:xfrm>
          <a:off x="613112" y="1616563"/>
          <a:ext cx="8205850" cy="490288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US" sz="2400" cap="none" dirty="0">
                <a:cs typeface="Andes ExtraLight"/>
              </a:rPr>
              <a:t>… </a:t>
            </a:r>
            <a:r>
              <a:rPr lang="en-US" sz="2400" cap="none" dirty="0" smtClean="0">
                <a:cs typeface="Andes ExtraLight"/>
              </a:rPr>
              <a:t>but </a:t>
            </a:r>
            <a:r>
              <a:rPr lang="en-US" sz="2400" cap="none" dirty="0">
                <a:cs typeface="Andes ExtraLight"/>
              </a:rPr>
              <a:t>they are also the main factor behind falling back and into poverty</a:t>
            </a:r>
          </a:p>
        </p:txBody>
      </p:sp>
      <p:sp>
        <p:nvSpPr>
          <p:cNvPr id="6" name="Rectangle 5"/>
          <p:cNvSpPr/>
          <p:nvPr/>
        </p:nvSpPr>
        <p:spPr>
          <a:xfrm>
            <a:off x="356933" y="1183114"/>
            <a:ext cx="8462029" cy="338554"/>
          </a:xfrm>
          <a:prstGeom prst="rect">
            <a:avLst/>
          </a:prstGeom>
        </p:spPr>
        <p:txBody>
          <a:bodyPr wrap="square">
            <a:spAutoFit/>
          </a:bodyPr>
          <a:lstStyle/>
          <a:p>
            <a:pPr algn="ctr"/>
            <a:r>
              <a:rPr lang="en-US" dirty="0">
                <a:solidFill>
                  <a:schemeClr val="tx2">
                    <a:lumMod val="50000"/>
                  </a:schemeClr>
                </a:solidFill>
              </a:rPr>
              <a:t>Factors that promote </a:t>
            </a:r>
            <a:r>
              <a:rPr lang="en-US" dirty="0" smtClean="0">
                <a:solidFill>
                  <a:schemeClr val="tx2">
                    <a:lumMod val="50000"/>
                  </a:schemeClr>
                </a:solidFill>
              </a:rPr>
              <a:t>downward </a:t>
            </a:r>
            <a:r>
              <a:rPr lang="en-US" dirty="0">
                <a:solidFill>
                  <a:schemeClr val="tx2">
                    <a:lumMod val="50000"/>
                  </a:schemeClr>
                </a:solidFill>
              </a:rPr>
              <a:t>mobility according to adult men and </a:t>
            </a:r>
            <a:r>
              <a:rPr lang="en-US" dirty="0" smtClean="0">
                <a:solidFill>
                  <a:schemeClr val="tx2">
                    <a:lumMod val="50000"/>
                  </a:schemeClr>
                </a:solidFill>
              </a:rPr>
              <a:t>women</a:t>
            </a:r>
            <a:endParaRPr lang="en-US" dirty="0">
              <a:solidFill>
                <a:schemeClr val="tx2">
                  <a:lumMod val="50000"/>
                </a:schemeClr>
              </a:solidFill>
            </a:endParaRPr>
          </a:p>
        </p:txBody>
      </p:sp>
      <p:sp>
        <p:nvSpPr>
          <p:cNvPr id="4" name="Rectangle 3"/>
          <p:cNvSpPr/>
          <p:nvPr/>
        </p:nvSpPr>
        <p:spPr>
          <a:xfrm>
            <a:off x="160317" y="6519446"/>
            <a:ext cx="8116784" cy="261610"/>
          </a:xfrm>
          <a:prstGeom prst="rect">
            <a:avLst/>
          </a:prstGeom>
        </p:spPr>
        <p:txBody>
          <a:bodyPr wrap="square">
            <a:spAutoFit/>
          </a:bodyPr>
          <a:lstStyle/>
          <a:p>
            <a:r>
              <a:rPr lang="en-US" sz="1050" i="1" dirty="0">
                <a:solidFill>
                  <a:srgbClr val="222222"/>
                </a:solidFill>
                <a:latin typeface="Arial" panose="020B0604020202020204" pitchFamily="34" charset="0"/>
                <a:ea typeface="Times New Roman" panose="02020603050405020304" pitchFamily="18" charset="0"/>
                <a:cs typeface="Arial" panose="020B0604020202020204" pitchFamily="34" charset="0"/>
              </a:rPr>
              <a:t>Source</a:t>
            </a:r>
            <a:r>
              <a:rPr lang="en-US" sz="1050" dirty="0">
                <a:solidFill>
                  <a:srgbClr val="222222"/>
                </a:solidFill>
                <a:latin typeface="Arial" panose="020B0604020202020204" pitchFamily="34" charset="0"/>
                <a:ea typeface="Times New Roman" panose="02020603050405020304" pitchFamily="18" charset="0"/>
                <a:cs typeface="Arial" panose="020B0604020202020204" pitchFamily="34" charset="0"/>
              </a:rPr>
              <a:t>: 8</a:t>
            </a:r>
            <a:r>
              <a:rPr lang="en-US" sz="105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1050" dirty="0">
                <a:solidFill>
                  <a:srgbClr val="222222"/>
                </a:solidFill>
                <a:latin typeface="Arial" panose="020B0604020202020204" pitchFamily="34" charset="0"/>
                <a:ea typeface="Times New Roman" panose="02020603050405020304" pitchFamily="18" charset="0"/>
                <a:cs typeface="Arial" panose="020B0604020202020204" pitchFamily="34" charset="0"/>
              </a:rPr>
              <a:t>FGDs with working and non-working adults</a:t>
            </a:r>
            <a:endParaRPr lang="en-US" sz="1050" dirty="0"/>
          </a:p>
        </p:txBody>
      </p:sp>
      <p:sp>
        <p:nvSpPr>
          <p:cNvPr id="9" name="Rectangle 8"/>
          <p:cNvSpPr/>
          <p:nvPr/>
        </p:nvSpPr>
        <p:spPr bwMode="auto">
          <a:xfrm>
            <a:off x="1306285" y="2090057"/>
            <a:ext cx="866899" cy="3475677"/>
          </a:xfrm>
          <a:prstGeom prst="rect">
            <a:avLst/>
          </a:prstGeom>
          <a:noFill/>
          <a:ln w="571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3416711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BG-Fixed_Logo">
  <a:themeElements>
    <a:clrScheme name="World Bank">
      <a:dk1>
        <a:srgbClr val="002345"/>
      </a:dk1>
      <a:lt1>
        <a:sysClr val="window" lastClr="FFFFFF"/>
      </a:lt1>
      <a:dk2>
        <a:srgbClr val="000000"/>
      </a:dk2>
      <a:lt2>
        <a:srgbClr val="00ADE4"/>
      </a:lt2>
      <a:accent1>
        <a:srgbClr val="021F43"/>
      </a:accent1>
      <a:accent2>
        <a:srgbClr val="139AF0"/>
      </a:accent2>
      <a:accent3>
        <a:srgbClr val="7F7F7F"/>
      </a:accent3>
      <a:accent4>
        <a:srgbClr val="00AB51"/>
      </a:accent4>
      <a:accent5>
        <a:srgbClr val="009CA7"/>
      </a:accent5>
      <a:accent6>
        <a:srgbClr val="872B90"/>
      </a:accent6>
      <a:hlink>
        <a:srgbClr val="139AF0"/>
      </a:hlink>
      <a:folHlink>
        <a:srgbClr val="128F9C"/>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Divide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Contact Slid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WBGAnyt">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genda Slide">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ingle Area Interio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wo Area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Highlight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omb Ston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hart ">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WBG-Fixed_Logo</Template>
  <TotalTime>4181</TotalTime>
  <Words>1990</Words>
  <Application>Microsoft Office PowerPoint</Application>
  <PresentationFormat>On-screen Show (4:3)</PresentationFormat>
  <Paragraphs>189</Paragraphs>
  <Slides>26</Slides>
  <Notes>0</Notes>
  <HiddenSlides>0</HiddenSlides>
  <MMClips>0</MMClips>
  <ScaleCrop>false</ScaleCrop>
  <HeadingPairs>
    <vt:vector size="6" baseType="variant">
      <vt:variant>
        <vt:lpstr>Fonts Used</vt:lpstr>
      </vt:variant>
      <vt:variant>
        <vt:i4>13</vt:i4>
      </vt:variant>
      <vt:variant>
        <vt:lpstr>Theme</vt:lpstr>
      </vt:variant>
      <vt:variant>
        <vt:i4>12</vt:i4>
      </vt:variant>
      <vt:variant>
        <vt:lpstr>Slide Titles</vt:lpstr>
      </vt:variant>
      <vt:variant>
        <vt:i4>26</vt:i4>
      </vt:variant>
    </vt:vector>
  </HeadingPairs>
  <TitlesOfParts>
    <vt:vector size="51" baseType="lpstr">
      <vt:lpstr>Malgun Gothic</vt:lpstr>
      <vt:lpstr>MS Gothic</vt:lpstr>
      <vt:lpstr>MS PGothic</vt:lpstr>
      <vt:lpstr>MS PGothic</vt:lpstr>
      <vt:lpstr>Andes ExtraLight</vt:lpstr>
      <vt:lpstr>Arial</vt:lpstr>
      <vt:lpstr>Arial Bold</vt:lpstr>
      <vt:lpstr>Calibri</vt:lpstr>
      <vt:lpstr>Cambria</vt:lpstr>
      <vt:lpstr>Garamond</vt:lpstr>
      <vt:lpstr>Times New Roman</vt:lpstr>
      <vt:lpstr>Trebuchet MS</vt:lpstr>
      <vt:lpstr>Wingdings</vt:lpstr>
      <vt:lpstr>WBG-Fixed_Logo</vt:lpstr>
      <vt:lpstr>Agenda Slide</vt:lpstr>
      <vt:lpstr>Full Page Interior</vt:lpstr>
      <vt:lpstr>Single Area Interior Options</vt:lpstr>
      <vt:lpstr>Two Area Slides</vt:lpstr>
      <vt:lpstr>Highlight Slides</vt:lpstr>
      <vt:lpstr>Tomb Stone</vt:lpstr>
      <vt:lpstr>Photo Slides</vt:lpstr>
      <vt:lpstr>Chart </vt:lpstr>
      <vt:lpstr>Divider Options</vt:lpstr>
      <vt:lpstr>Contact Slide</vt:lpstr>
      <vt:lpstr>WBGAnyt</vt:lpstr>
      <vt:lpstr>Barriers to work for men and women in Serbia: Findings from Qualitative Analysis </vt:lpstr>
      <vt:lpstr>Findings of two studies</vt:lpstr>
      <vt:lpstr>Overview</vt:lpstr>
      <vt:lpstr>PowerPoint Presentation</vt:lpstr>
      <vt:lpstr>PowerPoint Presentation</vt:lpstr>
      <vt:lpstr>Jobs are the main factor determining position in the ladder, across countries and in Serbia</vt:lpstr>
      <vt:lpstr>Jobs are the main factor determining position in the ladder, across countries and in Serbia</vt:lpstr>
      <vt:lpstr>Jobs are considered to be the main factor for getting ahead in life</vt:lpstr>
      <vt:lpstr>… but they are also the main factor behind falling back and into poverty</vt:lpstr>
      <vt:lpstr>What can improve men’s and women’s access to jobs? </vt:lpstr>
      <vt:lpstr>Jobs for women: Women, in particular, face a multiplicity of barriers to work across countries</vt:lpstr>
      <vt:lpstr>PowerPoint Presentation</vt:lpstr>
      <vt:lpstr>This barrier can shape women’s, families’ and employers’ decisions, and goes from social norms….</vt:lpstr>
      <vt:lpstr>… with can shape women’s choices….</vt:lpstr>
      <vt:lpstr>… to discrimination by employers</vt:lpstr>
      <vt:lpstr>PowerPoint Presentation</vt:lpstr>
      <vt:lpstr>Access to care services can impact women’s access to economic opportunities</vt:lpstr>
      <vt:lpstr>Childcare: key constraints in Serbia</vt:lpstr>
      <vt:lpstr>Perceptions on childcare  in Serbia</vt:lpstr>
      <vt:lpstr>Eldercare: key constraints in Serbia</vt:lpstr>
      <vt:lpstr>Perceptions on eldercare </vt:lpstr>
      <vt:lpstr>PowerPoint Presentation</vt:lpstr>
      <vt:lpstr>Policies to influence social norms and discrimination</vt:lpstr>
      <vt:lpstr>Examples: policies to influence social norms and discrimination</vt:lpstr>
      <vt:lpstr>Policies to increase access to childcare so women can work</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0</dc:title>
  <dc:creator>Tu Chi Nguyen</dc:creator>
  <cp:lastModifiedBy>Maria Davalos</cp:lastModifiedBy>
  <cp:revision>782</cp:revision>
  <cp:lastPrinted>2015-11-09T19:55:58Z</cp:lastPrinted>
  <dcterms:created xsi:type="dcterms:W3CDTF">2014-10-16T18:00:47Z</dcterms:created>
  <dcterms:modified xsi:type="dcterms:W3CDTF">2015-11-15T20:21:48Z</dcterms:modified>
</cp:coreProperties>
</file>