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11"/>
  </p:notesMasterIdLst>
  <p:handoutMasterIdLst>
    <p:handoutMasterId r:id="rId12"/>
  </p:handoutMasterIdLst>
  <p:sldIdLst>
    <p:sldId id="283" r:id="rId2"/>
    <p:sldId id="258" r:id="rId3"/>
    <p:sldId id="338" r:id="rId4"/>
    <p:sldId id="327" r:id="rId5"/>
    <p:sldId id="346" r:id="rId6"/>
    <p:sldId id="348" r:id="rId7"/>
    <p:sldId id="325" r:id="rId8"/>
    <p:sldId id="331" r:id="rId9"/>
    <p:sldId id="33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063" autoAdjust="0"/>
  </p:normalViewPr>
  <p:slideViewPr>
    <p:cSldViewPr>
      <p:cViewPr varScale="1">
        <p:scale>
          <a:sx n="84" d="100"/>
          <a:sy n="84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9F941C9-96ED-41CF-987F-1325EBA8F5A3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65C60E7-88AB-40DA-8216-92DC81571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94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A0DCE04-90A4-4876-8EEB-B5617ECB1AC5}" type="datetimeFigureOut">
              <a:rPr lang="en-GB" smtClean="0"/>
              <a:pPr/>
              <a:t>24/02/2016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0809693-505A-4C58-8AA9-8AF067DE050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038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09693-505A-4C58-8AA9-8AF067DE050A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835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09693-505A-4C58-8AA9-8AF067DE050A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308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09693-505A-4C58-8AA9-8AF067DE050A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820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09693-505A-4C58-8AA9-8AF067DE050A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759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09693-505A-4C58-8AA9-8AF067DE050A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055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09693-505A-4C58-8AA9-8AF067DE050A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930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09693-505A-4C58-8AA9-8AF067DE050A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282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09693-505A-4C58-8AA9-8AF067DE050A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1016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09693-505A-4C58-8AA9-8AF067DE050A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790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2209800"/>
            <a:ext cx="8382000" cy="1447800"/>
          </a:xfrm>
        </p:spPr>
        <p:txBody>
          <a:bodyPr>
            <a:noAutofit/>
          </a:bodyPr>
          <a:lstStyle/>
          <a:p>
            <a:pPr algn="ctr"/>
            <a:r>
              <a:rPr lang="sr-Cyrl-CS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Институционални, административни и законодавни изазови у области политике запошљавања</a:t>
            </a:r>
            <a:endParaRPr lang="en-GB" sz="28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25450" y="4038600"/>
            <a:ext cx="8489950" cy="2590800"/>
          </a:xfrm>
        </p:spPr>
        <p:txBody>
          <a:bodyPr>
            <a:normAutofit/>
          </a:bodyPr>
          <a:lstStyle/>
          <a:p>
            <a:pPr algn="ctr"/>
            <a:r>
              <a:rPr lang="sr-Cyrl-CS" sz="2400" b="1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У сусрет Програму реформи политике запошљавања и социјалне политике – ЕСРП</a:t>
            </a:r>
          </a:p>
          <a:p>
            <a:pPr algn="ctr"/>
            <a:endParaRPr lang="sr-Cyrl-CS" sz="2400" b="1" i="1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algn="ctr"/>
            <a:endParaRPr lang="sr-Cyrl-CS" sz="800" b="1" i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algn="ctr"/>
            <a:endParaRPr lang="sr-Cyrl-CS" sz="800" b="1" i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endParaRPr lang="sr-Cyrl-CS" sz="1600" b="1" i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r>
              <a:rPr lang="sr-Cyrl-CS" sz="1600" b="1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Београд, 24. фебруар 2016. године</a:t>
            </a:r>
            <a:endParaRPr lang="en-GB" sz="1600" b="1" i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endParaRPr lang="en-GB" dirty="0"/>
          </a:p>
        </p:txBody>
      </p:sp>
      <p:sp>
        <p:nvSpPr>
          <p:cNvPr id="31746" name="AutoShape 2" descr="Резултат слика за ministarstvo za rad, zaposljavanje, boracka i socijalna pitanja"/>
          <p:cNvSpPr>
            <a:spLocks noChangeAspect="1" noChangeArrowheads="1"/>
          </p:cNvSpPr>
          <p:nvPr/>
        </p:nvSpPr>
        <p:spPr bwMode="auto">
          <a:xfrm>
            <a:off x="12065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1747" name="Picture 3" descr="C:\Users\jelena.vasic.AOP\Desktop\untitl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81000"/>
            <a:ext cx="8001000" cy="16764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457200"/>
            <a:ext cx="7696200" cy="838200"/>
          </a:xfrm>
        </p:spPr>
        <p:txBody>
          <a:bodyPr>
            <a:noAutofit/>
          </a:bodyPr>
          <a:lstStyle/>
          <a:p>
            <a:pPr algn="ctr"/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Кретање основних показатеља тржишта рада </a:t>
            </a:r>
            <a:b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</a:br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у 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III Q </a:t>
            </a:r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2015. године</a:t>
            </a:r>
            <a:endParaRPr lang="en-GB" sz="2400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628851"/>
              </p:ext>
            </p:extLst>
          </p:nvPr>
        </p:nvGraphicFramePr>
        <p:xfrm>
          <a:off x="457200" y="1600202"/>
          <a:ext cx="8153400" cy="4163523"/>
        </p:xfrm>
        <a:graphic>
          <a:graphicData uri="http://schemas.openxmlformats.org/drawingml/2006/table">
            <a:tbl>
              <a:tblPr firstRow="1" firstCol="1" bandRow="1"/>
              <a:tblGrid>
                <a:gridCol w="4260317"/>
                <a:gridCol w="3893083"/>
              </a:tblGrid>
              <a:tr h="573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3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ИНДИКАТОР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3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(СТАРОСНА ГРУПА 15-64)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293" marR="85293" marT="42647" marB="4264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3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III Q </a:t>
                      </a:r>
                      <a:r>
                        <a:rPr lang="sr-Cyrl-CS" sz="13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2015.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293" marR="85293" marT="42647" marB="4264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720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Стопа активности</a:t>
                      </a:r>
                      <a:r>
                        <a:rPr lang="sr-Cyrl-CS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293" marR="85293" marT="42647" marB="4264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64,3</a:t>
                      </a:r>
                      <a:r>
                        <a:rPr lang="sr-Cyrl-CS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r>
                        <a:rPr lang="sr-Cyrl-CS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293" marR="85293" marT="42647" marB="4264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3720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Стопа запослености</a:t>
                      </a:r>
                      <a:r>
                        <a:rPr lang="sr-Cyrl-CS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293" marR="85293" marT="42647" marB="4264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53,</a:t>
                      </a:r>
                      <a:r>
                        <a:rPr lang="sr-Cyrl-CS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2%</a:t>
                      </a:r>
                      <a:r>
                        <a:rPr lang="sr-Cyrl-CS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293" marR="85293" marT="42647" marB="4264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401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Стопа незапослености</a:t>
                      </a:r>
                      <a:r>
                        <a:rPr lang="sr-Cyrl-CS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293" marR="85293" marT="42647" marB="4264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17,3</a:t>
                      </a:r>
                      <a:r>
                        <a:rPr lang="sr-Cyrl-CS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r>
                        <a:rPr lang="sr-Cyrl-CS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293" marR="85293" marT="42647" marB="4264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3720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Стопа неактивности</a:t>
                      </a:r>
                      <a:r>
                        <a:rPr lang="sr-Cyrl-CS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293" marR="85293" marT="42647" marB="4264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35,7</a:t>
                      </a:r>
                      <a:r>
                        <a:rPr lang="sr-Cyrl-CS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r>
                        <a:rPr lang="sr-Cyrl-CS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293" marR="85293" marT="42647" marB="4264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569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3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ИНДИКАТОР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3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(СТАРОСНА ГРУПА 15+)</a:t>
                      </a:r>
                    </a:p>
                  </a:txBody>
                  <a:tcPr marL="85293" marR="85293" marT="42647" marB="4264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3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III Q </a:t>
                      </a:r>
                      <a:r>
                        <a:rPr lang="sr-Cyrl-CS" sz="13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2015.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293" marR="85293" marT="42647" marB="4264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</a:tr>
              <a:tr h="401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Стопа активности</a:t>
                      </a:r>
                      <a:r>
                        <a:rPr lang="sr-Cyrl-CS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293" marR="85293" marT="42647" marB="4264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51,9</a:t>
                      </a:r>
                      <a:r>
                        <a:rPr lang="sr-Cyrl-CS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r>
                        <a:rPr lang="sr-Cyrl-CS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293" marR="85293" marT="42647" marB="4264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401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Стопа запослености</a:t>
                      </a:r>
                      <a:r>
                        <a:rPr lang="sr-Cyrl-CS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293" marR="85293" marT="42647" marB="4264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43,2</a:t>
                      </a:r>
                      <a:r>
                        <a:rPr lang="sr-Cyrl-CS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r>
                        <a:rPr lang="sr-Cyrl-CS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293" marR="85293" marT="42647" marB="4264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3422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Стопа незапослености</a:t>
                      </a:r>
                      <a:r>
                        <a:rPr lang="sr-Cyrl-CS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293" marR="85293" marT="42647" marB="4264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16,7</a:t>
                      </a:r>
                      <a:r>
                        <a:rPr lang="sr-Cyrl-CS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r>
                        <a:rPr lang="sr-Cyrl-CS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293" marR="85293" marT="42647" marB="4264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57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Стопа неактивности</a:t>
                      </a:r>
                      <a:r>
                        <a:rPr lang="sr-Cyrl-CS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293" marR="85293" marT="42647" marB="4264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48,1</a:t>
                      </a:r>
                      <a:r>
                        <a:rPr lang="sr-Cyrl-CS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r>
                        <a:rPr lang="sr-Cyrl-CS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293" marR="85293" marT="42647" marB="4264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dirty="0" smtClean="0"/>
              <a:t>Стратешка документа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CS" sz="2800" i="1" dirty="0">
                <a:latin typeface="Cambria" pitchFamily="18" charset="0"/>
              </a:rPr>
              <a:t>Национална стратегија запошљавања за период 2011-2020. </a:t>
            </a:r>
            <a:r>
              <a:rPr lang="sr-Cyrl-CS" sz="2800" i="1" dirty="0" smtClean="0">
                <a:latin typeface="Cambria" pitchFamily="18" charset="0"/>
              </a:rPr>
              <a:t>године</a:t>
            </a:r>
            <a:endParaRPr lang="sr-Cyrl-RS" sz="2800" i="1" dirty="0" smtClean="0">
              <a:latin typeface="Cambria" pitchFamily="18" charset="0"/>
            </a:endParaRPr>
          </a:p>
          <a:p>
            <a:r>
              <a:rPr lang="ru-RU" sz="2800" i="1" dirty="0">
                <a:latin typeface="Cambria" pitchFamily="18" charset="0"/>
              </a:rPr>
              <a:t>Програм реформи политике запошљавања и социјалне политике (ЕСРП</a:t>
            </a:r>
            <a:r>
              <a:rPr lang="ru-RU" sz="2800" i="1" dirty="0" smtClean="0">
                <a:latin typeface="Cambria" pitchFamily="18" charset="0"/>
              </a:rPr>
              <a:t>)</a:t>
            </a:r>
            <a:r>
              <a:rPr lang="ru-RU" sz="2800" i="1" dirty="0">
                <a:latin typeface="Cambria" pitchFamily="18" charset="0"/>
              </a:rPr>
              <a:t> </a:t>
            </a:r>
            <a:endParaRPr lang="ru-RU" sz="2800" i="1" dirty="0" smtClean="0">
              <a:latin typeface="Cambria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Cambria" pitchFamily="18" charset="0"/>
              </a:rPr>
              <a:t>Циљеви </a:t>
            </a:r>
            <a:r>
              <a:rPr lang="ru-RU" sz="2800" dirty="0">
                <a:latin typeface="Cambria" pitchFamily="18" charset="0"/>
              </a:rPr>
              <a:t>политике запошљавања </a:t>
            </a:r>
            <a:r>
              <a:rPr lang="ru-RU" sz="2800" dirty="0" smtClean="0">
                <a:latin typeface="Cambria" pitchFamily="18" charset="0"/>
              </a:rPr>
              <a:t>: </a:t>
            </a:r>
            <a:endParaRPr lang="ru-RU" sz="2800" dirty="0">
              <a:latin typeface="Cambria" pitchFamily="18" charset="0"/>
            </a:endParaRPr>
          </a:p>
          <a:p>
            <a:endParaRPr lang="ru-RU" sz="1050" dirty="0">
              <a:latin typeface="Cambria" pitchFamily="18" charset="0"/>
            </a:endParaRPr>
          </a:p>
          <a:p>
            <a:pPr lvl="1" algn="just"/>
            <a:r>
              <a:rPr lang="ru-RU" sz="2400" dirty="0">
                <a:latin typeface="Cambria" pitchFamily="18" charset="0"/>
              </a:rPr>
              <a:t>Спречавања великог раста незапослености; </a:t>
            </a:r>
          </a:p>
          <a:p>
            <a:pPr lvl="1" algn="just"/>
            <a:r>
              <a:rPr lang="ru-RU" sz="2400" dirty="0">
                <a:latin typeface="Cambria" pitchFamily="18" charset="0"/>
              </a:rPr>
              <a:t>Смањење опште стопе неактивности и повећање стопе запослености; </a:t>
            </a:r>
          </a:p>
          <a:p>
            <a:pPr lvl="1" algn="just"/>
            <a:r>
              <a:rPr lang="ru-RU" sz="2400" dirty="0" smtClean="0">
                <a:latin typeface="Cambria" pitchFamily="18" charset="0"/>
              </a:rPr>
              <a:t>Јачање </a:t>
            </a:r>
            <a:r>
              <a:rPr lang="ru-RU" sz="2400" dirty="0">
                <a:latin typeface="Cambria" pitchFamily="18" charset="0"/>
              </a:rPr>
              <a:t>улоге политике запошљавања; </a:t>
            </a:r>
          </a:p>
          <a:p>
            <a:pPr lvl="1" algn="just"/>
            <a:r>
              <a:rPr lang="ru-RU" sz="2400" dirty="0">
                <a:latin typeface="Cambria" pitchFamily="18" charset="0"/>
              </a:rPr>
              <a:t>Смањење дуалности на тржишту рада; </a:t>
            </a:r>
          </a:p>
          <a:p>
            <a:pPr lvl="1" algn="just"/>
            <a:r>
              <a:rPr lang="ru-RU" sz="2400" dirty="0">
                <a:latin typeface="Cambria" pitchFamily="18" charset="0"/>
              </a:rPr>
              <a:t>Унапређење положаја младих на тржишту рада. </a:t>
            </a:r>
            <a:endParaRPr lang="ru-RU" sz="2400" dirty="0" smtClean="0">
              <a:latin typeface="Cambria" pitchFamily="18" charset="0"/>
            </a:endParaRPr>
          </a:p>
          <a:p>
            <a:pPr lvl="1" algn="just"/>
            <a:r>
              <a:rPr lang="ru-RU" sz="2400" dirty="0">
                <a:latin typeface="Cambria" pitchFamily="18" charset="0"/>
              </a:rPr>
              <a:t>Повећање приступа тржишту рада за Роме; </a:t>
            </a:r>
          </a:p>
          <a:p>
            <a:pPr lvl="1" algn="just"/>
            <a:endParaRPr lang="ru-RU" sz="2400" dirty="0">
              <a:latin typeface="Cambria" pitchFamily="18" charset="0"/>
            </a:endParaRPr>
          </a:p>
          <a:p>
            <a:endParaRPr lang="ru-RU" sz="2800" b="1" dirty="0">
              <a:latin typeface="Cambria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75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sr-Cyrl-CS" sz="2400" b="1" dirty="0" smtClean="0">
                <a:latin typeface="Cambria" pitchFamily="18" charset="0"/>
              </a:rPr>
              <a:t>Национални акциони план запошљавања </a:t>
            </a:r>
            <a:br>
              <a:rPr lang="sr-Cyrl-CS" sz="2400" b="1" dirty="0" smtClean="0">
                <a:latin typeface="Cambria" pitchFamily="18" charset="0"/>
              </a:rPr>
            </a:br>
            <a:r>
              <a:rPr lang="sr-Cyrl-CS" sz="2400" b="1" dirty="0" smtClean="0">
                <a:latin typeface="Cambria" pitchFamily="18" charset="0"/>
              </a:rPr>
              <a:t>за 2016. годину</a:t>
            </a:r>
            <a:endParaRPr lang="en-GB" sz="2400" dirty="0">
              <a:latin typeface="Cambria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81600"/>
          </a:xfrm>
        </p:spPr>
        <p:txBody>
          <a:bodyPr anchor="ctr">
            <a:normAutofit fontScale="47500" lnSpcReduction="20000"/>
          </a:bodyPr>
          <a:lstStyle/>
          <a:p>
            <a:pPr marL="512100" indent="-400050">
              <a:buClr>
                <a:schemeClr val="tx1">
                  <a:lumMod val="50000"/>
                </a:schemeClr>
              </a:buClr>
              <a:buSzPct val="90000"/>
              <a:buNone/>
            </a:pPr>
            <a:endParaRPr lang="sr-Cyrl-CS" sz="1600" dirty="0" smtClean="0">
              <a:latin typeface="Book Antiqua" pitchFamily="18" charset="0"/>
            </a:endParaRPr>
          </a:p>
          <a:p>
            <a:pPr marL="512100" indent="-400050" algn="ctr">
              <a:buClr>
                <a:schemeClr val="tx1">
                  <a:lumMod val="50000"/>
                </a:schemeClr>
              </a:buClr>
              <a:buSzPct val="90000"/>
              <a:buNone/>
            </a:pPr>
            <a:r>
              <a:rPr lang="sr-Cyrl-CS" sz="3300" b="1" dirty="0" smtClean="0">
                <a:latin typeface="Cambria" pitchFamily="18" charset="0"/>
              </a:rPr>
              <a:t>      </a:t>
            </a:r>
            <a:r>
              <a:rPr lang="sr-Cyrl-CS" sz="3800" b="1" dirty="0" smtClean="0">
                <a:latin typeface="Cambria" pitchFamily="18" charset="0"/>
              </a:rPr>
              <a:t>Приоритети политике запошљавања у 2016. години:</a:t>
            </a:r>
            <a:endParaRPr lang="en-GB" sz="3800" b="1" dirty="0" smtClean="0">
              <a:latin typeface="Cambria" pitchFamily="18" charset="0"/>
            </a:endParaRPr>
          </a:p>
          <a:p>
            <a:pPr marL="512100" indent="-400050">
              <a:buClr>
                <a:schemeClr val="tx1">
                  <a:lumMod val="50000"/>
                </a:schemeClr>
              </a:buClr>
              <a:buSzPct val="90000"/>
              <a:buNone/>
            </a:pPr>
            <a:endParaRPr lang="sr-Cyrl-CS" sz="1500" dirty="0" smtClean="0">
              <a:latin typeface="Cambria" pitchFamily="18" charset="0"/>
            </a:endParaRPr>
          </a:p>
          <a:p>
            <a:pPr marL="512100" indent="-400050">
              <a:buClr>
                <a:schemeClr val="tx1">
                  <a:lumMod val="50000"/>
                </a:schemeClr>
              </a:buClr>
              <a:buSzPct val="90000"/>
              <a:buNone/>
            </a:pPr>
            <a:endParaRPr lang="sr-Cyrl-CS" sz="1500" dirty="0" smtClean="0">
              <a:latin typeface="Cambria" pitchFamily="18" charset="0"/>
            </a:endParaRPr>
          </a:p>
          <a:p>
            <a:pPr marL="512100" indent="-400050">
              <a:buClr>
                <a:schemeClr val="tx1">
                  <a:lumMod val="50000"/>
                </a:schemeClr>
              </a:buClr>
              <a:buSzPct val="90000"/>
              <a:buNone/>
            </a:pPr>
            <a:endParaRPr lang="sr-Cyrl-CS" sz="1500" dirty="0" smtClean="0">
              <a:latin typeface="Cambria" pitchFamily="18" charset="0"/>
            </a:endParaRPr>
          </a:p>
          <a:p>
            <a:pPr marL="512100" indent="-400050">
              <a:buClr>
                <a:schemeClr val="tx1">
                  <a:lumMod val="50000"/>
                </a:schemeClr>
              </a:buClr>
              <a:buSzPct val="90000"/>
              <a:buNone/>
            </a:pPr>
            <a:endParaRPr lang="sr-Cyrl-CS" sz="1500" dirty="0" smtClean="0">
              <a:latin typeface="Cambria" pitchFamily="18" charset="0"/>
            </a:endParaRPr>
          </a:p>
          <a:p>
            <a:pPr marL="512100" indent="-400050">
              <a:buClr>
                <a:schemeClr val="tx2">
                  <a:lumMod val="75000"/>
                </a:schemeClr>
              </a:buClr>
              <a:buSzPct val="90000"/>
              <a:buFont typeface="+mj-lt"/>
              <a:buAutoNum type="romanUcPeriod"/>
            </a:pPr>
            <a:r>
              <a:rPr lang="sr-Cyrl-CS" sz="3800" dirty="0" smtClean="0">
                <a:latin typeface="Cambria" pitchFamily="18" charset="0"/>
              </a:rPr>
              <a:t>Побољшање услова на тржишту рада и унапређење институција тржишта рада,</a:t>
            </a:r>
          </a:p>
          <a:p>
            <a:pPr marL="400050" indent="-288000">
              <a:buClr>
                <a:schemeClr val="tx2">
                  <a:lumMod val="75000"/>
                </a:schemeClr>
              </a:buClr>
              <a:buSzPct val="90000"/>
              <a:buFont typeface="+mj-lt"/>
              <a:buAutoNum type="romanUcPeriod"/>
            </a:pPr>
            <a:endParaRPr lang="sr-Cyrl-CS" sz="3800" dirty="0" smtClean="0">
              <a:latin typeface="Cambria" pitchFamily="18" charset="0"/>
            </a:endParaRPr>
          </a:p>
          <a:p>
            <a:pPr marL="512100" indent="-400050">
              <a:buClr>
                <a:schemeClr val="tx2">
                  <a:lumMod val="75000"/>
                </a:schemeClr>
              </a:buClr>
              <a:buSzPct val="90000"/>
              <a:buFont typeface="+mj-lt"/>
              <a:buAutoNum type="romanUcPeriod"/>
            </a:pPr>
            <a:r>
              <a:rPr lang="sr-Cyrl-CS" sz="3800" dirty="0" smtClean="0">
                <a:latin typeface="Cambria" pitchFamily="18" charset="0"/>
              </a:rPr>
              <a:t>Подстицање запошљавања и укључивања теже запошљивих лица на тржиште рада и подршку регионалној и локалној политици запошљавања, </a:t>
            </a:r>
          </a:p>
          <a:p>
            <a:pPr marL="400050" indent="-288000">
              <a:buClr>
                <a:schemeClr val="tx2">
                  <a:lumMod val="75000"/>
                </a:schemeClr>
              </a:buClr>
              <a:buSzPct val="90000"/>
              <a:buFont typeface="+mj-lt"/>
              <a:buAutoNum type="romanUcPeriod"/>
            </a:pPr>
            <a:endParaRPr lang="sr-Cyrl-CS" sz="3800" dirty="0" smtClean="0">
              <a:latin typeface="Cambria" pitchFamily="18" charset="0"/>
            </a:endParaRPr>
          </a:p>
          <a:p>
            <a:pPr marL="512100" indent="-400050">
              <a:buClr>
                <a:schemeClr val="tx2">
                  <a:lumMod val="75000"/>
                </a:schemeClr>
              </a:buClr>
              <a:buSzPct val="90000"/>
              <a:buFont typeface="+mj-lt"/>
              <a:buAutoNum type="romanUcPeriod"/>
            </a:pPr>
            <a:r>
              <a:rPr lang="sr-Cyrl-CS" sz="3800" dirty="0" smtClean="0">
                <a:latin typeface="Cambria" pitchFamily="18" charset="0"/>
              </a:rPr>
              <a:t>Унапређење квалитета радне снаге и улагање у људски капитал. </a:t>
            </a:r>
            <a:endParaRPr lang="en-GB" sz="3800" dirty="0" smtClean="0">
              <a:latin typeface="Cambria" pitchFamily="18" charset="0"/>
            </a:endParaRPr>
          </a:p>
          <a:p>
            <a:pPr algn="ctr">
              <a:buNone/>
            </a:pPr>
            <a:endParaRPr lang="en-GB" sz="2600" i="1" dirty="0">
              <a:latin typeface="Cambria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512100" indent="-400050">
              <a:buClr>
                <a:schemeClr val="tx1">
                  <a:lumMod val="50000"/>
                </a:schemeClr>
              </a:buClr>
              <a:buSzPct val="90000"/>
              <a:buNone/>
            </a:pPr>
            <a:r>
              <a:rPr lang="sr-Cyrl-CS" b="1" dirty="0" smtClean="0">
                <a:latin typeface="Book Antiqua" pitchFamily="18" charset="0"/>
              </a:rPr>
              <a:t>   </a:t>
            </a:r>
            <a:r>
              <a:rPr lang="sr-Cyrl-CS" sz="2900" b="1" dirty="0" smtClean="0">
                <a:latin typeface="Cambria" pitchFamily="18" charset="0"/>
              </a:rPr>
              <a:t>Категорије теже запошљивих лица </a:t>
            </a:r>
            <a:r>
              <a:rPr lang="sr-Cyrl-CS" sz="2900" dirty="0" smtClean="0">
                <a:latin typeface="Cambria" pitchFamily="18" charset="0"/>
              </a:rPr>
              <a:t>имају </a:t>
            </a:r>
            <a:r>
              <a:rPr lang="sr-Cyrl-CS" sz="2900" b="1" dirty="0" smtClean="0">
                <a:latin typeface="Cambria" pitchFamily="18" charset="0"/>
              </a:rPr>
              <a:t>приоритет</a:t>
            </a:r>
            <a:r>
              <a:rPr lang="sr-Cyrl-CS" sz="2900" dirty="0" smtClean="0">
                <a:latin typeface="Cambria" pitchFamily="18" charset="0"/>
              </a:rPr>
              <a:t> приликом укључивања  у мере активне политике запошљавања</a:t>
            </a:r>
          </a:p>
          <a:p>
            <a:pPr algn="ctr">
              <a:buNone/>
            </a:pPr>
            <a:endParaRPr lang="sr-Cyrl-CS" sz="2900" dirty="0" smtClean="0">
              <a:latin typeface="Cambria" pitchFamily="18" charset="0"/>
            </a:endParaRPr>
          </a:p>
          <a:p>
            <a:pPr algn="ctr">
              <a:buNone/>
            </a:pPr>
            <a:endParaRPr lang="sr-Cyrl-CS" sz="2900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indent="-216000" algn="ctr">
              <a:spcBef>
                <a:spcPts val="0"/>
              </a:spcBef>
              <a:buFont typeface="Wingdings" pitchFamily="2" charset="2"/>
              <a:buChar char="ü"/>
            </a:pPr>
            <a:r>
              <a:rPr lang="sr-Cyrl-CS" sz="29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млади до 30 година живота, </a:t>
            </a:r>
          </a:p>
          <a:p>
            <a:pPr indent="-216000" algn="ctr">
              <a:spcBef>
                <a:spcPts val="0"/>
              </a:spcBef>
              <a:buNone/>
            </a:pPr>
            <a:endParaRPr lang="sr-Cyrl-CS" sz="2900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indent="-216000" algn="ctr">
              <a:spcBef>
                <a:spcPts val="0"/>
              </a:spcBef>
              <a:buFont typeface="Wingdings" pitchFamily="2" charset="2"/>
              <a:buChar char="ü"/>
            </a:pPr>
            <a:r>
              <a:rPr lang="sr-Cyrl-CS" sz="29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вишак запослених,</a:t>
            </a:r>
          </a:p>
          <a:p>
            <a:pPr indent="-216000" algn="ctr">
              <a:spcBef>
                <a:spcPts val="0"/>
              </a:spcBef>
              <a:buNone/>
            </a:pPr>
            <a:endParaRPr lang="sr-Cyrl-CS" sz="2900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indent="-216000" algn="ctr">
              <a:spcBef>
                <a:spcPts val="0"/>
              </a:spcBef>
              <a:buFont typeface="Wingdings" pitchFamily="2" charset="2"/>
              <a:buChar char="ü"/>
            </a:pPr>
            <a:r>
              <a:rPr lang="sr-Cyrl-CS" sz="29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незапослена лица старија од 50 година</a:t>
            </a:r>
            <a:r>
              <a:rPr lang="sr-Latn-CS" sz="29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,</a:t>
            </a:r>
            <a:r>
              <a:rPr lang="sr-Cyrl-CS" sz="29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</a:t>
            </a:r>
          </a:p>
          <a:p>
            <a:pPr indent="-216000" algn="ctr">
              <a:spcBef>
                <a:spcPts val="0"/>
              </a:spcBef>
              <a:buNone/>
            </a:pPr>
            <a:endParaRPr lang="sr-Cyrl-CS" sz="2900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indent="-216000" algn="ctr">
              <a:spcBef>
                <a:spcPts val="0"/>
              </a:spcBef>
              <a:buFont typeface="Wingdings" pitchFamily="2" charset="2"/>
              <a:buChar char="ü"/>
            </a:pPr>
            <a:r>
              <a:rPr lang="sr-Cyrl-CS" sz="29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незапослени без квалификација, нискоквалификовани и дугорочно незапослени, </a:t>
            </a:r>
          </a:p>
          <a:p>
            <a:pPr indent="-216000" algn="ctr">
              <a:spcBef>
                <a:spcPts val="0"/>
              </a:spcBef>
              <a:buNone/>
            </a:pPr>
            <a:endParaRPr lang="sr-Cyrl-CS" sz="2900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indent="-216000" algn="ctr">
              <a:spcBef>
                <a:spcPts val="0"/>
              </a:spcBef>
              <a:buFont typeface="Wingdings" pitchFamily="2" charset="2"/>
              <a:buChar char="ü"/>
            </a:pPr>
            <a:r>
              <a:rPr lang="sr-Cyrl-CS" sz="29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особе са инвалидитетом,</a:t>
            </a:r>
          </a:p>
          <a:p>
            <a:pPr indent="-216000" algn="ctr">
              <a:spcBef>
                <a:spcPts val="0"/>
              </a:spcBef>
              <a:buNone/>
            </a:pPr>
            <a:endParaRPr lang="sr-Cyrl-CS" sz="2900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indent="-216000" algn="ctr">
              <a:spcBef>
                <a:spcPts val="0"/>
              </a:spcBef>
              <a:buFont typeface="Wingdings" pitchFamily="2" charset="2"/>
              <a:buChar char="ü"/>
            </a:pPr>
            <a:r>
              <a:rPr lang="pl-PL" sz="29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Роми</a:t>
            </a:r>
            <a:r>
              <a:rPr lang="sr-Cyrl-CS" sz="29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.</a:t>
            </a:r>
          </a:p>
          <a:p>
            <a:pPr algn="ctr">
              <a:buNone/>
            </a:pPr>
            <a:endParaRPr lang="sr-Cyrl-CS" sz="2900" b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algn="ctr">
              <a:buNone/>
            </a:pPr>
            <a:endParaRPr lang="sr-Cyrl-CS" sz="2900" b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sr-Cyrl-CS" sz="3400" b="1" dirty="0" smtClean="0">
                <a:latin typeface="Cambria" pitchFamily="18" charset="0"/>
              </a:rPr>
              <a:t>          Активација радно способних корисника </a:t>
            </a:r>
          </a:p>
          <a:p>
            <a:pPr algn="ctr">
              <a:spcBef>
                <a:spcPts val="0"/>
              </a:spcBef>
              <a:buNone/>
            </a:pPr>
            <a:r>
              <a:rPr lang="sr-Cyrl-CS" sz="3400" b="1" dirty="0" smtClean="0">
                <a:latin typeface="Cambria" pitchFamily="18" charset="0"/>
              </a:rPr>
              <a:t>     новчане социјалне помоћи</a:t>
            </a:r>
            <a:endParaRPr lang="en-GB" sz="34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399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CS" sz="3200" b="1" dirty="0">
                <a:latin typeface="Cambria" pitchFamily="18" charset="0"/>
              </a:rPr>
              <a:t>Подршка </a:t>
            </a:r>
            <a:r>
              <a:rPr lang="sr-Cyrl-CS" sz="3200" b="1" dirty="0" smtClean="0">
                <a:latin typeface="Cambria" pitchFamily="18" charset="0"/>
              </a:rPr>
              <a:t>запошљавању корисника </a:t>
            </a:r>
            <a:r>
              <a:rPr lang="sr-Cyrl-CS" sz="3200" b="1" dirty="0">
                <a:latin typeface="Cambria" pitchFamily="18" charset="0"/>
              </a:rPr>
              <a:t>новчане социјалне </a:t>
            </a:r>
            <a:r>
              <a:rPr lang="sr-Cyrl-CS" sz="3200" b="1" dirty="0" smtClean="0">
                <a:latin typeface="Cambria" pitchFamily="18" charset="0"/>
              </a:rPr>
              <a:t>помоћи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72000" lvl="0" indent="0" algn="just" fontAlgn="base">
              <a:spcAft>
                <a:spcPct val="0"/>
              </a:spcAft>
              <a:buClr>
                <a:srgbClr val="5B5249"/>
              </a:buClr>
              <a:buSzPct val="75000"/>
              <a:buNone/>
            </a:pPr>
            <a:r>
              <a:rPr lang="sr-Cyrl-CS" sz="2400" b="1" dirty="0">
                <a:latin typeface="Cambria" pitchFamily="18" charset="0"/>
              </a:rPr>
              <a:t>Подстицај </a:t>
            </a:r>
            <a:r>
              <a:rPr lang="sr-Cyrl-CS" sz="2400" b="1" dirty="0" smtClean="0">
                <a:latin typeface="Cambria" pitchFamily="18" charset="0"/>
              </a:rPr>
              <a:t>за </a:t>
            </a:r>
            <a:r>
              <a:rPr lang="sr-Cyrl-CS" sz="2400" b="1" dirty="0">
                <a:latin typeface="Cambria" pitchFamily="18" charset="0"/>
              </a:rPr>
              <a:t>запошљавање </a:t>
            </a:r>
            <a:r>
              <a:rPr lang="sr-Cyrl-CS" sz="2400" b="1" dirty="0" smtClean="0">
                <a:latin typeface="Cambria" pitchFamily="18" charset="0"/>
              </a:rPr>
              <a:t>корисника новчане помоћи</a:t>
            </a:r>
            <a:endParaRPr lang="sr-Cyrl-CS" sz="1200" dirty="0">
              <a:latin typeface="Cambria" pitchFamily="18" charset="0"/>
            </a:endParaRPr>
          </a:p>
          <a:p>
            <a:pPr marL="457200" lvl="0" indent="-216000" algn="just" fontAlgn="base">
              <a:spcAft>
                <a:spcPct val="0"/>
              </a:spcAft>
              <a:buClr>
                <a:srgbClr val="5B5249"/>
              </a:buClr>
              <a:buSzPct val="75000"/>
            </a:pPr>
            <a:r>
              <a:rPr lang="sr-Cyrl-CS" sz="2800" dirty="0" err="1">
                <a:latin typeface="Cambria" pitchFamily="18" charset="0"/>
              </a:rPr>
              <a:t>Дванеастомесечна</a:t>
            </a:r>
            <a:r>
              <a:rPr lang="sr-Cyrl-CS" sz="2800" dirty="0">
                <a:latin typeface="Cambria" pitchFamily="18" charset="0"/>
              </a:rPr>
              <a:t> </a:t>
            </a:r>
            <a:r>
              <a:rPr lang="sr-Cyrl-CS" sz="2800" b="1" i="1" dirty="0">
                <a:latin typeface="Cambria" pitchFamily="18" charset="0"/>
              </a:rPr>
              <a:t>субвенција</a:t>
            </a:r>
            <a:r>
              <a:rPr lang="sr-Cyrl-CS" sz="2800" dirty="0">
                <a:latin typeface="Cambria" pitchFamily="18" charset="0"/>
              </a:rPr>
              <a:t> дела зараде запослених корисника новчане социјалне помоћи у износу од 15.000,00 динара на месечном нивоу. </a:t>
            </a:r>
          </a:p>
          <a:p>
            <a:pPr marL="241200" lvl="0" indent="0" algn="just" fontAlgn="base">
              <a:spcAft>
                <a:spcPct val="0"/>
              </a:spcAft>
              <a:buClr>
                <a:srgbClr val="5B5249"/>
              </a:buClr>
              <a:buSzPct val="75000"/>
              <a:buNone/>
            </a:pPr>
            <a:r>
              <a:rPr lang="sr-Cyrl-CS" sz="2400" b="1" dirty="0" smtClean="0">
                <a:latin typeface="Cambria" pitchFamily="18" charset="0"/>
              </a:rPr>
              <a:t>Јавни </a:t>
            </a:r>
            <a:r>
              <a:rPr lang="sr-Cyrl-CS" sz="2400" b="1" dirty="0">
                <a:latin typeface="Cambria" pitchFamily="18" charset="0"/>
              </a:rPr>
              <a:t>радови</a:t>
            </a:r>
          </a:p>
          <a:p>
            <a:pPr marL="626400" indent="-457200" fontAlgn="base">
              <a:spcAft>
                <a:spcPct val="0"/>
              </a:spcAft>
              <a:buClr>
                <a:srgbClr val="CEC8BA">
                  <a:lumMod val="50000"/>
                </a:srgbClr>
              </a:buClr>
              <a:buSzPct val="75000"/>
            </a:pPr>
            <a:r>
              <a:rPr lang="sr-Cyrl-CS" sz="2800" dirty="0">
                <a:latin typeface="Cambria" pitchFamily="18" charset="0"/>
              </a:rPr>
              <a:t>Радно ангажовање теже </a:t>
            </a:r>
            <a:r>
              <a:rPr lang="sr-Cyrl-CS" sz="2800" dirty="0" err="1">
                <a:latin typeface="Cambria" pitchFamily="18" charset="0"/>
              </a:rPr>
              <a:t>запошљивих</a:t>
            </a:r>
            <a:r>
              <a:rPr lang="sr-Cyrl-CS" sz="2800" dirty="0">
                <a:latin typeface="Cambria" pitchFamily="18" charset="0"/>
              </a:rPr>
              <a:t> лица и незапослених у стању социјалне </a:t>
            </a:r>
            <a:r>
              <a:rPr lang="sr-Cyrl-CS" sz="2800" dirty="0" smtClean="0">
                <a:latin typeface="Cambria" pitchFamily="18" charset="0"/>
              </a:rPr>
              <a:t>потребе;</a:t>
            </a:r>
          </a:p>
          <a:p>
            <a:pPr marL="169200" indent="0" fontAlgn="base">
              <a:spcAft>
                <a:spcPct val="0"/>
              </a:spcAft>
              <a:buClr>
                <a:srgbClr val="CEC8BA">
                  <a:lumMod val="50000"/>
                </a:srgbClr>
              </a:buClr>
              <a:buSzPct val="75000"/>
              <a:buNone/>
            </a:pPr>
            <a:r>
              <a:rPr lang="sr-Cyrl-CS" sz="2800" b="1" dirty="0" smtClean="0">
                <a:latin typeface="Cambria" pitchFamily="18" charset="0"/>
              </a:rPr>
              <a:t>Субвенција </a:t>
            </a:r>
            <a:r>
              <a:rPr lang="sr-Cyrl-CS" sz="2800" b="1" dirty="0">
                <a:latin typeface="Cambria" pitchFamily="18" charset="0"/>
              </a:rPr>
              <a:t>за запошљавање </a:t>
            </a:r>
            <a:r>
              <a:rPr lang="sr-Cyrl-CS" sz="2800" b="1" dirty="0" smtClean="0">
                <a:latin typeface="Cambria" pitchFamily="18" charset="0"/>
              </a:rPr>
              <a:t>теже </a:t>
            </a:r>
            <a:r>
              <a:rPr lang="sr-Cyrl-CS" sz="2800" b="1" dirty="0" err="1" smtClean="0">
                <a:latin typeface="Cambria" pitchFamily="18" charset="0"/>
              </a:rPr>
              <a:t>запошљивих</a:t>
            </a:r>
            <a:endParaRPr lang="sr-Cyrl-CS" sz="2800" b="1" dirty="0" smtClean="0">
              <a:latin typeface="Cambria" pitchFamily="18" charset="0"/>
            </a:endParaRPr>
          </a:p>
          <a:p>
            <a:pPr marL="626400" indent="-457200" fontAlgn="base">
              <a:spcAft>
                <a:spcPct val="0"/>
              </a:spcAft>
              <a:buClr>
                <a:srgbClr val="CEC8BA">
                  <a:lumMod val="50000"/>
                </a:srgbClr>
              </a:buClr>
              <a:buSzPct val="75000"/>
            </a:pPr>
            <a:r>
              <a:rPr lang="sr-Cyrl-CS" sz="2800" b="1" dirty="0" smtClean="0">
                <a:latin typeface="Cambria" pitchFamily="18" charset="0"/>
              </a:rPr>
              <a:t> </a:t>
            </a:r>
            <a:r>
              <a:rPr lang="sr-Cyrl-CS" sz="2600" dirty="0" smtClean="0">
                <a:latin typeface="Cambria" pitchFamily="18" charset="0"/>
              </a:rPr>
              <a:t>Запошљавање </a:t>
            </a:r>
            <a:r>
              <a:rPr lang="sr-Cyrl-CS" sz="2600" dirty="0">
                <a:latin typeface="Cambria" pitchFamily="18" charset="0"/>
              </a:rPr>
              <a:t>код послодаваца из </a:t>
            </a:r>
            <a:r>
              <a:rPr lang="sr-Cyrl-CS" sz="2600" i="1" dirty="0">
                <a:latin typeface="Cambria" pitchFamily="18" charset="0"/>
              </a:rPr>
              <a:t>приватног сектора</a:t>
            </a:r>
            <a:r>
              <a:rPr lang="sr-Cyrl-CS" sz="2600" dirty="0">
                <a:latin typeface="Cambria" pitchFamily="18" charset="0"/>
              </a:rPr>
              <a:t> на </a:t>
            </a:r>
            <a:r>
              <a:rPr lang="sr-Cyrl-CS" sz="2600" i="1" dirty="0">
                <a:latin typeface="Cambria" pitchFamily="18" charset="0"/>
              </a:rPr>
              <a:t>новоотвореним радним местима </a:t>
            </a:r>
            <a:r>
              <a:rPr lang="sr-Cyrl-CS" sz="2600" dirty="0" smtClean="0">
                <a:latin typeface="Cambria" pitchFamily="18" charset="0"/>
              </a:rPr>
              <a:t> </a:t>
            </a:r>
            <a:r>
              <a:rPr lang="sr-Cyrl-CS" sz="2600" dirty="0">
                <a:latin typeface="Cambria" pitchFamily="18" charset="0"/>
              </a:rPr>
              <a:t>за запошљавање особа са инвалидитетом  и радно способних корисника НСП увећава се за 20% </a:t>
            </a:r>
          </a:p>
          <a:p>
            <a:pPr marL="457200" lvl="0" indent="-216000" algn="just" fontAlgn="base">
              <a:spcAft>
                <a:spcPct val="0"/>
              </a:spcAft>
              <a:buClr>
                <a:srgbClr val="5B5249"/>
              </a:buClr>
              <a:buSzPct val="75000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42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CS" sz="3200" b="1" dirty="0">
                <a:latin typeface="Cambria" pitchFamily="18" charset="0"/>
              </a:rPr>
              <a:t>Сарадња са јединицама локалне самоуправе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sz="2400" b="1" dirty="0">
                <a:latin typeface="Cambria" pitchFamily="18" charset="0"/>
              </a:rPr>
              <a:t>Локални акциони планови запошљавања </a:t>
            </a:r>
            <a:r>
              <a:rPr lang="sr-Cyrl-CS" sz="2400" dirty="0">
                <a:latin typeface="Cambria" pitchFamily="18" charset="0"/>
              </a:rPr>
              <a:t>-учешће у финансирању програма и мера АПЗ а у </a:t>
            </a:r>
            <a:r>
              <a:rPr lang="sr-Cyrl-CS" sz="2400" b="1" dirty="0">
                <a:latin typeface="Cambria" pitchFamily="18" charset="0"/>
              </a:rPr>
              <a:t>2015. години</a:t>
            </a:r>
            <a:r>
              <a:rPr lang="sr-Cyrl-CS" sz="2400" dirty="0">
                <a:latin typeface="Cambria" pitchFamily="18" charset="0"/>
              </a:rPr>
              <a:t>:</a:t>
            </a:r>
          </a:p>
          <a:p>
            <a:pPr lvl="1"/>
            <a:r>
              <a:rPr lang="sr-Cyrl-CS" sz="2400" dirty="0">
                <a:latin typeface="Cambria" pitchFamily="18" charset="0"/>
              </a:rPr>
              <a:t>Програм стручне праксе</a:t>
            </a:r>
          </a:p>
          <a:p>
            <a:pPr lvl="1"/>
            <a:r>
              <a:rPr lang="sr-Cyrl-CS" sz="2400" dirty="0">
                <a:latin typeface="Cambria" pitchFamily="18" charset="0"/>
              </a:rPr>
              <a:t>Програм стицања </a:t>
            </a:r>
            <a:r>
              <a:rPr lang="sr-Cyrl-CS" sz="2400" dirty="0" smtClean="0">
                <a:latin typeface="Cambria" pitchFamily="18" charset="0"/>
              </a:rPr>
              <a:t>практичних </a:t>
            </a:r>
            <a:r>
              <a:rPr lang="sr-Cyrl-CS" sz="2400" dirty="0">
                <a:latin typeface="Cambria" pitchFamily="18" charset="0"/>
              </a:rPr>
              <a:t>знања</a:t>
            </a:r>
          </a:p>
          <a:p>
            <a:pPr lvl="1"/>
            <a:r>
              <a:rPr lang="sr-Cyrl-CS" sz="2400" dirty="0">
                <a:latin typeface="Cambria" pitchFamily="18" charset="0"/>
              </a:rPr>
              <a:t>Подршка </a:t>
            </a:r>
            <a:r>
              <a:rPr lang="sr-Cyrl-CS" sz="2400" dirty="0" err="1">
                <a:latin typeface="Cambria" pitchFamily="18" charset="0"/>
              </a:rPr>
              <a:t>самозапошљавању</a:t>
            </a:r>
            <a:endParaRPr lang="sr-Cyrl-CS" sz="2400" dirty="0">
              <a:latin typeface="Cambria" pitchFamily="18" charset="0"/>
            </a:endParaRPr>
          </a:p>
          <a:p>
            <a:pPr lvl="1"/>
            <a:r>
              <a:rPr lang="sr-Cyrl-CS" sz="2400" dirty="0">
                <a:latin typeface="Cambria" pitchFamily="18" charset="0"/>
              </a:rPr>
              <a:t>Јавни радови</a:t>
            </a:r>
          </a:p>
          <a:p>
            <a:pPr marL="457200" lvl="1" indent="0">
              <a:buNone/>
            </a:pPr>
            <a:endParaRPr lang="sr-Cyrl-CS" sz="2400" dirty="0">
              <a:latin typeface="Cambria" pitchFamily="18" charset="0"/>
            </a:endParaRPr>
          </a:p>
          <a:p>
            <a:pPr marL="457200" lvl="1" indent="0">
              <a:buNone/>
            </a:pPr>
            <a:endParaRPr lang="sr-Cyrl-CS" sz="2400" dirty="0">
              <a:latin typeface="Cambria" pitchFamily="18" charset="0"/>
            </a:endParaRPr>
          </a:p>
          <a:p>
            <a:pPr marL="457200" lvl="1" indent="0" algn="ctr">
              <a:buNone/>
            </a:pPr>
            <a:r>
              <a:rPr lang="sr-Cyrl-CS" sz="2400" i="1" dirty="0">
                <a:latin typeface="Cambria" pitchFamily="18" charset="0"/>
              </a:rPr>
              <a:t>83 споразума о реализацији ЛАПЗ и 48 споразума о техничкој сарадњи са јединицама локалне самоуправе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24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sr-Cyrl-CS" sz="3100" b="1" dirty="0">
                <a:latin typeface="Cambria" pitchFamily="18" charset="0"/>
              </a:rPr>
              <a:t>Реформа Националне службе за запошљавање </a:t>
            </a:r>
            <a:r>
              <a:rPr lang="sr-Cyrl-CS" sz="2800" b="1" dirty="0">
                <a:latin typeface="Cambria" pitchFamily="18" charset="0"/>
              </a:rPr>
              <a:t>(подршка Светске </a:t>
            </a:r>
            <a:r>
              <a:rPr lang="sr-Cyrl-CS" sz="2800" b="1" dirty="0" smtClean="0">
                <a:latin typeface="Cambria" pitchFamily="18" charset="0"/>
              </a:rPr>
              <a:t>банке)</a:t>
            </a:r>
            <a:r>
              <a:rPr lang="en-US" sz="2800" b="1" dirty="0">
                <a:latin typeface="Cambria" pitchFamily="18" charset="0"/>
              </a:rPr>
              <a:t/>
            </a:r>
            <a:br>
              <a:rPr lang="en-US" sz="2800" b="1" dirty="0">
                <a:latin typeface="Cambria" pitchFamily="18" charset="0"/>
              </a:rPr>
            </a:br>
            <a:endParaRPr lang="en-US" sz="2800" b="1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sr-Cyrl-CS" sz="2400" b="1" dirty="0">
                <a:latin typeface="Cambria" pitchFamily="18" charset="0"/>
              </a:rPr>
              <a:t>Два правца </a:t>
            </a:r>
            <a:r>
              <a:rPr lang="sr-Cyrl-CS" sz="2400" b="1" dirty="0" smtClean="0">
                <a:latin typeface="Cambria" pitchFamily="18" charset="0"/>
              </a:rPr>
              <a:t>реформе</a:t>
            </a:r>
            <a:r>
              <a:rPr lang="sr-Cyrl-CS" sz="2400" dirty="0" smtClean="0">
                <a:latin typeface="Cambria" pitchFamily="18" charset="0"/>
              </a:rPr>
              <a:t>:</a:t>
            </a:r>
          </a:p>
          <a:p>
            <a:pPr marL="0" indent="0" algn="just">
              <a:buNone/>
            </a:pPr>
            <a:endParaRPr lang="en-US" sz="2400" dirty="0">
              <a:latin typeface="Cambria" pitchFamily="18" charset="0"/>
            </a:endParaRPr>
          </a:p>
          <a:p>
            <a:pPr marL="857250" lvl="1" indent="-457200" algn="just">
              <a:buFont typeface="+mj-lt"/>
              <a:buAutoNum type="arabicParenR"/>
            </a:pPr>
            <a:r>
              <a:rPr lang="sr-Cyrl-CS" sz="2400" b="1" dirty="0">
                <a:latin typeface="Cambria" pitchFamily="18" charset="0"/>
              </a:rPr>
              <a:t>Унапређење </a:t>
            </a:r>
            <a:r>
              <a:rPr lang="sr-Cyrl-CS" sz="2400" b="1" dirty="0" smtClean="0">
                <a:latin typeface="Cambria" pitchFamily="18" charset="0"/>
              </a:rPr>
              <a:t>делотворности рада НСЗ </a:t>
            </a:r>
            <a:r>
              <a:rPr lang="sr-Cyrl-CS" sz="2400" dirty="0" smtClean="0">
                <a:latin typeface="Cambria" pitchFamily="18" charset="0"/>
              </a:rPr>
              <a:t>- квалитета </a:t>
            </a:r>
            <a:r>
              <a:rPr lang="sr-Cyrl-CS" sz="2400" dirty="0">
                <a:latin typeface="Cambria" pitchFamily="18" charset="0"/>
              </a:rPr>
              <a:t>услуга које НСЗ пружа послодавцима и незапосленим лицима: унапређење квалитета посредовања у запошљавању и управљања предметима (укључујући и даљи развој метода и техника раног профилисања незапослених лица)</a:t>
            </a:r>
          </a:p>
          <a:p>
            <a:pPr marL="857250" lvl="1" indent="-457200" algn="just">
              <a:buFont typeface="+mj-lt"/>
              <a:buAutoNum type="arabicParenR"/>
            </a:pPr>
            <a:r>
              <a:rPr lang="sr-Cyrl-CS" sz="2400" b="1" dirty="0">
                <a:latin typeface="Cambria" pitchFamily="18" charset="0"/>
              </a:rPr>
              <a:t>Унапређење ефикасности мера АПЗ</a:t>
            </a:r>
            <a:r>
              <a:rPr lang="sr-Cyrl-CS" sz="2400" dirty="0">
                <a:latin typeface="Cambria" pitchFamily="18" charset="0"/>
              </a:rPr>
              <a:t>: укључивање незапослених лица у циљане мере АПЗ (у складу са њиховим потребама и могућностима, али и стања и захтева тржишта рада) и континуирано праћење и оцена ефеката (евалуација) мера </a:t>
            </a:r>
            <a:endParaRPr lang="sr-Cyrl-CS" sz="2400" dirty="0" smtClean="0">
              <a:latin typeface="Cambria" pitchFamily="18" charset="0"/>
            </a:endParaRPr>
          </a:p>
          <a:p>
            <a:pPr marL="400050" lvl="1" indent="0" algn="just">
              <a:buNone/>
            </a:pPr>
            <a:endParaRPr lang="sr-Cyrl-CS" sz="2000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algn="just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9760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sr-Cyrl-CS" sz="3200" b="1" dirty="0" smtClean="0">
                <a:latin typeface="Cambria" pitchFamily="18" charset="0"/>
              </a:rPr>
              <a:t>Развој система интегрисаних услуга</a:t>
            </a:r>
            <a:endParaRPr lang="en-US" sz="3200" b="1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pPr algn="just"/>
            <a:r>
              <a:rPr lang="sr-Cyrl-CS" sz="2400" dirty="0" smtClean="0">
                <a:latin typeface="Cambria" pitchFamily="18" charset="0"/>
              </a:rPr>
              <a:t>Пилот програм увођења интегрисаних услуга кроз пројекат </a:t>
            </a:r>
            <a:r>
              <a:rPr lang="sr-Latn-CS" sz="2400" dirty="0" smtClean="0">
                <a:latin typeface="Cambria" pitchFamily="18" charset="0"/>
              </a:rPr>
              <a:t>YEM</a:t>
            </a:r>
            <a:r>
              <a:rPr lang="sr-Cyrl-RS" sz="2400" dirty="0" smtClean="0">
                <a:latin typeface="Cambria" pitchFamily="18" charset="0"/>
              </a:rPr>
              <a:t> (2011год.)</a:t>
            </a:r>
            <a:r>
              <a:rPr lang="sr-Latn-CS" sz="2400" dirty="0" smtClean="0">
                <a:latin typeface="Cambria" pitchFamily="18" charset="0"/>
              </a:rPr>
              <a:t>,</a:t>
            </a:r>
            <a:r>
              <a:rPr lang="sr-Cyrl-CS" sz="2400" dirty="0" smtClean="0">
                <a:latin typeface="Cambria" pitchFamily="18" charset="0"/>
              </a:rPr>
              <a:t> односио се на повезивање услуга и бољу сарадњу Националне службе за запошљавање и центара за социјални рад.</a:t>
            </a:r>
          </a:p>
          <a:p>
            <a:pPr algn="just"/>
            <a:r>
              <a:rPr lang="sr-Cyrl-CS" sz="2400" dirty="0" smtClean="0">
                <a:latin typeface="Cambria" pitchFamily="18" charset="0"/>
              </a:rPr>
              <a:t>Пилот модел интегрисаних услуга, у складу са развијеном методологијом, спроведен је у укупно 5 општина – </a:t>
            </a:r>
            <a:r>
              <a:rPr lang="sr-Cyrl-CS" sz="2400" b="1" dirty="0" smtClean="0">
                <a:latin typeface="Cambria" pitchFamily="18" charset="0"/>
              </a:rPr>
              <a:t>Нови Сад,</a:t>
            </a:r>
            <a:r>
              <a:rPr lang="sr-Latn-CS" sz="2400" b="1" dirty="0">
                <a:latin typeface="Cambria" pitchFamily="18" charset="0"/>
              </a:rPr>
              <a:t> </a:t>
            </a:r>
            <a:r>
              <a:rPr lang="sr-Cyrl-CS" sz="2400" b="1" dirty="0" smtClean="0">
                <a:latin typeface="Cambria" pitchFamily="18" charset="0"/>
              </a:rPr>
              <a:t>Бечеј, Бачки Петровац, Врање и Владичин Хан</a:t>
            </a:r>
            <a:r>
              <a:rPr lang="sr-Cyrl-CS" sz="2400" dirty="0" smtClean="0">
                <a:latin typeface="Cambria" pitchFamily="18" charset="0"/>
              </a:rPr>
              <a:t>.</a:t>
            </a:r>
            <a:endParaRPr lang="en-US" sz="2400" dirty="0">
              <a:latin typeface="Cambria" pitchFamily="18" charset="0"/>
            </a:endParaRPr>
          </a:p>
          <a:p>
            <a:pPr algn="just"/>
            <a:r>
              <a:rPr lang="sr-Cyrl-CS" sz="2400" dirty="0" smtClean="0">
                <a:latin typeface="Cambria" pitchFamily="18" charset="0"/>
              </a:rPr>
              <a:t>У 2015 год.</a:t>
            </a:r>
            <a:r>
              <a:rPr lang="en-GB" sz="2400" dirty="0" smtClean="0">
                <a:latin typeface="Cambria" pitchFamily="18" charset="0"/>
              </a:rPr>
              <a:t> </a:t>
            </a:r>
            <a:r>
              <a:rPr lang="sr-Cyrl-CS" sz="2400" smtClean="0">
                <a:latin typeface="Cambria" pitchFamily="18" charset="0"/>
              </a:rPr>
              <a:t>закључено 94 </a:t>
            </a:r>
            <a:r>
              <a:rPr lang="sr-Cyrl-CS" sz="2400" dirty="0" smtClean="0">
                <a:latin typeface="Cambria" pitchFamily="18" charset="0"/>
              </a:rPr>
              <a:t>протокола о сарадњи НСЗ са центрима за социјални рад.</a:t>
            </a:r>
            <a:endParaRPr lang="en-US" sz="2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5561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3200" b="1" dirty="0" smtClean="0">
                <a:latin typeface="Cambria" pitchFamily="18" charset="0"/>
              </a:rPr>
              <a:t>Законодавни оквир</a:t>
            </a:r>
            <a:endParaRPr lang="en-US" sz="3200" b="1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algn="just"/>
            <a:r>
              <a:rPr lang="sr-Cyrl-CS" sz="2800" dirty="0" smtClean="0">
                <a:latin typeface="Cambria" pitchFamily="18" charset="0"/>
              </a:rPr>
              <a:t>Ревизија Националне стратегије запошљавања за период 2011-2020. године;</a:t>
            </a:r>
          </a:p>
          <a:p>
            <a:pPr algn="just"/>
            <a:r>
              <a:rPr lang="sr-Cyrl-CS" sz="2800" dirty="0" smtClean="0">
                <a:latin typeface="Cambria" pitchFamily="18" charset="0"/>
              </a:rPr>
              <a:t>Закон о запошљавању и осигурању за случај незапослености;</a:t>
            </a:r>
          </a:p>
          <a:p>
            <a:pPr algn="just"/>
            <a:r>
              <a:rPr lang="sr-Cyrl-CS" sz="2800" dirty="0" smtClean="0">
                <a:latin typeface="Cambria" pitchFamily="18" charset="0"/>
              </a:rPr>
              <a:t>Закон о професионалној рехабилитацији и запошљавању особа са инвалидитетом;</a:t>
            </a:r>
          </a:p>
          <a:p>
            <a:pPr marL="0" indent="0" algn="just">
              <a:buNone/>
            </a:pPr>
            <a:endParaRPr lang="sr-Cyrl-CS" sz="2800" dirty="0" smtClean="0">
              <a:latin typeface="Cambria" pitchFamily="18" charset="0"/>
            </a:endParaRPr>
          </a:p>
          <a:p>
            <a:pPr algn="just"/>
            <a:r>
              <a:rPr lang="sr-Cyrl-CS" sz="2800" dirty="0" smtClean="0">
                <a:latin typeface="Cambria" pitchFamily="18" charset="0"/>
              </a:rPr>
              <a:t>Нацрт Закона о социјалном  предузетништву</a:t>
            </a:r>
            <a:endParaRPr lang="en-US" sz="28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81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2119</TotalTime>
  <Words>559</Words>
  <Application>Microsoft Office PowerPoint</Application>
  <PresentationFormat>On-screen Show (4:3)</PresentationFormat>
  <Paragraphs>112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Институционални, административни и законодавни изазови у области политике запошљавања</vt:lpstr>
      <vt:lpstr>Кретање основних показатеља тржишта рада  у III Q 2015. године</vt:lpstr>
      <vt:lpstr>Стратешка документа </vt:lpstr>
      <vt:lpstr>Национални акциони план запошљавања  за 2016. годину</vt:lpstr>
      <vt:lpstr>Подршка запошљавању корисника новчане социјалне помоћи</vt:lpstr>
      <vt:lpstr>Сарадња са јединицама локалне самоуправе</vt:lpstr>
      <vt:lpstr> Реформа Националне службе за запошљавање (подршка Светске банке) </vt:lpstr>
      <vt:lpstr>Развој система интегрисаних услуга</vt:lpstr>
      <vt:lpstr>Законодавни оквир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Ревизија Националне стратегије запошљавања за период 2011-2020. године</dc:title>
  <dc:creator>Jelena Vasić</dc:creator>
  <cp:lastModifiedBy>aut</cp:lastModifiedBy>
  <cp:revision>446</cp:revision>
  <cp:lastPrinted>2016-02-23T10:19:57Z</cp:lastPrinted>
  <dcterms:created xsi:type="dcterms:W3CDTF">2006-08-16T00:00:00Z</dcterms:created>
  <dcterms:modified xsi:type="dcterms:W3CDTF">2016-02-24T07:03:20Z</dcterms:modified>
</cp:coreProperties>
</file>