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0"/>
  </p:notesMasterIdLst>
  <p:sldIdLst>
    <p:sldId id="283" r:id="rId2"/>
    <p:sldId id="287" r:id="rId3"/>
    <p:sldId id="298" r:id="rId4"/>
    <p:sldId id="299" r:id="rId5"/>
    <p:sldId id="290" r:id="rId6"/>
    <p:sldId id="291" r:id="rId7"/>
    <p:sldId id="294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63" autoAdjust="0"/>
  </p:normalViewPr>
  <p:slideViewPr>
    <p:cSldViewPr>
      <p:cViewPr varScale="1">
        <p:scale>
          <a:sx n="84" d="100"/>
          <a:sy n="84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0DCE04-90A4-4876-8EEB-B5617ECB1AC5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809693-505A-4C58-8AA9-8AF067DE05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03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500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22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51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5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8382000" cy="1447800"/>
          </a:xfrm>
        </p:spPr>
        <p:txBody>
          <a:bodyPr>
            <a:noAutofit/>
          </a:bodyPr>
          <a:lstStyle/>
          <a:p>
            <a:pPr algn="ctr"/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ФИНАНСИЈСКИ АСПЕКТИ</a:t>
            </a:r>
            <a:endParaRPr lang="en-GB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5450" y="3657600"/>
            <a:ext cx="8489950" cy="297180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 сусрет Програму реформи политике запошљавања и социјалне политике - ЕСРП</a:t>
            </a:r>
          </a:p>
          <a:p>
            <a:pPr algn="ctr"/>
            <a:endParaRPr lang="sr-Cyrl-CS" sz="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sr-Cyrl-CS" sz="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r"/>
            <a:r>
              <a:rPr lang="sr-Cyrl-CS" sz="20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Љиљана Џувер, </a:t>
            </a:r>
          </a:p>
          <a:p>
            <a:pPr algn="r"/>
            <a:r>
              <a:rPr lang="sr-Cyrl-CS" sz="20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помоћник министра за запошљавање</a:t>
            </a:r>
          </a:p>
          <a:p>
            <a:endParaRPr lang="sr-Cyrl-CS" sz="16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endParaRPr lang="sr-Cyrl-CS" sz="16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r>
              <a:rPr lang="sr-Cyrl-CS" sz="16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Београд, 24. фебруар 2016. године</a:t>
            </a:r>
            <a:endParaRPr lang="en-GB" sz="16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endParaRPr lang="en-GB" dirty="0"/>
          </a:p>
        </p:txBody>
      </p:sp>
      <p:sp>
        <p:nvSpPr>
          <p:cNvPr id="31746" name="AutoShape 2" descr="Резултат слика за ministarstvo za rad, zaposljavanje, boracka i socijalna pitanja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1747" name="Picture 3" descr="C:\Users\jelena.vasic.AOP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8001000" cy="1676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r>
              <a:rPr lang="sr-Cyrl-CS" sz="2000" b="1" dirty="0">
                <a:latin typeface="Cambria" pitchFamily="18" charset="0"/>
                <a:ea typeface="+mn-ea"/>
                <a:cs typeface="+mn-cs"/>
              </a:rPr>
              <a:t>Буџетска издвајања за мере активне политике запошљавања </a:t>
            </a:r>
            <a:br>
              <a:rPr lang="sr-Cyrl-CS" sz="2000" b="1" dirty="0">
                <a:latin typeface="Cambria" pitchFamily="18" charset="0"/>
                <a:ea typeface="+mn-ea"/>
                <a:cs typeface="+mn-cs"/>
              </a:rPr>
            </a:br>
            <a:r>
              <a:rPr lang="sr-Cyrl-CS" sz="2000" b="1" dirty="0">
                <a:latin typeface="Cambria" pitchFamily="18" charset="0"/>
                <a:ea typeface="+mn-ea"/>
                <a:cs typeface="+mn-cs"/>
              </a:rPr>
              <a:t>(период 2012-2015. године)</a:t>
            </a:r>
            <a:endParaRPr lang="en-US" sz="2000" b="1" dirty="0">
              <a:latin typeface="Cambria" pitchFamily="18" charset="0"/>
              <a:ea typeface="+mn-ea"/>
              <a:cs typeface="+mn-cs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972838"/>
              </p:ext>
            </p:extLst>
          </p:nvPr>
        </p:nvGraphicFramePr>
        <p:xfrm>
          <a:off x="304799" y="1752599"/>
          <a:ext cx="8534400" cy="335280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38401"/>
                <a:gridCol w="1371600"/>
                <a:gridCol w="1447800"/>
                <a:gridCol w="1524000"/>
                <a:gridCol w="1752599"/>
              </a:tblGrid>
              <a:tr h="889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МЕРЕ АКТИВНЕ ПОЛИТИКЕ ЗАПОШЉАВАЊА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2012.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2013.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2014.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2015.</a:t>
                      </a:r>
                      <a:r>
                        <a:rPr lang="sr-Cyrl-C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5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Износ  опредељених средстава у буџету </a:t>
                      </a:r>
                      <a:r>
                        <a:rPr lang="sr-Cyrl-CS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РС (РСД)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3,4 милијарде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1,18 милијарди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0,6 милијарди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2,8 милијарди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/>
                </a:tc>
              </a:tr>
              <a:tr h="703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Проценат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o</a:t>
                      </a:r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д БДП-а</a:t>
                      </a:r>
                      <a:endParaRPr lang="sr-Cyrl-CS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0,09%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0,03%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0,015</a:t>
                      </a: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% </a:t>
                      </a:r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≈</a:t>
                      </a:r>
                      <a:r>
                        <a:rPr lang="en-GB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0,02</a:t>
                      </a:r>
                      <a:r>
                        <a:rPr lang="sr-Cyrl-C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% 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0,07%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03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Обухват лица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4178" marR="6417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132.674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53297" marR="532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99.946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53297" marR="532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108.664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53297" marR="532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150.953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08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sr-Cyrl-CS" sz="2000" b="1" dirty="0" smtClean="0">
                <a:latin typeface="Cambria" pitchFamily="18" charset="0"/>
              </a:rPr>
              <a:t>БУЏЕТСКА ИЗДВАЈАЊА </a:t>
            </a:r>
            <a:br>
              <a:rPr lang="sr-Cyrl-CS" sz="2000" b="1" dirty="0" smtClean="0">
                <a:latin typeface="Cambria" pitchFamily="18" charset="0"/>
              </a:rPr>
            </a:br>
            <a:r>
              <a:rPr lang="sr-Cyrl-CS" sz="2000" b="1" dirty="0" smtClean="0">
                <a:latin typeface="Cambria" pitchFamily="18" charset="0"/>
              </a:rPr>
              <a:t>ЗА МЕРЕ АКТИВНЕ ПОЛИТИКЕ ЗАПОШЉАВАЊА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sr-Cyrl-CS" sz="2400" dirty="0" smtClean="0">
                <a:latin typeface="Cambria" pitchFamily="18" charset="0"/>
              </a:rPr>
              <a:t>Према </a:t>
            </a:r>
            <a:r>
              <a:rPr lang="sr-Cyrl-CS" sz="2400" b="1" dirty="0" smtClean="0">
                <a:latin typeface="Cambria" pitchFamily="18" charset="0"/>
              </a:rPr>
              <a:t>Националној стратегији запошљавања </a:t>
            </a:r>
            <a:r>
              <a:rPr lang="sr-Cyrl-CS" sz="2400" dirty="0" smtClean="0">
                <a:latin typeface="Cambria" pitchFamily="18" charset="0"/>
              </a:rPr>
              <a:t>за период 2011-2020. године, потребно је </a:t>
            </a:r>
            <a:r>
              <a:rPr lang="ru-RU" sz="2400" dirty="0">
                <a:latin typeface="Cambria" pitchFamily="18" charset="0"/>
              </a:rPr>
              <a:t>повећати учешће издатака за </a:t>
            </a:r>
            <a:r>
              <a:rPr lang="ru-RU" sz="2400" dirty="0" smtClean="0">
                <a:latin typeface="Cambria" pitchFamily="18" charset="0"/>
              </a:rPr>
              <a:t>мере </a:t>
            </a:r>
            <a:r>
              <a:rPr lang="sr-Cyrl-CS" sz="2400" dirty="0" smtClean="0">
                <a:latin typeface="Cambria" pitchFamily="18" charset="0"/>
              </a:rPr>
              <a:t>АПЗ</a:t>
            </a:r>
            <a:r>
              <a:rPr lang="ru-RU" sz="2400" dirty="0" smtClean="0">
                <a:latin typeface="Cambria" pitchFamily="18" charset="0"/>
              </a:rPr>
              <a:t> на </a:t>
            </a:r>
            <a:r>
              <a:rPr lang="ru-RU" sz="2400" dirty="0">
                <a:latin typeface="Cambria" pitchFamily="18" charset="0"/>
              </a:rPr>
              <a:t>0,4% до 2013. године, а онда </a:t>
            </a:r>
            <a:r>
              <a:rPr lang="ru-RU" sz="2400" dirty="0" smtClean="0">
                <a:latin typeface="Cambria" pitchFamily="18" charset="0"/>
              </a:rPr>
              <a:t>стабилизовати износ </a:t>
            </a:r>
            <a:r>
              <a:rPr lang="ru-RU" sz="2400" dirty="0">
                <a:latin typeface="Cambria" pitchFamily="18" charset="0"/>
              </a:rPr>
              <a:t>на 0,5% до 2020. </a:t>
            </a:r>
            <a:r>
              <a:rPr lang="ru-RU" sz="2400" dirty="0" smtClean="0">
                <a:latin typeface="Cambria" pitchFamily="18" charset="0"/>
              </a:rPr>
              <a:t>године;</a:t>
            </a:r>
          </a:p>
          <a:p>
            <a:pPr algn="just"/>
            <a:r>
              <a:rPr lang="ru-RU" sz="2400" b="1" dirty="0" smtClean="0">
                <a:latin typeface="Cambria" pitchFamily="18" charset="0"/>
              </a:rPr>
              <a:t>Фискална стратегија </a:t>
            </a:r>
            <a:r>
              <a:rPr lang="ru-RU" sz="2400" dirty="0" smtClean="0">
                <a:latin typeface="Cambria" pitchFamily="18" charset="0"/>
              </a:rPr>
              <a:t>за 2016. годину, са пројекцијама за 2017. и 2018. годину – за мере АПЗ 2,8 милијарди динара, односно за мере професионалне рехабилитације и запошљавања особа са инвалидитетом 550 милиона динара у 2016. години, 600 милиона динара у 2017. години и 650 милиона динара у 2018. години.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6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10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543248940"/>
              </p:ext>
            </p:extLst>
          </p:nvPr>
        </p:nvGraphicFramePr>
        <p:xfrm>
          <a:off x="533400" y="1676401"/>
          <a:ext cx="8153400" cy="3733800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38500" dist="50800" dir="5400000" sy="-100000" algn="bl" rotWithShape="0"/>
                </a:effectLst>
                <a:tableStyleId>{BC89EF96-8CEA-46FF-86C4-4CE0E7609802}</a:tableStyleId>
              </a:tblPr>
              <a:tblGrid>
                <a:gridCol w="2286000"/>
                <a:gridCol w="1447800"/>
                <a:gridCol w="1524000"/>
                <a:gridCol w="1536700"/>
                <a:gridCol w="1358900"/>
              </a:tblGrid>
              <a:tr h="525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2012.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2013.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2014</a:t>
                      </a: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.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2015.</a:t>
                      </a:r>
                      <a:endParaRPr lang="x-none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468811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Мере активне политике запошљавања </a:t>
                      </a:r>
                      <a:r>
                        <a:rPr lang="x-none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ОСИ (НСЗ)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7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Износ</a:t>
                      </a:r>
                      <a:r>
                        <a:rPr lang="x-none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опредељених средстава</a:t>
                      </a:r>
                      <a:r>
                        <a:rPr lang="en-GB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у </a:t>
                      </a:r>
                      <a:r>
                        <a:rPr lang="en-GB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РСД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750.000.000,00</a:t>
                      </a:r>
                      <a:endParaRPr lang="en-GB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700.000.000,00</a:t>
                      </a:r>
                      <a:endParaRPr lang="en-GB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519.000.000,00</a:t>
                      </a:r>
                      <a:endParaRPr lang="en-GB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500.000.000,00</a:t>
                      </a:r>
                      <a:endParaRPr lang="en-GB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82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Обухват лица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6.347</a:t>
                      </a:r>
                      <a:endParaRPr lang="en-GB" sz="12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5.659</a:t>
                      </a:r>
                      <a:endParaRPr lang="en-GB" sz="12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9055" algn="ctr">
                        <a:spcAft>
                          <a:spcPts val="0"/>
                        </a:spcAft>
                      </a:pPr>
                      <a:r>
                        <a:rPr lang="x-none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6.567</a:t>
                      </a:r>
                      <a:endParaRPr lang="en-GB" sz="12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7.578</a:t>
                      </a:r>
                      <a:endParaRPr lang="en-GB" sz="12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82357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Предузећа за</a:t>
                      </a:r>
                      <a:r>
                        <a:rPr lang="sr-Cyrl-CS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професионалну рехабилитацију и запошљавање ОСИ</a:t>
                      </a:r>
                      <a:endParaRPr lang="sr-Cyrl-CS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3297" marR="5329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9055" algn="ctr">
                        <a:spcAft>
                          <a:spcPts val="0"/>
                        </a:spcAft>
                      </a:pPr>
                      <a:endParaRPr lang="en-GB" sz="1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76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Износ</a:t>
                      </a:r>
                      <a:r>
                        <a:rPr lang="x-none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опредељених средстава</a:t>
                      </a:r>
                      <a:r>
                        <a:rPr lang="en-GB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itchFamily="18" charset="0"/>
                        </a:rPr>
                        <a:t> у РСД</a:t>
                      </a:r>
                      <a:endParaRPr lang="en-GB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297" marR="532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1.144.976.390,00</a:t>
                      </a:r>
                      <a:endParaRPr lang="en-GB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994.976.000,00</a:t>
                      </a:r>
                      <a:endParaRPr lang="en-GB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750.976.000,00</a:t>
                      </a:r>
                      <a:endParaRPr lang="en-GB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3340" marR="5334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750.000.000,00</a:t>
                      </a:r>
                      <a:endParaRPr lang="en-GB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33400"/>
            <a:ext cx="7848600" cy="838200"/>
          </a:xfrm>
        </p:spPr>
        <p:txBody>
          <a:bodyPr anchor="ctr">
            <a:noAutofit/>
          </a:bodyPr>
          <a:lstStyle/>
          <a:p>
            <a:pPr algn="ctr"/>
            <a:r>
              <a:rPr lang="sr-Cyrl-CS" sz="2000" b="1" dirty="0" smtClean="0">
                <a:latin typeface="Cambria" pitchFamily="18" charset="0"/>
              </a:rPr>
              <a:t>Буџетски фонд</a:t>
            </a:r>
            <a:r>
              <a:rPr lang="sr-Latn-CS" sz="2000" b="1" dirty="0" smtClean="0">
                <a:latin typeface="Cambria" pitchFamily="18" charset="0"/>
              </a:rPr>
              <a:t> </a:t>
            </a:r>
            <a:r>
              <a:rPr lang="sr-Cyrl-CS" sz="2000" b="1" dirty="0" smtClean="0">
                <a:latin typeface="Cambria" pitchFamily="18" charset="0"/>
              </a:rPr>
              <a:t>за професионалну рехабилитацију </a:t>
            </a:r>
          </a:p>
          <a:p>
            <a:pPr algn="ctr"/>
            <a:r>
              <a:rPr lang="sr-Cyrl-CS" sz="2000" b="1" dirty="0" smtClean="0">
                <a:latin typeface="Cambria" pitchFamily="18" charset="0"/>
              </a:rPr>
              <a:t>и подстицање запошљавања особа са инвалидитетом</a:t>
            </a:r>
            <a:endParaRPr lang="en-GB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237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000" b="1" dirty="0">
                <a:latin typeface="Cambria" pitchFamily="18" charset="0"/>
                <a:ea typeface="+mn-ea"/>
                <a:cs typeface="+mn-cs"/>
              </a:rPr>
              <a:t>Учешће у финансирању програма или мера </a:t>
            </a:r>
            <a:r>
              <a:rPr lang="sr-Cyrl-CS" sz="2000" b="1" dirty="0" smtClean="0">
                <a:latin typeface="Cambria" pitchFamily="18" charset="0"/>
                <a:ea typeface="+mn-ea"/>
                <a:cs typeface="+mn-cs"/>
              </a:rPr>
              <a:t>АПЗ </a:t>
            </a:r>
            <a:r>
              <a:rPr lang="sr-Cyrl-CS" sz="2000" b="1" dirty="0">
                <a:latin typeface="Cambria" pitchFamily="18" charset="0"/>
                <a:ea typeface="+mn-ea"/>
                <a:cs typeface="+mn-cs"/>
              </a:rPr>
              <a:t>предвиђених локалним акционим плановима запошљавања – ЛАПЗ </a:t>
            </a:r>
            <a:r>
              <a:rPr lang="sr-Cyrl-CS" sz="2000" b="1" dirty="0" smtClean="0">
                <a:latin typeface="Cambria" pitchFamily="18" charset="0"/>
                <a:ea typeface="+mn-ea"/>
                <a:cs typeface="+mn-cs"/>
              </a:rPr>
              <a:t/>
            </a:r>
            <a:br>
              <a:rPr lang="sr-Cyrl-CS" sz="2000" b="1" dirty="0" smtClean="0">
                <a:latin typeface="Cambria" pitchFamily="18" charset="0"/>
                <a:ea typeface="+mn-ea"/>
                <a:cs typeface="+mn-cs"/>
              </a:rPr>
            </a:br>
            <a:r>
              <a:rPr lang="sr-Cyrl-CS" sz="2000" b="1" dirty="0" smtClean="0">
                <a:latin typeface="Cambria" pitchFamily="18" charset="0"/>
                <a:ea typeface="+mn-ea"/>
                <a:cs typeface="+mn-cs"/>
              </a:rPr>
              <a:t>у </a:t>
            </a:r>
            <a:r>
              <a:rPr lang="sr-Cyrl-CS" sz="2000" b="1" dirty="0">
                <a:latin typeface="Cambria" pitchFamily="18" charset="0"/>
                <a:ea typeface="+mn-ea"/>
                <a:cs typeface="+mn-cs"/>
              </a:rPr>
              <a:t>2015. години</a:t>
            </a:r>
            <a:endParaRPr lang="en-US" sz="2000" b="1" dirty="0">
              <a:latin typeface="Cambria" pitchFamily="18" charset="0"/>
              <a:ea typeface="+mn-ea"/>
              <a:cs typeface="+mn-cs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165898"/>
              </p:ext>
            </p:extLst>
          </p:nvPr>
        </p:nvGraphicFramePr>
        <p:xfrm>
          <a:off x="838200" y="1905000"/>
          <a:ext cx="7315200" cy="3072235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1371600"/>
                <a:gridCol w="2133600"/>
                <a:gridCol w="2514600"/>
                <a:gridCol w="1295400"/>
              </a:tblGrid>
              <a:tr h="811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Број споразума</a:t>
                      </a: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Мера</a:t>
                      </a:r>
                      <a:endParaRPr lang="sr-Cyrl-CS" sz="1200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en-GB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по споразумима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(буџет ЈЛС)</a:t>
                      </a: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Број укључених незапослених лица</a:t>
                      </a: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0845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83</a:t>
                      </a:r>
                      <a:endParaRPr lang="sr-Cyrl-CS" sz="1200" b="1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Субвенција за самозапошљавање</a:t>
                      </a: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300.461.934,17 динара</a:t>
                      </a: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5.096</a:t>
                      </a:r>
                      <a:endParaRPr lang="sr-Cyrl-CS" sz="1200" b="1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5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Јавни радови</a:t>
                      </a:r>
                      <a:endParaRPr lang="sr-Cyrl-CS" sz="1200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112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Програм стицања практичних знања</a:t>
                      </a:r>
                      <a:endParaRPr lang="sr-Cyrl-CS" sz="1200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5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Програм стручне праксе</a:t>
                      </a:r>
                      <a:endParaRPr lang="sr-Cyrl-CS" sz="1200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34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r-Cyrl-CS" sz="2000" b="1" dirty="0">
                <a:latin typeface="Cambria" pitchFamily="18" charset="0"/>
                <a:ea typeface="+mn-ea"/>
                <a:cs typeface="+mn-cs"/>
              </a:rPr>
              <a:t>Споразуми о техничкој сарадњи </a:t>
            </a:r>
            <a:br>
              <a:rPr lang="sr-Cyrl-CS" sz="2000" b="1" dirty="0">
                <a:latin typeface="Cambria" pitchFamily="18" charset="0"/>
                <a:ea typeface="+mn-ea"/>
                <a:cs typeface="+mn-cs"/>
              </a:rPr>
            </a:br>
            <a:r>
              <a:rPr lang="sr-Cyrl-CS" sz="2000" b="1" dirty="0">
                <a:latin typeface="Cambria" pitchFamily="18" charset="0"/>
                <a:ea typeface="+mn-ea"/>
                <a:cs typeface="+mn-cs"/>
              </a:rPr>
              <a:t>са јединицама локалне самоуправе у 2015. години</a:t>
            </a:r>
            <a:endParaRPr lang="en-US" sz="2000" b="1" dirty="0">
              <a:latin typeface="Cambria" pitchFamily="18" charset="0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978253"/>
              </p:ext>
            </p:extLst>
          </p:nvPr>
        </p:nvGraphicFramePr>
        <p:xfrm>
          <a:off x="380998" y="1454444"/>
          <a:ext cx="8229602" cy="3950097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</a:tblPr>
              <a:tblGrid>
                <a:gridCol w="1600202"/>
                <a:gridCol w="2667000"/>
                <a:gridCol w="2743200"/>
                <a:gridCol w="1219200"/>
              </a:tblGrid>
              <a:tr h="900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Број споразума</a:t>
                      </a: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Мера</a:t>
                      </a:r>
                      <a:endParaRPr lang="sr-Cyrl-CS" sz="1200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Средства по споразумима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(буџет ЈЛС)</a:t>
                      </a: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Број укључених незапослених лица</a:t>
                      </a: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08342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48</a:t>
                      </a:r>
                      <a:endParaRPr lang="sr-Cyrl-CS" sz="1200" b="1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Субвенција за самозапошљавање</a:t>
                      </a:r>
                      <a:endParaRPr lang="sr-Cyrl-CS" sz="1200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444.225.439,42  динара</a:t>
                      </a: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b="1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2.674</a:t>
                      </a:r>
                      <a:endParaRPr lang="sr-Cyrl-CS" sz="1200" b="1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777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Субвенција послодавцима за отварање нових радних места</a:t>
                      </a:r>
                      <a:endParaRPr lang="sr-Cyrl-CS" sz="1200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Јавни радови</a:t>
                      </a:r>
                      <a:endParaRPr lang="sr-Cyrl-CS" sz="1200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Програм обука</a:t>
                      </a:r>
                      <a:endParaRPr lang="sr-Cyrl-CS" sz="1200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059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Програм стручне праксе</a:t>
                      </a:r>
                      <a:endParaRPr lang="sr-Cyrl-CS" sz="1200" noProof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80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r>
                        <a:rPr lang="sr-Cyrl-CS" sz="1200" noProof="0" dirty="0" smtClean="0"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Програм приправника</a:t>
                      </a: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24100" algn="l"/>
                        </a:tabLst>
                      </a:pPr>
                      <a:endParaRPr lang="sr-Cyrl-CS" sz="1200" noProof="0" dirty="0">
                        <a:effectLst/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305" marR="66305" marT="0" marB="0" anchor="ctr">
                    <a:lnL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611313" y="13527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42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Cyrl-CS" sz="2800" b="1" dirty="0" smtClean="0">
                <a:latin typeface="Cambria" pitchFamily="18" charset="0"/>
              </a:rPr>
              <a:t>Друга подстицајна средства/извори финансирања</a:t>
            </a:r>
            <a:endParaRPr lang="en-US" sz="2800" b="1" dirty="0"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CS" sz="3200" b="1" dirty="0">
                <a:latin typeface="Cambria" pitchFamily="18" charset="0"/>
              </a:rPr>
              <a:t>ИПА 2012 </a:t>
            </a:r>
            <a:r>
              <a:rPr lang="sr-Cyrl-CS" sz="3200" dirty="0">
                <a:latin typeface="Cambria" pitchFamily="18" charset="0"/>
              </a:rPr>
              <a:t>– директни грант НСЗ </a:t>
            </a:r>
            <a:r>
              <a:rPr lang="sr-Cyrl-CS" sz="3200" dirty="0" smtClean="0">
                <a:latin typeface="Cambria" pitchFamily="18" charset="0"/>
              </a:rPr>
              <a:t> и пратећа техничка подршка </a:t>
            </a:r>
            <a:r>
              <a:rPr lang="sr-Cyrl-CS" sz="3200" b="1" dirty="0" smtClean="0">
                <a:latin typeface="Cambria" pitchFamily="18" charset="0"/>
              </a:rPr>
              <a:t>(у </a:t>
            </a:r>
            <a:r>
              <a:rPr lang="sr-Cyrl-CS" sz="3200" b="1" dirty="0">
                <a:latin typeface="Cambria" pitchFamily="18" charset="0"/>
              </a:rPr>
              <a:t>току</a:t>
            </a:r>
            <a:r>
              <a:rPr lang="sr-Cyrl-CS" sz="3200" b="1" dirty="0" smtClean="0">
                <a:latin typeface="Cambria" pitchFamily="18" charset="0"/>
              </a:rPr>
              <a:t>)</a:t>
            </a:r>
            <a:r>
              <a:rPr lang="sr-Cyrl-CS" sz="3200" dirty="0" smtClean="0">
                <a:latin typeface="Cambria" pitchFamily="18" charset="0"/>
              </a:rPr>
              <a:t> - </a:t>
            </a:r>
            <a:r>
              <a:rPr lang="ru-RU" sz="3200" b="1" i="1" dirty="0">
                <a:latin typeface="Cambria" pitchFamily="18" charset="0"/>
              </a:rPr>
              <a:t>„Повећање ефикасности политике запошљавања према угроженим групама“</a:t>
            </a:r>
            <a:endParaRPr lang="sr-Cyrl-CS" sz="3200" b="1" i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sr-Cyrl-CS" dirty="0">
              <a:latin typeface="Cambria" pitchFamily="18" charset="0"/>
            </a:endParaRPr>
          </a:p>
          <a:p>
            <a:r>
              <a:rPr lang="sr-Cyrl-CS" sz="2600" b="1" dirty="0">
                <a:latin typeface="Cambria" pitchFamily="18" charset="0"/>
              </a:rPr>
              <a:t>ИПА 2013 </a:t>
            </a:r>
            <a:r>
              <a:rPr lang="sr-Cyrl-CS" sz="2600" dirty="0">
                <a:latin typeface="Cambria" pitchFamily="18" charset="0"/>
              </a:rPr>
              <a:t>– директни грант </a:t>
            </a:r>
            <a:r>
              <a:rPr lang="sr-Cyrl-CS" sz="2600" dirty="0" smtClean="0">
                <a:latin typeface="Cambria" pitchFamily="18" charset="0"/>
              </a:rPr>
              <a:t>НСЗ и техничка подршка - </a:t>
            </a:r>
            <a:r>
              <a:rPr lang="ru-RU" sz="2600" b="1" i="1" dirty="0">
                <a:latin typeface="Cambria" pitchFamily="18" charset="0"/>
              </a:rPr>
              <a:t>„Повећање ефикасности и укључености лица у услуге запошљавања кроз развој система обука заснованог на анализи неусаглашености понуде и </a:t>
            </a:r>
            <a:r>
              <a:rPr lang="ru-RU" sz="2600" b="1" i="1" dirty="0" smtClean="0">
                <a:latin typeface="Cambria" pitchFamily="18" charset="0"/>
              </a:rPr>
              <a:t>потражње </a:t>
            </a:r>
            <a:r>
              <a:rPr lang="ru-RU" sz="2600" b="1" i="1" dirty="0">
                <a:latin typeface="Cambria" pitchFamily="18" charset="0"/>
              </a:rPr>
              <a:t>на тржишту рада, програма и услуга из области запошљавања прилагођених особама са инвалидитетом и субвенције за запошљавање“</a:t>
            </a:r>
            <a:endParaRPr lang="sr-Cyrl-CS" sz="2600" b="1" i="1" dirty="0">
              <a:latin typeface="Cambria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sr-Cyrl-CS" sz="3200" dirty="0" smtClean="0">
                <a:latin typeface="Cambria" pitchFamily="18" charset="0"/>
              </a:rPr>
              <a:t>Други програми и пројекти из система бил</a:t>
            </a:r>
            <a:r>
              <a:rPr lang="en-GB" sz="3200" dirty="0" smtClean="0">
                <a:latin typeface="Cambria" pitchFamily="18" charset="0"/>
              </a:rPr>
              <a:t>a</a:t>
            </a:r>
            <a:r>
              <a:rPr lang="sr-Cyrl-CS" sz="3200" dirty="0" smtClean="0">
                <a:latin typeface="Cambria" pitchFamily="18" charset="0"/>
              </a:rPr>
              <a:t>т</a:t>
            </a:r>
            <a:r>
              <a:rPr lang="en-GB" sz="3200" dirty="0" smtClean="0">
                <a:latin typeface="Cambria" pitchFamily="18" charset="0"/>
              </a:rPr>
              <a:t>e</a:t>
            </a:r>
            <a:r>
              <a:rPr lang="sr-Cyrl-CS" sz="3200" dirty="0" smtClean="0">
                <a:latin typeface="Cambria" pitchFamily="18" charset="0"/>
              </a:rPr>
              <a:t>р</a:t>
            </a:r>
            <a:r>
              <a:rPr lang="en-GB" sz="3200" dirty="0" smtClean="0">
                <a:latin typeface="Cambria" pitchFamily="18" charset="0"/>
              </a:rPr>
              <a:t>a</a:t>
            </a:r>
            <a:r>
              <a:rPr lang="sr-Cyrl-CS" sz="3200" dirty="0" smtClean="0">
                <a:latin typeface="Cambria" pitchFamily="18" charset="0"/>
              </a:rPr>
              <a:t>лне и мултилатералне развојне помоћи:</a:t>
            </a:r>
          </a:p>
          <a:p>
            <a:pPr marL="0" indent="0" algn="ctr">
              <a:buNone/>
            </a:pP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endParaRPr lang="en-GB" sz="3200" dirty="0" smtClean="0"/>
          </a:p>
          <a:p>
            <a:pPr>
              <a:buFont typeface="Wingdings" pitchFamily="2" charset="2"/>
              <a:buChar char="§"/>
            </a:pPr>
            <a:r>
              <a:rPr lang="sr-Cyrl-CS" sz="3200" dirty="0" smtClean="0">
                <a:latin typeface="Cambria" pitchFamily="18" charset="0"/>
              </a:rPr>
              <a:t>Техничка помоћ ЕУ</a:t>
            </a:r>
            <a:endParaRPr lang="en-GB" sz="32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latin typeface="Cambria" pitchFamily="18" charset="0"/>
              </a:rPr>
              <a:t>Швајцарска </a:t>
            </a:r>
            <a:r>
              <a:rPr lang="sr-Cyrl-RS" sz="3200" dirty="0">
                <a:latin typeface="Cambria" pitchFamily="18" charset="0"/>
              </a:rPr>
              <a:t>агенција за развој и сарадњу </a:t>
            </a:r>
            <a:r>
              <a:rPr lang="sr-Cyrl-RS" sz="3200" dirty="0" smtClean="0">
                <a:latin typeface="Cambria" pitchFamily="18" charset="0"/>
              </a:rPr>
              <a:t>- </a:t>
            </a:r>
            <a:r>
              <a:rPr lang="sr-Cyrl-RS" sz="3200" b="1" dirty="0" smtClean="0">
                <a:latin typeface="Cambria" pitchFamily="18" charset="0"/>
              </a:rPr>
              <a:t>СДЦ</a:t>
            </a:r>
          </a:p>
          <a:p>
            <a:pPr>
              <a:buFont typeface="Wingdings" pitchFamily="2" charset="2"/>
              <a:buChar char="§"/>
            </a:pPr>
            <a:r>
              <a:rPr lang="sr-Cyrl-CS" sz="3800" dirty="0" smtClean="0">
                <a:latin typeface="Cambria" pitchFamily="18" charset="0"/>
              </a:rPr>
              <a:t>ГИЗ</a:t>
            </a:r>
          </a:p>
          <a:p>
            <a:pPr>
              <a:buFont typeface="Wingdings" pitchFamily="2" charset="2"/>
              <a:buChar char="§"/>
            </a:pPr>
            <a:r>
              <a:rPr lang="sr-Cyrl-CS" sz="3800" dirty="0">
                <a:latin typeface="Cambria" pitchFamily="18" charset="0"/>
              </a:rPr>
              <a:t>Светска банка</a:t>
            </a:r>
            <a:endParaRPr lang="en-US" sz="3800" dirty="0"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Cyrl-CS" sz="3800" dirty="0" smtClean="0">
                <a:latin typeface="Cambria" pitchFamily="18" charset="0"/>
              </a:rPr>
              <a:t>ОЕБС</a:t>
            </a:r>
          </a:p>
          <a:p>
            <a:pPr>
              <a:buFont typeface="Wingdings" pitchFamily="2" charset="2"/>
              <a:buChar char="§"/>
            </a:pPr>
            <a:r>
              <a:rPr lang="sr-Cyrl-CS" sz="3800" dirty="0" smtClean="0">
                <a:latin typeface="Cambria" pitchFamily="18" charset="0"/>
              </a:rPr>
              <a:t>УНОПС</a:t>
            </a:r>
          </a:p>
          <a:p>
            <a:pPr>
              <a:buFont typeface="Wingdings" pitchFamily="2" charset="2"/>
              <a:buChar char="§"/>
            </a:pPr>
            <a:r>
              <a:rPr lang="sr-Cyrl-CS" sz="3800" dirty="0" smtClean="0">
                <a:latin typeface="Cambria" pitchFamily="18" charset="0"/>
              </a:rPr>
              <a:t>ИОМ</a:t>
            </a:r>
            <a:endParaRPr lang="en-GB" sz="3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77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sr-Cyrl-C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sr-Cyrl-C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sr-Cyrl-C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sr-Cyrl-C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sr-Cyrl-CS" sz="2700" b="1" dirty="0" smtClean="0">
                <a:latin typeface="Cambria" pitchFamily="18" charset="0"/>
              </a:rPr>
              <a:t>Евалуација </a:t>
            </a:r>
            <a:r>
              <a:rPr lang="sr-Cyrl-CS" sz="2700" b="1" dirty="0">
                <a:latin typeface="Cambria" pitchFamily="18" charset="0"/>
              </a:rPr>
              <a:t>мера активне политике запошљавања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</a:br>
            <a:endParaRPr lang="sr-Latn-CS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sr-Cyrl-CS" sz="2000" b="1" dirty="0" smtClean="0">
                <a:latin typeface="Cambria" pitchFamily="18" charset="0"/>
                <a:cs typeface="Arial" pitchFamily="34" charset="0"/>
              </a:rPr>
              <a:t>              </a:t>
            </a:r>
            <a:r>
              <a:rPr lang="sr-Cyrl-CS" sz="1800" b="1" dirty="0" smtClean="0">
                <a:latin typeface="Cambria" pitchFamily="18" charset="0"/>
                <a:ea typeface="Verdana" pitchFamily="34" charset="0"/>
                <a:cs typeface="Arial" pitchFamily="34" charset="0"/>
              </a:rPr>
              <a:t>Бруто </a:t>
            </a:r>
            <a:r>
              <a:rPr lang="sr-Cyrl-CS" sz="1800" b="1" dirty="0">
                <a:latin typeface="Cambria" pitchFamily="18" charset="0"/>
                <a:ea typeface="Verdana" pitchFamily="34" charset="0"/>
                <a:cs typeface="Arial" pitchFamily="34" charset="0"/>
              </a:rPr>
              <a:t>ефекти (учесници мере 2010 - 2012. године</a:t>
            </a:r>
            <a:r>
              <a:rPr lang="sr-Cyrl-CS" sz="1800" b="1" dirty="0" smtClean="0">
                <a:latin typeface="Cambria" pitchFamily="18" charset="0"/>
                <a:ea typeface="Verdana" pitchFamily="34" charset="0"/>
                <a:cs typeface="Arial" pitchFamily="34" charset="0"/>
              </a:rPr>
              <a:t>), пројекат техничке подршке ИПА 2011:</a:t>
            </a:r>
            <a:endParaRPr lang="sr-Cyrl-CS" sz="1800" b="1" dirty="0">
              <a:latin typeface="Cambria" pitchFamily="18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sr-Latn-CS" sz="2000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757C-7051-4D1A-8509-DC95572781B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305498"/>
              </p:ext>
            </p:extLst>
          </p:nvPr>
        </p:nvGraphicFramePr>
        <p:xfrm>
          <a:off x="228600" y="1676400"/>
          <a:ext cx="8458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295400"/>
                <a:gridCol w="1676400"/>
                <a:gridCol w="1143000"/>
                <a:gridCol w="1447800"/>
                <a:gridCol w="1066800"/>
              </a:tblGrid>
              <a:tr h="280529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МЕРА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ЕФЕКТИ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МЕРА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ЕФЕКТИ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МЕРА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ЕФЕКТИ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Субвенција</a:t>
                      </a:r>
                      <a:r>
                        <a:rPr lang="sr-Cyrl-C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 за отварање нових радних места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70,72%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Клуб за тражење</a:t>
                      </a:r>
                      <a:r>
                        <a:rPr lang="sr-Cyrl-C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 посла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38,78%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Стручна пракса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43,85%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Субвенција за самозапошљавање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27,40%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Обука за АТП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37,13%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Стицање практичних знања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41,78%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Јавни радови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27,94%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Тренинг самоефикасности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22,58%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Обуке за тржиште рада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33,81%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Субвенција ОСИ без радног искуства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79,38%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Сајам запошљавања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38,20%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Обуке на захтев послодавца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47,20%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Прилагођавање радног места/послова за ОСИ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82%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rowSpan="2" gridSpan="4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Радна асистенција ОСИ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71,43%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gridSpan="4" vMerge="1"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6264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</TotalTime>
  <Words>541</Words>
  <Application>Microsoft Office PowerPoint</Application>
  <PresentationFormat>On-screen Show (4:3)</PresentationFormat>
  <Paragraphs>139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ФИНАНСИЈСКИ АСПЕКТИ</vt:lpstr>
      <vt:lpstr>Буџетска издвајања за мере активне политике запошљавања  (период 2012-2015. године)</vt:lpstr>
      <vt:lpstr>БУЏЕТСКА ИЗДВАЈАЊА  ЗА МЕРЕ АКТИВНЕ ПОЛИТИКЕ ЗАПОШЉАВАЊА</vt:lpstr>
      <vt:lpstr>PowerPoint Presentation</vt:lpstr>
      <vt:lpstr>Учешће у финансирању програма или мера АПЗ предвиђених локалним акционим плановима запошљавања – ЛАПЗ  у 2015. години</vt:lpstr>
      <vt:lpstr>Споразуми о техничкој сарадњи  са јединицама локалне самоуправе у 2015. години</vt:lpstr>
      <vt:lpstr>Друга подстицајна средства/извори финансирања</vt:lpstr>
      <vt:lpstr>  Евалуација мера активне политике запошљавања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Ревизија Националне стратегије запошљавања за период 2011-2020. године</dc:title>
  <dc:creator>Jelena Vasić</dc:creator>
  <cp:lastModifiedBy>aut</cp:lastModifiedBy>
  <cp:revision>459</cp:revision>
  <cp:lastPrinted>2016-02-23T10:58:46Z</cp:lastPrinted>
  <dcterms:created xsi:type="dcterms:W3CDTF">2006-08-16T00:00:00Z</dcterms:created>
  <dcterms:modified xsi:type="dcterms:W3CDTF">2016-02-24T07:06:25Z</dcterms:modified>
</cp:coreProperties>
</file>