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62" r:id="rId3"/>
    <p:sldId id="267" r:id="rId4"/>
    <p:sldId id="268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8C862-CC86-4966-BB35-BE97895C9D75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183F9-93A1-4B00-8AED-E21A3550AB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7067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889F-9332-4463-8286-13B87CBE538F}" type="datetime1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Програм "Локалне иницијативе за повећање социјалне укључености и смањење сиромаштва"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4203-F385-4DC0-B21E-49DCF1334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4360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A38E-760E-432B-A380-7EFFA3B7A6A0}" type="datetime1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Програм "Локалне иницијативе за повећање социјалне укључености и смањење сиромаштва"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4203-F385-4DC0-B21E-49DCF1334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5024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E1BD4-8444-494F-B96F-4904A3C9A4F4}" type="datetime1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Програм "Локалне иницијативе за повећање социјалне укључености и смањење сиромаштва"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4203-F385-4DC0-B21E-49DCF1334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8251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AC0D7-BFD4-4D2E-96EB-F4CDF11A1275}" type="datetime1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Програм "Локалне иницијативе за повећање социјалне укључености и смањење сиромаштва"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4203-F385-4DC0-B21E-49DCF1334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395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BE0B-4283-484A-9EA2-90739AD768BE}" type="datetime1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Програм "Локалне иницијативе за повећање социјалне укључености и смањење сиромаштва"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4203-F385-4DC0-B21E-49DCF1334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6442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07B3-D8EF-4290-A594-A8B0FB2D75B1}" type="datetime1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Програм "Локалне иницијативе за повећање социјалне укључености и смањење сиромаштва"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4203-F385-4DC0-B21E-49DCF1334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5077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0DCF-8AFD-45DE-A705-92FF4168AF4D}" type="datetime1">
              <a:rPr lang="en-US" smtClean="0"/>
              <a:pPr/>
              <a:t>9/25/2016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Програм "Локалне иницијативе за повећање социјалне укључености и смањење сиромаштва"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4203-F385-4DC0-B21E-49DCF1334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2260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8E89-D685-4F4D-9E8B-4D75CA6920EE}" type="datetime1">
              <a:rPr lang="en-US" smtClean="0"/>
              <a:pPr/>
              <a:t>9/25/2016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Програм "Локалне иницијативе за повећање социјалне укључености и смањење сиромаштва"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4203-F385-4DC0-B21E-49DCF1334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5511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2E2E-BC19-486E-B71F-725015785798}" type="datetime1">
              <a:rPr lang="en-US" smtClean="0"/>
              <a:pPr/>
              <a:t>9/25/2016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Програм "Локалне иницијативе за повећање социјалне укључености и смањење сиромаштва"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4203-F385-4DC0-B21E-49DCF1334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7916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9C12-740C-463D-82CD-972A5CE9CCCC}" type="datetime1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Програм "Локалне иницијативе за повећање социјалне укључености и смањење сиромаштва"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4203-F385-4DC0-B21E-49DCF1334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5346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0407-CF8E-4057-8084-24E443E07852}" type="datetime1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Програм "Локалне иницијативе за повећање социјалне укључености и смањење сиромаштва"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4203-F385-4DC0-B21E-49DCF1334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955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A4D45-90EB-4755-A641-B6E17B4C6820}" type="datetime1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Програм "Локалне иницијативе за повећање социјалне укључености и смањење сиромаштва"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F4203-F385-4DC0-B21E-49DCF1334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5882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221365"/>
          </a:xfrm>
        </p:spPr>
        <p:txBody>
          <a:bodyPr>
            <a:normAutofit/>
          </a:bodyPr>
          <a:lstStyle/>
          <a:p>
            <a:endParaRPr lang="sr-Cyrl-CS" dirty="0" smtClean="0"/>
          </a:p>
          <a:p>
            <a:pPr>
              <a:buNone/>
            </a:pPr>
            <a:endParaRPr lang="sr-Cyrl-C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868143"/>
            <a:ext cx="8229600" cy="2891641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3200" i="1" dirty="0" smtClean="0">
                <a:solidFill>
                  <a:srgbClr val="0070C0"/>
                </a:solidFill>
              </a:rPr>
              <a:t/>
            </a:r>
            <a:br>
              <a:rPr lang="sr-Latn-RS" sz="3200" i="1" dirty="0" smtClean="0">
                <a:solidFill>
                  <a:srgbClr val="0070C0"/>
                </a:solidFill>
              </a:rPr>
            </a:br>
            <a:r>
              <a:rPr lang="sr-Latn-RS" sz="3600" b="1" u="sng" dirty="0" smtClean="0">
                <a:solidFill>
                  <a:srgbClr val="0070C0"/>
                </a:solidFill>
              </a:rPr>
              <a:t>“Lokalne inicijative za ruralni razvoj Bačke”</a:t>
            </a:r>
            <a:r>
              <a:rPr lang="sr-Latn-RS" sz="3200" b="1" i="1" dirty="0" smtClean="0">
                <a:solidFill>
                  <a:srgbClr val="0070C0"/>
                </a:solidFill>
              </a:rPr>
              <a:t/>
            </a:r>
            <a:br>
              <a:rPr lang="sr-Latn-RS" sz="3200" b="1" i="1" dirty="0" smtClean="0">
                <a:solidFill>
                  <a:srgbClr val="0070C0"/>
                </a:solidFill>
              </a:rPr>
            </a:br>
            <a:r>
              <a:rPr lang="sr-Latn-RS" sz="3200" b="1" dirty="0" smtClean="0">
                <a:solidFill>
                  <a:srgbClr val="0070C0"/>
                </a:solidFill>
              </a:rPr>
              <a:t>Evropski pokret Novi Sad</a:t>
            </a:r>
            <a:r>
              <a:rPr lang="sr-Latn-RS" sz="3200" b="1" i="1" dirty="0" smtClean="0">
                <a:solidFill>
                  <a:srgbClr val="0070C0"/>
                </a:solidFill>
              </a:rPr>
              <a:t/>
            </a:r>
            <a:br>
              <a:rPr lang="sr-Latn-RS" sz="3200" b="1" i="1" dirty="0" smtClean="0">
                <a:solidFill>
                  <a:srgbClr val="0070C0"/>
                </a:solidFill>
              </a:rPr>
            </a:br>
            <a:r>
              <a:rPr lang="sr-Latn-RS" sz="3200" i="1" dirty="0" smtClean="0">
                <a:solidFill>
                  <a:srgbClr val="0070C0"/>
                </a:solidFill>
              </a:rPr>
              <a:t/>
            </a:r>
            <a:br>
              <a:rPr lang="sr-Latn-RS" sz="3200" i="1" dirty="0" smtClean="0">
                <a:solidFill>
                  <a:srgbClr val="0070C0"/>
                </a:solidFill>
              </a:rPr>
            </a:br>
            <a:r>
              <a:rPr lang="sr-Latn-RS" sz="2400" i="1" dirty="0" smtClean="0">
                <a:solidFill>
                  <a:srgbClr val="0070C0"/>
                </a:solidFill>
              </a:rPr>
              <a:t>Ivana Pajić, koordinatorka projekta</a:t>
            </a:r>
            <a:br>
              <a:rPr lang="sr-Latn-RS" sz="2400" i="1" dirty="0" smtClean="0">
                <a:solidFill>
                  <a:srgbClr val="0070C0"/>
                </a:solidFill>
              </a:rPr>
            </a:br>
            <a:r>
              <a:rPr lang="sr-Latn-RS" sz="2400" i="1" dirty="0" smtClean="0">
                <a:solidFill>
                  <a:srgbClr val="0070C0"/>
                </a:solidFill>
              </a:rPr>
              <a:t>26.09.2016., Kragujevac</a:t>
            </a:r>
            <a:r>
              <a:rPr lang="sr-Cyrl-CS" sz="3200" i="1" dirty="0" smtClean="0">
                <a:solidFill>
                  <a:srgbClr val="0070C0"/>
                </a:solidFill>
              </a:rPr>
              <a:t/>
            </a:r>
            <a:br>
              <a:rPr lang="sr-Cyrl-CS" sz="3200" i="1" dirty="0" smtClean="0">
                <a:solidFill>
                  <a:srgbClr val="0070C0"/>
                </a:solidFill>
              </a:rPr>
            </a:br>
            <a:r>
              <a:rPr lang="en-GB" sz="3200" i="1" dirty="0" smtClean="0">
                <a:solidFill>
                  <a:srgbClr val="0070C0"/>
                </a:solidFill>
              </a:rPr>
              <a:t/>
            </a:r>
            <a:br>
              <a:rPr lang="en-GB" sz="3200" i="1" dirty="0" smtClean="0">
                <a:solidFill>
                  <a:srgbClr val="0070C0"/>
                </a:solidFill>
              </a:rPr>
            </a:br>
            <a:r>
              <a:rPr lang="sr-Latn-RS" sz="2200" i="1" dirty="0" smtClean="0"/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EPU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42853"/>
            <a:ext cx="1909446" cy="763778"/>
          </a:xfrm>
          <a:prstGeom prst="rect">
            <a:avLst/>
          </a:prstGeom>
        </p:spPr>
      </p:pic>
      <p:pic>
        <p:nvPicPr>
          <p:cNvPr id="5" name="Picture 4" descr="RRA Bačka_srp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5949" y="0"/>
            <a:ext cx="1915174" cy="838829"/>
          </a:xfrm>
          <a:prstGeom prst="rect">
            <a:avLst/>
          </a:prstGeom>
        </p:spPr>
      </p:pic>
      <p:pic>
        <p:nvPicPr>
          <p:cNvPr id="14" name="Picture 13" descr="01-Opstina-Backi-Petrovac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5357826"/>
            <a:ext cx="1071538" cy="1500174"/>
          </a:xfrm>
          <a:prstGeom prst="rect">
            <a:avLst/>
          </a:prstGeom>
        </p:spPr>
      </p:pic>
      <p:pic>
        <p:nvPicPr>
          <p:cNvPr id="15" name="Picture 14" descr="54_vrba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71538" y="5357826"/>
            <a:ext cx="1214446" cy="1500174"/>
          </a:xfrm>
          <a:prstGeom prst="rect">
            <a:avLst/>
          </a:prstGeom>
        </p:spPr>
      </p:pic>
      <p:pic>
        <p:nvPicPr>
          <p:cNvPr id="16" name="Picture 15" descr="Backa Palanka grb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85984" y="5357826"/>
            <a:ext cx="1143009" cy="1500174"/>
          </a:xfrm>
          <a:prstGeom prst="rect">
            <a:avLst/>
          </a:prstGeom>
        </p:spPr>
      </p:pic>
      <p:pic>
        <p:nvPicPr>
          <p:cNvPr id="17" name="Picture 16" descr="grb-Titel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57554" y="5429264"/>
            <a:ext cx="1119220" cy="1428736"/>
          </a:xfrm>
          <a:prstGeom prst="rect">
            <a:avLst/>
          </a:prstGeom>
        </p:spPr>
      </p:pic>
      <p:pic>
        <p:nvPicPr>
          <p:cNvPr id="18" name="Picture 17" descr="index_žabalj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15008" y="5448279"/>
            <a:ext cx="1270940" cy="1409721"/>
          </a:xfrm>
          <a:prstGeom prst="rect">
            <a:avLst/>
          </a:prstGeom>
        </p:spPr>
      </p:pic>
      <p:pic>
        <p:nvPicPr>
          <p:cNvPr id="19" name="Picture 18" descr="Logo-grb-Opštine-Bač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29454" y="5429264"/>
            <a:ext cx="1137819" cy="1428736"/>
          </a:xfrm>
          <a:prstGeom prst="rect">
            <a:avLst/>
          </a:prstGeom>
        </p:spPr>
      </p:pic>
      <p:pic>
        <p:nvPicPr>
          <p:cNvPr id="20" name="Picture 19" descr="opstina-beocin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01024" y="5429264"/>
            <a:ext cx="1000100" cy="1333214"/>
          </a:xfrm>
          <a:prstGeom prst="rect">
            <a:avLst/>
          </a:prstGeom>
        </p:spPr>
      </p:pic>
      <p:pic>
        <p:nvPicPr>
          <p:cNvPr id="21" name="Picture 20" descr="srbobran-grb-veliki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00562" y="5514972"/>
            <a:ext cx="1214446" cy="13430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043" y="252543"/>
            <a:ext cx="2479036" cy="6685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079" y="267329"/>
            <a:ext cx="2394870" cy="5715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6967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221365"/>
          </a:xfrm>
        </p:spPr>
        <p:txBody>
          <a:bodyPr>
            <a:normAutofit/>
          </a:bodyPr>
          <a:lstStyle/>
          <a:p>
            <a:endParaRPr lang="sr-Cyrl-CS" dirty="0" smtClean="0"/>
          </a:p>
          <a:p>
            <a:pPr>
              <a:buNone/>
            </a:pPr>
            <a:endParaRPr lang="sr-Cyrl-C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500175"/>
            <a:ext cx="8229600" cy="3714776"/>
          </a:xfrm>
        </p:spPr>
        <p:txBody>
          <a:bodyPr>
            <a:normAutofit fontScale="90000"/>
          </a:bodyPr>
          <a:lstStyle/>
          <a:p>
            <a:pPr algn="l"/>
            <a:r>
              <a:rPr lang="sr-Latn-RS" sz="3200" b="1" i="1" dirty="0" smtClean="0">
                <a:solidFill>
                  <a:srgbClr val="0070C0"/>
                </a:solidFill>
              </a:rPr>
              <a:t>AKTIVNOSTI</a:t>
            </a:r>
            <a:r>
              <a:rPr lang="sr-Latn-RS" sz="3200" b="1" i="1" dirty="0" smtClean="0">
                <a:solidFill>
                  <a:srgbClr val="0070C0"/>
                </a:solidFill>
              </a:rPr>
              <a:t>:</a:t>
            </a:r>
            <a:br>
              <a:rPr lang="sr-Latn-RS" sz="3200" b="1" i="1" dirty="0" smtClean="0">
                <a:solidFill>
                  <a:srgbClr val="0070C0"/>
                </a:solidFill>
              </a:rPr>
            </a:br>
            <a:r>
              <a:rPr lang="sr-Latn-RS" sz="3200" i="1" dirty="0" smtClean="0">
                <a:solidFill>
                  <a:srgbClr val="0070C0"/>
                </a:solidFill>
              </a:rPr>
              <a:t/>
            </a:r>
            <a:br>
              <a:rPr lang="sr-Latn-RS" sz="3200" i="1" dirty="0" smtClean="0">
                <a:solidFill>
                  <a:srgbClr val="0070C0"/>
                </a:solidFill>
              </a:rPr>
            </a:br>
            <a:r>
              <a:rPr lang="sr-Latn-RS" sz="2400" i="1" dirty="0" smtClean="0">
                <a:solidFill>
                  <a:srgbClr val="0070C0"/>
                </a:solidFill>
              </a:rPr>
              <a:t>1. </a:t>
            </a:r>
            <a:r>
              <a:rPr lang="sr-Latn-RS" sz="2400" i="1" dirty="0" smtClean="0">
                <a:solidFill>
                  <a:srgbClr val="0070C0"/>
                </a:solidFill>
              </a:rPr>
              <a:t>podizanje </a:t>
            </a:r>
            <a:r>
              <a:rPr lang="sr-Latn-RS" sz="2400" i="1" dirty="0" smtClean="0">
                <a:solidFill>
                  <a:srgbClr val="0070C0"/>
                </a:solidFill>
              </a:rPr>
              <a:t>nivoa informisanosti lokalnog stanovništva o značaju formiranja lokalno-akcionih grupa za korišćenje sredstava iz IPARD II </a:t>
            </a:r>
            <a:r>
              <a:rPr lang="sr-Latn-RS" sz="2400" i="1" dirty="0" smtClean="0">
                <a:solidFill>
                  <a:srgbClr val="0070C0"/>
                </a:solidFill>
              </a:rPr>
              <a:t>Programa,</a:t>
            </a:r>
            <a:r>
              <a:rPr lang="sr-Latn-RS" sz="2400" i="1" dirty="0" smtClean="0">
                <a:solidFill>
                  <a:srgbClr val="0070C0"/>
                </a:solidFill>
              </a:rPr>
              <a:t> i </a:t>
            </a:r>
            <a:r>
              <a:rPr lang="sr-Latn-RS" sz="2400" i="1" dirty="0" smtClean="0">
                <a:solidFill>
                  <a:srgbClr val="0070C0"/>
                </a:solidFill>
              </a:rPr>
              <a:t>mapiranje </a:t>
            </a:r>
            <a:r>
              <a:rPr lang="sr-Latn-RS" sz="2400" i="1" dirty="0" smtClean="0">
                <a:solidFill>
                  <a:srgbClr val="0070C0"/>
                </a:solidFill>
              </a:rPr>
              <a:t>najznačajnijih aktera ruralnog razvoja na lokalnom </a:t>
            </a:r>
            <a:r>
              <a:rPr lang="sr-Latn-RS" sz="2400" i="1" dirty="0" smtClean="0">
                <a:solidFill>
                  <a:srgbClr val="0070C0"/>
                </a:solidFill>
              </a:rPr>
              <a:t>nivou</a:t>
            </a:r>
            <a:br>
              <a:rPr lang="sr-Latn-RS" sz="2400" i="1" dirty="0" smtClean="0">
                <a:solidFill>
                  <a:srgbClr val="0070C0"/>
                </a:solidFill>
              </a:rPr>
            </a:br>
            <a:r>
              <a:rPr lang="sr-Latn-RS" sz="2400" i="1" dirty="0" smtClean="0">
                <a:solidFill>
                  <a:srgbClr val="0070C0"/>
                </a:solidFill>
              </a:rPr>
              <a:t/>
            </a:r>
            <a:br>
              <a:rPr lang="sr-Latn-RS" sz="2400" i="1" dirty="0" smtClean="0">
                <a:solidFill>
                  <a:srgbClr val="0070C0"/>
                </a:solidFill>
              </a:rPr>
            </a:br>
            <a:r>
              <a:rPr lang="sr-Latn-RS" sz="2400" i="1" dirty="0" smtClean="0">
                <a:solidFill>
                  <a:srgbClr val="0070C0"/>
                </a:solidFill>
              </a:rPr>
              <a:t>2. </a:t>
            </a:r>
            <a:r>
              <a:rPr lang="sr-Latn-RS" sz="2400" i="1" dirty="0" smtClean="0">
                <a:solidFill>
                  <a:srgbClr val="0070C0"/>
                </a:solidFill>
              </a:rPr>
              <a:t>formiranje </a:t>
            </a:r>
            <a:r>
              <a:rPr lang="sr-Latn-RS" sz="2400" i="1" dirty="0" smtClean="0">
                <a:solidFill>
                  <a:srgbClr val="0070C0"/>
                </a:solidFill>
              </a:rPr>
              <a:t>teritorijalnih partnerstava za ruralni razvoj (potencijalne lokalno-akcione grupe</a:t>
            </a:r>
            <a:r>
              <a:rPr lang="sr-Latn-RS" sz="3200" i="1" dirty="0" smtClean="0">
                <a:solidFill>
                  <a:srgbClr val="0070C0"/>
                </a:solidFill>
              </a:rPr>
              <a:t>)</a:t>
            </a:r>
            <a:br>
              <a:rPr lang="sr-Latn-RS" sz="3200" i="1" dirty="0" smtClean="0">
                <a:solidFill>
                  <a:srgbClr val="0070C0"/>
                </a:solidFill>
              </a:rPr>
            </a:br>
            <a:r>
              <a:rPr lang="en-GB" sz="3200" i="1" dirty="0" smtClean="0">
                <a:solidFill>
                  <a:srgbClr val="0070C0"/>
                </a:solidFill>
              </a:rPr>
              <a:t/>
            </a:r>
            <a:br>
              <a:rPr lang="en-GB" sz="3200" i="1" dirty="0" smtClean="0">
                <a:solidFill>
                  <a:srgbClr val="0070C0"/>
                </a:solidFill>
              </a:rPr>
            </a:br>
            <a:r>
              <a:rPr lang="sr-Latn-RS" sz="2200" i="1" dirty="0" smtClean="0"/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EPU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42853"/>
            <a:ext cx="1909446" cy="763778"/>
          </a:xfrm>
          <a:prstGeom prst="rect">
            <a:avLst/>
          </a:prstGeom>
        </p:spPr>
      </p:pic>
      <p:pic>
        <p:nvPicPr>
          <p:cNvPr id="5" name="Picture 4" descr="RRA Bačka_srp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5949" y="0"/>
            <a:ext cx="1915174" cy="838829"/>
          </a:xfrm>
          <a:prstGeom prst="rect">
            <a:avLst/>
          </a:prstGeom>
        </p:spPr>
      </p:pic>
      <p:pic>
        <p:nvPicPr>
          <p:cNvPr id="14" name="Picture 13" descr="01-Opstina-Backi-Petrovac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5357826"/>
            <a:ext cx="1071538" cy="1500174"/>
          </a:xfrm>
          <a:prstGeom prst="rect">
            <a:avLst/>
          </a:prstGeom>
        </p:spPr>
      </p:pic>
      <p:pic>
        <p:nvPicPr>
          <p:cNvPr id="15" name="Picture 14" descr="54_vrba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71538" y="5357826"/>
            <a:ext cx="1214446" cy="1500174"/>
          </a:xfrm>
          <a:prstGeom prst="rect">
            <a:avLst/>
          </a:prstGeom>
        </p:spPr>
      </p:pic>
      <p:pic>
        <p:nvPicPr>
          <p:cNvPr id="16" name="Picture 15" descr="Backa Palanka grb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85984" y="5357826"/>
            <a:ext cx="1143009" cy="1500174"/>
          </a:xfrm>
          <a:prstGeom prst="rect">
            <a:avLst/>
          </a:prstGeom>
        </p:spPr>
      </p:pic>
      <p:pic>
        <p:nvPicPr>
          <p:cNvPr id="17" name="Picture 16" descr="grb-Titel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57554" y="5429264"/>
            <a:ext cx="1119220" cy="1428736"/>
          </a:xfrm>
          <a:prstGeom prst="rect">
            <a:avLst/>
          </a:prstGeom>
        </p:spPr>
      </p:pic>
      <p:pic>
        <p:nvPicPr>
          <p:cNvPr id="18" name="Picture 17" descr="index_žabalj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15008" y="5448279"/>
            <a:ext cx="1270940" cy="1409721"/>
          </a:xfrm>
          <a:prstGeom prst="rect">
            <a:avLst/>
          </a:prstGeom>
        </p:spPr>
      </p:pic>
      <p:pic>
        <p:nvPicPr>
          <p:cNvPr id="19" name="Picture 18" descr="Logo-grb-Opštine-Bač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29454" y="5429264"/>
            <a:ext cx="1137819" cy="1428736"/>
          </a:xfrm>
          <a:prstGeom prst="rect">
            <a:avLst/>
          </a:prstGeom>
        </p:spPr>
      </p:pic>
      <p:pic>
        <p:nvPicPr>
          <p:cNvPr id="20" name="Picture 19" descr="opstina-beocin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01024" y="5429264"/>
            <a:ext cx="1000100" cy="1333214"/>
          </a:xfrm>
          <a:prstGeom prst="rect">
            <a:avLst/>
          </a:prstGeom>
        </p:spPr>
      </p:pic>
      <p:pic>
        <p:nvPicPr>
          <p:cNvPr id="21" name="Picture 20" descr="srbobran-grb-veliki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00562" y="5514972"/>
            <a:ext cx="1214446" cy="13430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043" y="252543"/>
            <a:ext cx="2479036" cy="6685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079" y="267329"/>
            <a:ext cx="2394870" cy="571500"/>
          </a:xfrm>
          <a:prstGeom prst="rect">
            <a:avLst/>
          </a:prstGeom>
        </p:spPr>
      </p:pic>
      <p:sp>
        <p:nvSpPr>
          <p:cNvPr id="22" name="Content Placeholder 2"/>
          <p:cNvSpPr txBox="1">
            <a:spLocks/>
          </p:cNvSpPr>
          <p:nvPr/>
        </p:nvSpPr>
        <p:spPr>
          <a:xfrm>
            <a:off x="609600" y="1938326"/>
            <a:ext cx="8229600" cy="42213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r-Cyrl-C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r-Cyrl-C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967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221365"/>
          </a:xfrm>
        </p:spPr>
        <p:txBody>
          <a:bodyPr>
            <a:normAutofit/>
          </a:bodyPr>
          <a:lstStyle/>
          <a:p>
            <a:endParaRPr lang="sr-Cyrl-CS" dirty="0" smtClean="0"/>
          </a:p>
          <a:p>
            <a:pPr>
              <a:buNone/>
            </a:pPr>
            <a:endParaRPr lang="sr-Cyrl-C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500175"/>
            <a:ext cx="8229600" cy="3714776"/>
          </a:xfrm>
        </p:spPr>
        <p:txBody>
          <a:bodyPr>
            <a:normAutofit fontScale="90000"/>
          </a:bodyPr>
          <a:lstStyle/>
          <a:p>
            <a:pPr algn="l"/>
            <a:r>
              <a:rPr lang="sr-Latn-RS" sz="3200" b="1" i="1" dirty="0" smtClean="0">
                <a:solidFill>
                  <a:srgbClr val="0070C0"/>
                </a:solidFill>
              </a:rPr>
              <a:t>AKTIVNOSTI:</a:t>
            </a:r>
            <a:r>
              <a:rPr lang="sr-Latn-RS" sz="3200" i="1" dirty="0" smtClean="0">
                <a:solidFill>
                  <a:srgbClr val="0070C0"/>
                </a:solidFill>
              </a:rPr>
              <a:t/>
            </a:r>
            <a:br>
              <a:rPr lang="sr-Latn-RS" sz="3200" i="1" dirty="0" smtClean="0">
                <a:solidFill>
                  <a:srgbClr val="0070C0"/>
                </a:solidFill>
              </a:rPr>
            </a:br>
            <a:r>
              <a:rPr lang="sr-Latn-RS" sz="2000" i="1" dirty="0" smtClean="0">
                <a:solidFill>
                  <a:srgbClr val="0070C0"/>
                </a:solidFill>
              </a:rPr>
              <a:t> </a:t>
            </a:r>
            <a:r>
              <a:rPr lang="sr-Latn-RS" sz="3200" i="1" dirty="0" smtClean="0">
                <a:solidFill>
                  <a:srgbClr val="0070C0"/>
                </a:solidFill>
              </a:rPr>
              <a:t/>
            </a:r>
            <a:br>
              <a:rPr lang="sr-Latn-RS" sz="3200" i="1" dirty="0" smtClean="0">
                <a:solidFill>
                  <a:srgbClr val="0070C0"/>
                </a:solidFill>
              </a:rPr>
            </a:br>
            <a:r>
              <a:rPr lang="sr-Latn-RS" sz="2400" i="1" dirty="0" smtClean="0">
                <a:solidFill>
                  <a:srgbClr val="0070C0"/>
                </a:solidFill>
              </a:rPr>
              <a:t>3</a:t>
            </a:r>
            <a:r>
              <a:rPr lang="sr-Latn-RS" sz="2400" i="1" dirty="0" smtClean="0">
                <a:solidFill>
                  <a:srgbClr val="0070C0"/>
                </a:solidFill>
              </a:rPr>
              <a:t>. pruženje </a:t>
            </a:r>
            <a:r>
              <a:rPr lang="sr-Latn-RS" sz="2400" i="1" dirty="0" smtClean="0">
                <a:solidFill>
                  <a:srgbClr val="0070C0"/>
                </a:solidFill>
              </a:rPr>
              <a:t>pomoći JLS-e u izradi Pragrama podrške poljoprivrednoj politici i politici ruralnog razvoja </a:t>
            </a:r>
            <a:r>
              <a:rPr lang="sr-Latn-RS" sz="2400" i="1" dirty="0" smtClean="0">
                <a:solidFill>
                  <a:srgbClr val="0070C0"/>
                </a:solidFill>
              </a:rPr>
              <a:t/>
            </a:r>
            <a:br>
              <a:rPr lang="sr-Latn-RS" sz="2400" i="1" dirty="0" smtClean="0">
                <a:solidFill>
                  <a:srgbClr val="0070C0"/>
                </a:solidFill>
              </a:rPr>
            </a:br>
            <a:r>
              <a:rPr lang="sr-Latn-RS" sz="2400" i="1" dirty="0" smtClean="0">
                <a:solidFill>
                  <a:srgbClr val="0070C0"/>
                </a:solidFill>
              </a:rPr>
              <a:t/>
            </a:r>
            <a:br>
              <a:rPr lang="sr-Latn-RS" sz="2400" i="1" dirty="0" smtClean="0">
                <a:solidFill>
                  <a:srgbClr val="0070C0"/>
                </a:solidFill>
              </a:rPr>
            </a:br>
            <a:r>
              <a:rPr lang="sr-Latn-RS" sz="2400" i="1" dirty="0" smtClean="0">
                <a:solidFill>
                  <a:srgbClr val="0070C0"/>
                </a:solidFill>
              </a:rPr>
              <a:t> </a:t>
            </a:r>
            <a:r>
              <a:rPr lang="sr-Latn-RS" sz="2400" i="1" dirty="0" smtClean="0">
                <a:solidFill>
                  <a:srgbClr val="0070C0"/>
                </a:solidFill>
              </a:rPr>
              <a:t>4. </a:t>
            </a:r>
            <a:r>
              <a:rPr lang="sr-Latn-RS" sz="2400" i="1" dirty="0" smtClean="0">
                <a:solidFill>
                  <a:srgbClr val="0070C0"/>
                </a:solidFill>
              </a:rPr>
              <a:t>organizovanje po 4 konsultativna sastanka za izradu Strategije ruralnog razvoja za svako partnerstvo na teritoriji svake od partnerskih opština </a:t>
            </a:r>
            <a:r>
              <a:rPr lang="sr-Latn-RS" sz="3200" i="1" dirty="0" smtClean="0">
                <a:solidFill>
                  <a:srgbClr val="0070C0"/>
                </a:solidFill>
              </a:rPr>
              <a:t/>
            </a:r>
            <a:br>
              <a:rPr lang="sr-Latn-RS" sz="3200" i="1" dirty="0" smtClean="0">
                <a:solidFill>
                  <a:srgbClr val="0070C0"/>
                </a:solidFill>
              </a:rPr>
            </a:br>
            <a:r>
              <a:rPr lang="en-GB" sz="3200" i="1" dirty="0" smtClean="0">
                <a:solidFill>
                  <a:srgbClr val="0070C0"/>
                </a:solidFill>
              </a:rPr>
              <a:t/>
            </a:r>
            <a:br>
              <a:rPr lang="en-GB" sz="3200" i="1" dirty="0" smtClean="0">
                <a:solidFill>
                  <a:srgbClr val="0070C0"/>
                </a:solidFill>
              </a:rPr>
            </a:br>
            <a:r>
              <a:rPr lang="sr-Latn-RS" sz="2200" i="1" dirty="0" smtClean="0"/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EPU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42853"/>
            <a:ext cx="1909446" cy="763778"/>
          </a:xfrm>
          <a:prstGeom prst="rect">
            <a:avLst/>
          </a:prstGeom>
        </p:spPr>
      </p:pic>
      <p:pic>
        <p:nvPicPr>
          <p:cNvPr id="5" name="Picture 4" descr="RRA Bačka_srp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5949" y="0"/>
            <a:ext cx="1915174" cy="838829"/>
          </a:xfrm>
          <a:prstGeom prst="rect">
            <a:avLst/>
          </a:prstGeom>
        </p:spPr>
      </p:pic>
      <p:pic>
        <p:nvPicPr>
          <p:cNvPr id="14" name="Picture 13" descr="01-Opstina-Backi-Petrovac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5357826"/>
            <a:ext cx="1071538" cy="1500174"/>
          </a:xfrm>
          <a:prstGeom prst="rect">
            <a:avLst/>
          </a:prstGeom>
        </p:spPr>
      </p:pic>
      <p:pic>
        <p:nvPicPr>
          <p:cNvPr id="15" name="Picture 14" descr="54_vrba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71538" y="5357826"/>
            <a:ext cx="1214446" cy="1500174"/>
          </a:xfrm>
          <a:prstGeom prst="rect">
            <a:avLst/>
          </a:prstGeom>
        </p:spPr>
      </p:pic>
      <p:pic>
        <p:nvPicPr>
          <p:cNvPr id="16" name="Picture 15" descr="Backa Palanka grb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85984" y="5357826"/>
            <a:ext cx="1143009" cy="1500174"/>
          </a:xfrm>
          <a:prstGeom prst="rect">
            <a:avLst/>
          </a:prstGeom>
        </p:spPr>
      </p:pic>
      <p:pic>
        <p:nvPicPr>
          <p:cNvPr id="17" name="Picture 16" descr="grb-Titel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57554" y="5429264"/>
            <a:ext cx="1119220" cy="1428736"/>
          </a:xfrm>
          <a:prstGeom prst="rect">
            <a:avLst/>
          </a:prstGeom>
        </p:spPr>
      </p:pic>
      <p:pic>
        <p:nvPicPr>
          <p:cNvPr id="18" name="Picture 17" descr="index_žabalj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15008" y="5448279"/>
            <a:ext cx="1270940" cy="1409721"/>
          </a:xfrm>
          <a:prstGeom prst="rect">
            <a:avLst/>
          </a:prstGeom>
        </p:spPr>
      </p:pic>
      <p:pic>
        <p:nvPicPr>
          <p:cNvPr id="19" name="Picture 18" descr="Logo-grb-Opštine-Bač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29454" y="5429264"/>
            <a:ext cx="1137819" cy="1428736"/>
          </a:xfrm>
          <a:prstGeom prst="rect">
            <a:avLst/>
          </a:prstGeom>
        </p:spPr>
      </p:pic>
      <p:pic>
        <p:nvPicPr>
          <p:cNvPr id="20" name="Picture 19" descr="opstina-beocin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01024" y="5429264"/>
            <a:ext cx="1000100" cy="1333214"/>
          </a:xfrm>
          <a:prstGeom prst="rect">
            <a:avLst/>
          </a:prstGeom>
        </p:spPr>
      </p:pic>
      <p:pic>
        <p:nvPicPr>
          <p:cNvPr id="21" name="Picture 20" descr="srbobran-grb-veliki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00562" y="5514972"/>
            <a:ext cx="1214446" cy="13430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043" y="252543"/>
            <a:ext cx="2479036" cy="6685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079" y="267329"/>
            <a:ext cx="2394870" cy="571500"/>
          </a:xfrm>
          <a:prstGeom prst="rect">
            <a:avLst/>
          </a:prstGeom>
        </p:spPr>
      </p:pic>
      <p:sp>
        <p:nvSpPr>
          <p:cNvPr id="22" name="Content Placeholder 2"/>
          <p:cNvSpPr txBox="1">
            <a:spLocks/>
          </p:cNvSpPr>
          <p:nvPr/>
        </p:nvSpPr>
        <p:spPr>
          <a:xfrm>
            <a:off x="609600" y="1938326"/>
            <a:ext cx="8229600" cy="42213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r-Cyrl-C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r-Cyrl-C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967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221365"/>
          </a:xfrm>
        </p:spPr>
        <p:txBody>
          <a:bodyPr>
            <a:normAutofit/>
          </a:bodyPr>
          <a:lstStyle/>
          <a:p>
            <a:endParaRPr lang="sr-Cyrl-CS" dirty="0" smtClean="0"/>
          </a:p>
          <a:p>
            <a:pPr>
              <a:buNone/>
            </a:pPr>
            <a:endParaRPr lang="sr-Cyrl-C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500175"/>
            <a:ext cx="8229600" cy="3714776"/>
          </a:xfrm>
        </p:spPr>
        <p:txBody>
          <a:bodyPr>
            <a:normAutofit fontScale="90000"/>
          </a:bodyPr>
          <a:lstStyle/>
          <a:p>
            <a:pPr algn="l"/>
            <a:r>
              <a:rPr lang="sr-Latn-RS" sz="3200" b="1" i="1" dirty="0" smtClean="0">
                <a:solidFill>
                  <a:srgbClr val="0070C0"/>
                </a:solidFill>
              </a:rPr>
              <a:t>AKTIVNOSTI:</a:t>
            </a:r>
            <a:r>
              <a:rPr lang="sr-Latn-RS" sz="3200" i="1" dirty="0" smtClean="0">
                <a:solidFill>
                  <a:srgbClr val="0070C0"/>
                </a:solidFill>
              </a:rPr>
              <a:t/>
            </a:r>
            <a:br>
              <a:rPr lang="sr-Latn-RS" sz="3200" i="1" dirty="0" smtClean="0">
                <a:solidFill>
                  <a:srgbClr val="0070C0"/>
                </a:solidFill>
              </a:rPr>
            </a:br>
            <a:r>
              <a:rPr lang="sr-Latn-RS" sz="2000" i="1" dirty="0" smtClean="0">
                <a:solidFill>
                  <a:srgbClr val="0070C0"/>
                </a:solidFill>
              </a:rPr>
              <a:t> </a:t>
            </a:r>
            <a:r>
              <a:rPr lang="sr-Latn-RS" sz="3200" i="1" dirty="0" smtClean="0">
                <a:solidFill>
                  <a:srgbClr val="0070C0"/>
                </a:solidFill>
              </a:rPr>
              <a:t/>
            </a:r>
            <a:br>
              <a:rPr lang="sr-Latn-RS" sz="3200" i="1" dirty="0" smtClean="0">
                <a:solidFill>
                  <a:srgbClr val="0070C0"/>
                </a:solidFill>
              </a:rPr>
            </a:br>
            <a:r>
              <a:rPr lang="sr-Latn-RS" sz="3200" i="1" dirty="0" smtClean="0">
                <a:solidFill>
                  <a:srgbClr val="0070C0"/>
                </a:solidFill>
              </a:rPr>
              <a:t>5. Organizovanje Radnog sastanka predstavnika Ministarstva poljoprivrede, pokrajinskog sekretarijata za poljoprivredu i JLS-e sa ciljem definisanja vremenskog okvira, tj. </a:t>
            </a:r>
            <a:r>
              <a:rPr lang="sr-Latn-RS" sz="3200" i="1" dirty="0" smtClean="0">
                <a:solidFill>
                  <a:srgbClr val="0070C0"/>
                </a:solidFill>
              </a:rPr>
              <a:t>u</a:t>
            </a:r>
            <a:r>
              <a:rPr lang="sr-Latn-RS" sz="3200" i="1" dirty="0" smtClean="0">
                <a:solidFill>
                  <a:srgbClr val="0070C0"/>
                </a:solidFill>
              </a:rPr>
              <a:t>tvrđivanja dalje dinamike  </a:t>
            </a:r>
            <a:r>
              <a:rPr lang="sr-Latn-RS" sz="3200" i="1" dirty="0" smtClean="0">
                <a:solidFill>
                  <a:srgbClr val="0070C0"/>
                </a:solidFill>
              </a:rPr>
              <a:t>i </a:t>
            </a:r>
            <a:r>
              <a:rPr lang="sr-Latn-RS" sz="3200" i="1" dirty="0" smtClean="0">
                <a:solidFill>
                  <a:srgbClr val="0070C0"/>
                </a:solidFill>
              </a:rPr>
              <a:t>uloge </a:t>
            </a:r>
            <a:r>
              <a:rPr lang="sr-Latn-RS" sz="3200" i="1" dirty="0" smtClean="0">
                <a:solidFill>
                  <a:srgbClr val="0070C0"/>
                </a:solidFill>
              </a:rPr>
              <a:t>zainteresovanih aktera u realizaciji mere V IPARD II Programa </a:t>
            </a:r>
            <a:r>
              <a:rPr lang="sr-Latn-RS" sz="3200" i="1" dirty="0" smtClean="0">
                <a:solidFill>
                  <a:srgbClr val="0070C0"/>
                </a:solidFill>
              </a:rPr>
              <a:t/>
            </a:r>
            <a:br>
              <a:rPr lang="sr-Latn-RS" sz="3200" i="1" dirty="0" smtClean="0">
                <a:solidFill>
                  <a:srgbClr val="0070C0"/>
                </a:solidFill>
              </a:rPr>
            </a:br>
            <a:r>
              <a:rPr lang="en-GB" sz="3200" i="1" dirty="0" smtClean="0">
                <a:solidFill>
                  <a:srgbClr val="0070C0"/>
                </a:solidFill>
              </a:rPr>
              <a:t/>
            </a:r>
            <a:br>
              <a:rPr lang="en-GB" sz="3200" i="1" dirty="0" smtClean="0">
                <a:solidFill>
                  <a:srgbClr val="0070C0"/>
                </a:solidFill>
              </a:rPr>
            </a:br>
            <a:r>
              <a:rPr lang="sr-Latn-RS" sz="2200" i="1" dirty="0" smtClean="0"/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EPU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42853"/>
            <a:ext cx="1909446" cy="763778"/>
          </a:xfrm>
          <a:prstGeom prst="rect">
            <a:avLst/>
          </a:prstGeom>
        </p:spPr>
      </p:pic>
      <p:pic>
        <p:nvPicPr>
          <p:cNvPr id="5" name="Picture 4" descr="RRA Bačka_srp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5949" y="0"/>
            <a:ext cx="1915174" cy="838829"/>
          </a:xfrm>
          <a:prstGeom prst="rect">
            <a:avLst/>
          </a:prstGeom>
        </p:spPr>
      </p:pic>
      <p:pic>
        <p:nvPicPr>
          <p:cNvPr id="14" name="Picture 13" descr="01-Opstina-Backi-Petrovac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5357826"/>
            <a:ext cx="1071538" cy="1500174"/>
          </a:xfrm>
          <a:prstGeom prst="rect">
            <a:avLst/>
          </a:prstGeom>
        </p:spPr>
      </p:pic>
      <p:pic>
        <p:nvPicPr>
          <p:cNvPr id="15" name="Picture 14" descr="54_vrba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71538" y="5357826"/>
            <a:ext cx="1214446" cy="1500174"/>
          </a:xfrm>
          <a:prstGeom prst="rect">
            <a:avLst/>
          </a:prstGeom>
        </p:spPr>
      </p:pic>
      <p:pic>
        <p:nvPicPr>
          <p:cNvPr id="16" name="Picture 15" descr="Backa Palanka grb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85984" y="5357826"/>
            <a:ext cx="1143009" cy="1500174"/>
          </a:xfrm>
          <a:prstGeom prst="rect">
            <a:avLst/>
          </a:prstGeom>
        </p:spPr>
      </p:pic>
      <p:pic>
        <p:nvPicPr>
          <p:cNvPr id="17" name="Picture 16" descr="grb-Titel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57554" y="5429264"/>
            <a:ext cx="1119220" cy="1428736"/>
          </a:xfrm>
          <a:prstGeom prst="rect">
            <a:avLst/>
          </a:prstGeom>
        </p:spPr>
      </p:pic>
      <p:pic>
        <p:nvPicPr>
          <p:cNvPr id="18" name="Picture 17" descr="index_žabalj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15008" y="5448279"/>
            <a:ext cx="1270940" cy="1409721"/>
          </a:xfrm>
          <a:prstGeom prst="rect">
            <a:avLst/>
          </a:prstGeom>
        </p:spPr>
      </p:pic>
      <p:pic>
        <p:nvPicPr>
          <p:cNvPr id="19" name="Picture 18" descr="Logo-grb-Opštine-Bač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29454" y="5429264"/>
            <a:ext cx="1137819" cy="1428736"/>
          </a:xfrm>
          <a:prstGeom prst="rect">
            <a:avLst/>
          </a:prstGeom>
        </p:spPr>
      </p:pic>
      <p:pic>
        <p:nvPicPr>
          <p:cNvPr id="20" name="Picture 19" descr="opstina-beocin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01024" y="5429264"/>
            <a:ext cx="1000100" cy="1333214"/>
          </a:xfrm>
          <a:prstGeom prst="rect">
            <a:avLst/>
          </a:prstGeom>
        </p:spPr>
      </p:pic>
      <p:pic>
        <p:nvPicPr>
          <p:cNvPr id="21" name="Picture 20" descr="srbobran-grb-veliki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00562" y="5514972"/>
            <a:ext cx="1214446" cy="13430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043" y="252543"/>
            <a:ext cx="2479036" cy="6685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079" y="267329"/>
            <a:ext cx="2394870" cy="571500"/>
          </a:xfrm>
          <a:prstGeom prst="rect">
            <a:avLst/>
          </a:prstGeom>
        </p:spPr>
      </p:pic>
      <p:sp>
        <p:nvSpPr>
          <p:cNvPr id="22" name="Content Placeholder 2"/>
          <p:cNvSpPr txBox="1">
            <a:spLocks/>
          </p:cNvSpPr>
          <p:nvPr/>
        </p:nvSpPr>
        <p:spPr>
          <a:xfrm>
            <a:off x="609600" y="1938326"/>
            <a:ext cx="8229600" cy="42213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r-Cyrl-C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r-Cyrl-C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967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221365"/>
          </a:xfrm>
        </p:spPr>
        <p:txBody>
          <a:bodyPr>
            <a:normAutofit/>
          </a:bodyPr>
          <a:lstStyle/>
          <a:p>
            <a:endParaRPr lang="sr-Cyrl-CS" dirty="0" smtClean="0"/>
          </a:p>
          <a:p>
            <a:pPr>
              <a:buNone/>
            </a:pPr>
            <a:endParaRPr lang="sr-Cyrl-C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4143405"/>
          </a:xfrm>
        </p:spPr>
        <p:txBody>
          <a:bodyPr>
            <a:normAutofit fontScale="90000"/>
          </a:bodyPr>
          <a:lstStyle/>
          <a:p>
            <a:pPr algn="l"/>
            <a:r>
              <a:rPr lang="sr-Latn-RS" sz="3200" b="1" i="1" dirty="0" smtClean="0">
                <a:solidFill>
                  <a:srgbClr val="0070C0"/>
                </a:solidFill>
              </a:rPr>
              <a:t>EFEKTI I NASTALE </a:t>
            </a:r>
            <a:r>
              <a:rPr lang="sr-Latn-RS" sz="3200" b="1" i="1" dirty="0" smtClean="0">
                <a:solidFill>
                  <a:srgbClr val="0070C0"/>
                </a:solidFill>
              </a:rPr>
              <a:t>PROMENE:</a:t>
            </a:r>
            <a:r>
              <a:rPr lang="sr-Latn-RS" sz="2400" i="1" dirty="0" smtClean="0">
                <a:solidFill>
                  <a:srgbClr val="0070C0"/>
                </a:solidFill>
              </a:rPr>
              <a:t/>
            </a:r>
            <a:br>
              <a:rPr lang="sr-Latn-RS" sz="2400" i="1" dirty="0" smtClean="0">
                <a:solidFill>
                  <a:srgbClr val="0070C0"/>
                </a:solidFill>
              </a:rPr>
            </a:br>
            <a:r>
              <a:rPr lang="sr-Latn-RS" sz="2400" i="1" dirty="0" smtClean="0">
                <a:solidFill>
                  <a:srgbClr val="0070C0"/>
                </a:solidFill>
              </a:rPr>
              <a:t>- formirano 7 potencijalnih lokalno-akcionih grupa sa više od 150 aktera ruralnog razvoja na lokalnom nivou </a:t>
            </a:r>
            <a:r>
              <a:rPr lang="sr-Latn-RS" sz="3200" i="1" dirty="0" smtClean="0">
                <a:solidFill>
                  <a:srgbClr val="0070C0"/>
                </a:solidFill>
              </a:rPr>
              <a:t/>
            </a:r>
            <a:br>
              <a:rPr lang="sr-Latn-RS" sz="3200" i="1" dirty="0" smtClean="0">
                <a:solidFill>
                  <a:srgbClr val="0070C0"/>
                </a:solidFill>
              </a:rPr>
            </a:br>
            <a:r>
              <a:rPr lang="sr-Latn-RS" sz="3200" i="1" dirty="0" smtClean="0">
                <a:solidFill>
                  <a:srgbClr val="0070C0"/>
                </a:solidFill>
              </a:rPr>
              <a:t>- </a:t>
            </a:r>
            <a:r>
              <a:rPr lang="sr-Latn-RS" sz="2400" i="1" dirty="0" smtClean="0">
                <a:solidFill>
                  <a:srgbClr val="0070C0"/>
                </a:solidFill>
              </a:rPr>
              <a:t>kroz 4 konsultativna sastanka za izradu Strategije ruralnog razvoja za svako partnerstvo na teritoriji svake od partnerskih opština definisana swot analiza, pravci razvoja, prioriteti, ciljevi i mere</a:t>
            </a:r>
            <a:r>
              <a:rPr lang="sr-Cyrl-CS" sz="3200" i="1" dirty="0" smtClean="0">
                <a:solidFill>
                  <a:srgbClr val="0070C0"/>
                </a:solidFill>
              </a:rPr>
              <a:t/>
            </a:r>
            <a:br>
              <a:rPr lang="sr-Cyrl-CS" sz="3200" i="1" dirty="0" smtClean="0">
                <a:solidFill>
                  <a:srgbClr val="0070C0"/>
                </a:solidFill>
              </a:rPr>
            </a:br>
            <a:r>
              <a:rPr lang="sr-Latn-RS" sz="3200" i="1" dirty="0" smtClean="0">
                <a:solidFill>
                  <a:srgbClr val="0070C0"/>
                </a:solidFill>
              </a:rPr>
              <a:t>- </a:t>
            </a:r>
            <a:r>
              <a:rPr lang="sr-Latn-RS" sz="2400" i="1" dirty="0" smtClean="0">
                <a:solidFill>
                  <a:srgbClr val="0070C0"/>
                </a:solidFill>
              </a:rPr>
              <a:t>izrađen delom ili u celini Pragram podrške poljoprivrednoj politici i politici ruralnog razvoja za 8 JLS-e za 2016. </a:t>
            </a:r>
            <a:r>
              <a:rPr lang="sr-Latn-RS" sz="2400" i="1" dirty="0" smtClean="0">
                <a:solidFill>
                  <a:srgbClr val="0070C0"/>
                </a:solidFill>
              </a:rPr>
              <a:t>godinu</a:t>
            </a:r>
            <a:br>
              <a:rPr lang="sr-Latn-RS" sz="2400" i="1" dirty="0" smtClean="0">
                <a:solidFill>
                  <a:srgbClr val="0070C0"/>
                </a:solidFill>
              </a:rPr>
            </a:br>
            <a:r>
              <a:rPr lang="sr-Latn-RS" sz="2400" i="1" dirty="0" smtClean="0">
                <a:solidFill>
                  <a:srgbClr val="0070C0"/>
                </a:solidFill>
              </a:rPr>
              <a:t>-definisan vremenski okvir, dalja dinamika  i uloga zainteresovanih aktera u realizaciji V mere IPARD II Programa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EPU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42853"/>
            <a:ext cx="1909446" cy="763778"/>
          </a:xfrm>
          <a:prstGeom prst="rect">
            <a:avLst/>
          </a:prstGeom>
        </p:spPr>
      </p:pic>
      <p:pic>
        <p:nvPicPr>
          <p:cNvPr id="5" name="Picture 4" descr="RRA Bačka_srp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5949" y="0"/>
            <a:ext cx="1915174" cy="838829"/>
          </a:xfrm>
          <a:prstGeom prst="rect">
            <a:avLst/>
          </a:prstGeom>
        </p:spPr>
      </p:pic>
      <p:pic>
        <p:nvPicPr>
          <p:cNvPr id="14" name="Picture 13" descr="01-Opstina-Backi-Petrovac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5357826"/>
            <a:ext cx="1071538" cy="1500174"/>
          </a:xfrm>
          <a:prstGeom prst="rect">
            <a:avLst/>
          </a:prstGeom>
        </p:spPr>
      </p:pic>
      <p:pic>
        <p:nvPicPr>
          <p:cNvPr id="15" name="Picture 14" descr="54_vrba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71538" y="5357826"/>
            <a:ext cx="1214446" cy="1500174"/>
          </a:xfrm>
          <a:prstGeom prst="rect">
            <a:avLst/>
          </a:prstGeom>
        </p:spPr>
      </p:pic>
      <p:pic>
        <p:nvPicPr>
          <p:cNvPr id="16" name="Picture 15" descr="Backa Palanka grb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85984" y="5357826"/>
            <a:ext cx="1143009" cy="1500174"/>
          </a:xfrm>
          <a:prstGeom prst="rect">
            <a:avLst/>
          </a:prstGeom>
        </p:spPr>
      </p:pic>
      <p:pic>
        <p:nvPicPr>
          <p:cNvPr id="17" name="Picture 16" descr="grb-Titel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57554" y="5429264"/>
            <a:ext cx="1119220" cy="1428736"/>
          </a:xfrm>
          <a:prstGeom prst="rect">
            <a:avLst/>
          </a:prstGeom>
        </p:spPr>
      </p:pic>
      <p:pic>
        <p:nvPicPr>
          <p:cNvPr id="18" name="Picture 17" descr="index_žabalj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15008" y="5448279"/>
            <a:ext cx="1270940" cy="1409721"/>
          </a:xfrm>
          <a:prstGeom prst="rect">
            <a:avLst/>
          </a:prstGeom>
        </p:spPr>
      </p:pic>
      <p:pic>
        <p:nvPicPr>
          <p:cNvPr id="19" name="Picture 18" descr="Logo-grb-Opštine-Bač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29454" y="5429264"/>
            <a:ext cx="1137819" cy="1428736"/>
          </a:xfrm>
          <a:prstGeom prst="rect">
            <a:avLst/>
          </a:prstGeom>
        </p:spPr>
      </p:pic>
      <p:pic>
        <p:nvPicPr>
          <p:cNvPr id="20" name="Picture 19" descr="opstina-beocin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01024" y="5429264"/>
            <a:ext cx="1000100" cy="1333214"/>
          </a:xfrm>
          <a:prstGeom prst="rect">
            <a:avLst/>
          </a:prstGeom>
        </p:spPr>
      </p:pic>
      <p:pic>
        <p:nvPicPr>
          <p:cNvPr id="21" name="Picture 20" descr="srbobran-grb-veliki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00562" y="5514972"/>
            <a:ext cx="1214446" cy="13430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043" y="252543"/>
            <a:ext cx="2479036" cy="6685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079" y="267329"/>
            <a:ext cx="2394870" cy="571500"/>
          </a:xfrm>
          <a:prstGeom prst="rect">
            <a:avLst/>
          </a:prstGeom>
        </p:spPr>
      </p:pic>
      <p:sp>
        <p:nvSpPr>
          <p:cNvPr id="22" name="Content Placeholder 2"/>
          <p:cNvSpPr txBox="1">
            <a:spLocks/>
          </p:cNvSpPr>
          <p:nvPr/>
        </p:nvSpPr>
        <p:spPr>
          <a:xfrm>
            <a:off x="609600" y="1938326"/>
            <a:ext cx="8229600" cy="42213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r-Cyrl-C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r-Cyrl-C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967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221365"/>
          </a:xfrm>
        </p:spPr>
        <p:txBody>
          <a:bodyPr>
            <a:normAutofit/>
          </a:bodyPr>
          <a:lstStyle/>
          <a:p>
            <a:endParaRPr lang="sr-Cyrl-CS" dirty="0" smtClean="0"/>
          </a:p>
          <a:p>
            <a:pPr>
              <a:buNone/>
            </a:pPr>
            <a:endParaRPr lang="sr-Cyrl-C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868143"/>
            <a:ext cx="8229600" cy="3275369"/>
          </a:xfrm>
        </p:spPr>
        <p:txBody>
          <a:bodyPr>
            <a:normAutofit fontScale="90000"/>
          </a:bodyPr>
          <a:lstStyle/>
          <a:p>
            <a:pPr algn="l"/>
            <a:r>
              <a:rPr lang="sr-Latn-RS" sz="3200" i="1" dirty="0" smtClean="0">
                <a:solidFill>
                  <a:srgbClr val="0070C0"/>
                </a:solidFill>
              </a:rPr>
              <a:t/>
            </a:r>
            <a:br>
              <a:rPr lang="sr-Latn-RS" sz="3200" i="1" dirty="0" smtClean="0">
                <a:solidFill>
                  <a:srgbClr val="0070C0"/>
                </a:solidFill>
              </a:rPr>
            </a:br>
            <a:r>
              <a:rPr lang="sr-Latn-RS" sz="3200" b="1" i="1" dirty="0" smtClean="0">
                <a:solidFill>
                  <a:srgbClr val="0070C0"/>
                </a:solidFill>
              </a:rPr>
              <a:t>IZAZOVI I PLANOVI ZA BUDUĆNOST:</a:t>
            </a:r>
            <a:r>
              <a:rPr lang="sr-Latn-RS" sz="3200" i="1" dirty="0" smtClean="0">
                <a:solidFill>
                  <a:srgbClr val="0070C0"/>
                </a:solidFill>
              </a:rPr>
              <a:t/>
            </a:r>
            <a:br>
              <a:rPr lang="sr-Latn-RS" sz="3200" i="1" dirty="0" smtClean="0">
                <a:solidFill>
                  <a:srgbClr val="0070C0"/>
                </a:solidFill>
              </a:rPr>
            </a:br>
            <a:r>
              <a:rPr lang="sr-Latn-RS" sz="3200" i="1" dirty="0" smtClean="0">
                <a:solidFill>
                  <a:srgbClr val="0070C0"/>
                </a:solidFill>
              </a:rPr>
              <a:t>- rad na team building-u i čvršće povezivanje članova potencijalnih LAG-a</a:t>
            </a:r>
            <a:br>
              <a:rPr lang="sr-Latn-RS" sz="3200" i="1" dirty="0" smtClean="0">
                <a:solidFill>
                  <a:srgbClr val="0070C0"/>
                </a:solidFill>
              </a:rPr>
            </a:br>
            <a:r>
              <a:rPr lang="sr-Latn-RS" sz="3200" i="1" dirty="0" smtClean="0">
                <a:solidFill>
                  <a:srgbClr val="0070C0"/>
                </a:solidFill>
              </a:rPr>
              <a:t>- obuka u Project Cycle Management-u za članove potencijalnih LAG-a</a:t>
            </a:r>
            <a:br>
              <a:rPr lang="sr-Latn-RS" sz="3200" i="1" dirty="0" smtClean="0">
                <a:solidFill>
                  <a:srgbClr val="0070C0"/>
                </a:solidFill>
              </a:rPr>
            </a:br>
            <a:r>
              <a:rPr lang="sr-Latn-RS" sz="3200" i="1" dirty="0" smtClean="0">
                <a:solidFill>
                  <a:srgbClr val="0070C0"/>
                </a:solidFill>
              </a:rPr>
              <a:t>- registracija potencijalnih LAG-a</a:t>
            </a:r>
            <a:br>
              <a:rPr lang="sr-Latn-RS" sz="3200" i="1" dirty="0" smtClean="0">
                <a:solidFill>
                  <a:srgbClr val="0070C0"/>
                </a:solidFill>
              </a:rPr>
            </a:br>
            <a:r>
              <a:rPr lang="sr-Latn-RS" sz="3200" i="1" dirty="0" smtClean="0">
                <a:solidFill>
                  <a:srgbClr val="0070C0"/>
                </a:solidFill>
              </a:rPr>
              <a:t>- izrada zajedničkih projektnih predloga i konkurisanje prema domaćim i stranim </a:t>
            </a:r>
            <a:r>
              <a:rPr lang="sr-Latn-RS" sz="3200" i="1" dirty="0" smtClean="0">
                <a:solidFill>
                  <a:srgbClr val="0070C0"/>
                </a:solidFill>
              </a:rPr>
              <a:t>fondovima</a:t>
            </a:r>
            <a:r>
              <a:rPr lang="sr-Cyrl-CS" sz="3200" i="1" dirty="0" smtClean="0">
                <a:solidFill>
                  <a:srgbClr val="0070C0"/>
                </a:solidFill>
              </a:rPr>
              <a:t/>
            </a:r>
            <a:br>
              <a:rPr lang="sr-Cyrl-CS" sz="3200" i="1" dirty="0" smtClean="0">
                <a:solidFill>
                  <a:srgbClr val="0070C0"/>
                </a:solidFill>
              </a:rPr>
            </a:br>
            <a:r>
              <a:rPr lang="en-GB" sz="3200" i="1" dirty="0" smtClean="0">
                <a:solidFill>
                  <a:srgbClr val="0070C0"/>
                </a:solidFill>
              </a:rPr>
              <a:t/>
            </a:r>
            <a:br>
              <a:rPr lang="en-GB" sz="3200" i="1" dirty="0" smtClean="0">
                <a:solidFill>
                  <a:srgbClr val="0070C0"/>
                </a:solidFill>
              </a:rPr>
            </a:br>
            <a:r>
              <a:rPr lang="sr-Latn-RS" sz="2200" i="1" dirty="0" smtClean="0"/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EPU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42853"/>
            <a:ext cx="1909446" cy="763778"/>
          </a:xfrm>
          <a:prstGeom prst="rect">
            <a:avLst/>
          </a:prstGeom>
        </p:spPr>
      </p:pic>
      <p:pic>
        <p:nvPicPr>
          <p:cNvPr id="5" name="Picture 4" descr="RRA Bačka_srp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5949" y="0"/>
            <a:ext cx="1915174" cy="838829"/>
          </a:xfrm>
          <a:prstGeom prst="rect">
            <a:avLst/>
          </a:prstGeom>
        </p:spPr>
      </p:pic>
      <p:pic>
        <p:nvPicPr>
          <p:cNvPr id="14" name="Picture 13" descr="01-Opstina-Backi-Petrovac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5357826"/>
            <a:ext cx="1071538" cy="1500174"/>
          </a:xfrm>
          <a:prstGeom prst="rect">
            <a:avLst/>
          </a:prstGeom>
        </p:spPr>
      </p:pic>
      <p:pic>
        <p:nvPicPr>
          <p:cNvPr id="15" name="Picture 14" descr="54_vrba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71538" y="5357826"/>
            <a:ext cx="1214446" cy="1500174"/>
          </a:xfrm>
          <a:prstGeom prst="rect">
            <a:avLst/>
          </a:prstGeom>
        </p:spPr>
      </p:pic>
      <p:pic>
        <p:nvPicPr>
          <p:cNvPr id="16" name="Picture 15" descr="Backa Palanka grb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85984" y="5357826"/>
            <a:ext cx="1143009" cy="1500174"/>
          </a:xfrm>
          <a:prstGeom prst="rect">
            <a:avLst/>
          </a:prstGeom>
        </p:spPr>
      </p:pic>
      <p:pic>
        <p:nvPicPr>
          <p:cNvPr id="17" name="Picture 16" descr="grb-Titel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57554" y="5429264"/>
            <a:ext cx="1119220" cy="1428736"/>
          </a:xfrm>
          <a:prstGeom prst="rect">
            <a:avLst/>
          </a:prstGeom>
        </p:spPr>
      </p:pic>
      <p:pic>
        <p:nvPicPr>
          <p:cNvPr id="18" name="Picture 17" descr="index_žabalj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15008" y="5448279"/>
            <a:ext cx="1270940" cy="1409721"/>
          </a:xfrm>
          <a:prstGeom prst="rect">
            <a:avLst/>
          </a:prstGeom>
        </p:spPr>
      </p:pic>
      <p:pic>
        <p:nvPicPr>
          <p:cNvPr id="19" name="Picture 18" descr="Logo-grb-Opštine-Bač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29454" y="5429264"/>
            <a:ext cx="1137819" cy="1428736"/>
          </a:xfrm>
          <a:prstGeom prst="rect">
            <a:avLst/>
          </a:prstGeom>
        </p:spPr>
      </p:pic>
      <p:pic>
        <p:nvPicPr>
          <p:cNvPr id="20" name="Picture 19" descr="opstina-beocin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01024" y="5429264"/>
            <a:ext cx="1000100" cy="1333214"/>
          </a:xfrm>
          <a:prstGeom prst="rect">
            <a:avLst/>
          </a:prstGeom>
        </p:spPr>
      </p:pic>
      <p:pic>
        <p:nvPicPr>
          <p:cNvPr id="21" name="Picture 20" descr="srbobran-grb-veliki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00562" y="5514972"/>
            <a:ext cx="1214446" cy="13430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043" y="252543"/>
            <a:ext cx="2479036" cy="6685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079" y="267329"/>
            <a:ext cx="2394870" cy="5715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6967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221365"/>
          </a:xfrm>
        </p:spPr>
        <p:txBody>
          <a:bodyPr>
            <a:normAutofit/>
          </a:bodyPr>
          <a:lstStyle/>
          <a:p>
            <a:endParaRPr lang="sr-Cyrl-CS" dirty="0" smtClean="0"/>
          </a:p>
          <a:p>
            <a:pPr>
              <a:buNone/>
            </a:pPr>
            <a:endParaRPr lang="sr-Cyrl-C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868143"/>
            <a:ext cx="8229600" cy="2891641"/>
          </a:xfrm>
        </p:spPr>
        <p:txBody>
          <a:bodyPr>
            <a:normAutofit/>
          </a:bodyPr>
          <a:lstStyle/>
          <a:p>
            <a:pPr algn="ctr"/>
            <a:r>
              <a:rPr lang="sr-Latn-RS" sz="3200" i="1" dirty="0" smtClean="0">
                <a:solidFill>
                  <a:srgbClr val="0070C0"/>
                </a:solidFill>
              </a:rPr>
              <a:t/>
            </a:r>
            <a:br>
              <a:rPr lang="sr-Latn-RS" sz="3200" i="1" dirty="0" smtClean="0">
                <a:solidFill>
                  <a:srgbClr val="0070C0"/>
                </a:solidFill>
              </a:rPr>
            </a:br>
            <a:r>
              <a:rPr lang="sr-Latn-RS" sz="3200" b="1" i="1" dirty="0" smtClean="0">
                <a:solidFill>
                  <a:srgbClr val="0070C0"/>
                </a:solidFill>
              </a:rPr>
              <a:t>Hvala na pažnji!</a:t>
            </a:r>
            <a:r>
              <a:rPr lang="sr-Cyrl-CS" sz="3200" b="1" i="1" dirty="0" smtClean="0">
                <a:solidFill>
                  <a:srgbClr val="0070C0"/>
                </a:solidFill>
              </a:rPr>
              <a:t/>
            </a:r>
            <a:br>
              <a:rPr lang="sr-Cyrl-CS" sz="3200" b="1" i="1" dirty="0" smtClean="0">
                <a:solidFill>
                  <a:srgbClr val="0070C0"/>
                </a:solidFill>
              </a:rPr>
            </a:br>
            <a:r>
              <a:rPr lang="en-GB" sz="3200" i="1" dirty="0" smtClean="0">
                <a:solidFill>
                  <a:srgbClr val="0070C0"/>
                </a:solidFill>
              </a:rPr>
              <a:t/>
            </a:r>
            <a:br>
              <a:rPr lang="en-GB" sz="3200" i="1" dirty="0" smtClean="0">
                <a:solidFill>
                  <a:srgbClr val="0070C0"/>
                </a:solidFill>
              </a:rPr>
            </a:br>
            <a:r>
              <a:rPr lang="sr-Latn-RS" sz="2200" i="1" dirty="0" smtClean="0"/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EPU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42853"/>
            <a:ext cx="1909446" cy="763778"/>
          </a:xfrm>
          <a:prstGeom prst="rect">
            <a:avLst/>
          </a:prstGeom>
        </p:spPr>
      </p:pic>
      <p:pic>
        <p:nvPicPr>
          <p:cNvPr id="5" name="Picture 4" descr="RRA Bačka_srp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5949" y="0"/>
            <a:ext cx="1915174" cy="838829"/>
          </a:xfrm>
          <a:prstGeom prst="rect">
            <a:avLst/>
          </a:prstGeom>
        </p:spPr>
      </p:pic>
      <p:pic>
        <p:nvPicPr>
          <p:cNvPr id="14" name="Picture 13" descr="01-Opstina-Backi-Petrovac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5357826"/>
            <a:ext cx="1071538" cy="1500174"/>
          </a:xfrm>
          <a:prstGeom prst="rect">
            <a:avLst/>
          </a:prstGeom>
        </p:spPr>
      </p:pic>
      <p:pic>
        <p:nvPicPr>
          <p:cNvPr id="15" name="Picture 14" descr="54_vrba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71538" y="5357826"/>
            <a:ext cx="1214446" cy="1500174"/>
          </a:xfrm>
          <a:prstGeom prst="rect">
            <a:avLst/>
          </a:prstGeom>
        </p:spPr>
      </p:pic>
      <p:pic>
        <p:nvPicPr>
          <p:cNvPr id="16" name="Picture 15" descr="Backa Palanka grb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85984" y="5357826"/>
            <a:ext cx="1143009" cy="1500174"/>
          </a:xfrm>
          <a:prstGeom prst="rect">
            <a:avLst/>
          </a:prstGeom>
        </p:spPr>
      </p:pic>
      <p:pic>
        <p:nvPicPr>
          <p:cNvPr id="17" name="Picture 16" descr="grb-Titel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57554" y="5429264"/>
            <a:ext cx="1119220" cy="1428736"/>
          </a:xfrm>
          <a:prstGeom prst="rect">
            <a:avLst/>
          </a:prstGeom>
        </p:spPr>
      </p:pic>
      <p:pic>
        <p:nvPicPr>
          <p:cNvPr id="18" name="Picture 17" descr="index_žabalj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15008" y="5448279"/>
            <a:ext cx="1270940" cy="1409721"/>
          </a:xfrm>
          <a:prstGeom prst="rect">
            <a:avLst/>
          </a:prstGeom>
        </p:spPr>
      </p:pic>
      <p:pic>
        <p:nvPicPr>
          <p:cNvPr id="19" name="Picture 18" descr="Logo-grb-Opštine-Bač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29454" y="5429264"/>
            <a:ext cx="1137819" cy="1428736"/>
          </a:xfrm>
          <a:prstGeom prst="rect">
            <a:avLst/>
          </a:prstGeom>
        </p:spPr>
      </p:pic>
      <p:pic>
        <p:nvPicPr>
          <p:cNvPr id="20" name="Picture 19" descr="opstina-beocin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01024" y="5429264"/>
            <a:ext cx="1000100" cy="1333214"/>
          </a:xfrm>
          <a:prstGeom prst="rect">
            <a:avLst/>
          </a:prstGeom>
        </p:spPr>
      </p:pic>
      <p:pic>
        <p:nvPicPr>
          <p:cNvPr id="21" name="Picture 20" descr="srbobran-grb-veliki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00562" y="5514972"/>
            <a:ext cx="1214446" cy="13430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043" y="252543"/>
            <a:ext cx="2479036" cy="6685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079" y="267329"/>
            <a:ext cx="2394870" cy="5715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6967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11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“Lokalne inicijative za ruralni razvoj Bačke” Evropski pokret Novi Sad  Ivana Pajić, koordinatorka projekta 26.09.2016., Kragujevac  .</vt:lpstr>
      <vt:lpstr>AKTIVNOSTI:  1. podizanje nivoa informisanosti lokalnog stanovništva o značaju formiranja lokalno-akcionih grupa za korišćenje sredstava iz IPARD II Programa, i mapiranje najznačajnijih aktera ruralnog razvoja na lokalnom nivou  2. formiranje teritorijalnih partnerstava za ruralni razvoj (potencijalne lokalno-akcione grupe)  .</vt:lpstr>
      <vt:lpstr>AKTIVNOSTI:   3. pruženje pomoći JLS-e u izradi Pragrama podrške poljoprivrednoj politici i politici ruralnog razvoja    4. organizovanje po 4 konsultativna sastanka za izradu Strategije ruralnog razvoja za svako partnerstvo na teritoriji svake od partnerskih opština   .</vt:lpstr>
      <vt:lpstr>AKTIVNOSTI:   5. Organizovanje Radnog sastanka predstavnika Ministarstva poljoprivrede, pokrajinskog sekretarijata za poljoprivredu i JLS-e sa ciljem definisanja vremenskog okvira, tj. utvrđivanja dalje dinamike  i uloge zainteresovanih aktera u realizaciji mere V IPARD II Programa   .</vt:lpstr>
      <vt:lpstr>EFEKTI I NASTALE PROMENE: - formirano 7 potencijalnih lokalno-akcionih grupa sa više od 150 aktera ruralnog razvoja na lokalnom nivou  - kroz 4 konsultativna sastanka za izradu Strategije ruralnog razvoja za svako partnerstvo na teritoriji svake od partnerskih opština definisana swot analiza, pravci razvoja, prioriteti, ciljevi i mere - izrađen delom ili u celini Pragram podrške poljoprivrednoj politici i politici ruralnog razvoja za 8 JLS-e za 2016. godinu -definisan vremenski okvir, dalja dinamika  i uloga zainteresovanih aktera u realizaciji V mere IPARD II Programa</vt:lpstr>
      <vt:lpstr> IZAZOVI I PLANOVI ZA BUDUĆNOST: - rad na team building-u i čvršće povezivanje članova potencijalnih LAG-a - obuka u Project Cycle Management-u za članove potencijalnih LAG-a - registracija potencijalnih LAG-a - izrada zajedničkih projektnih predloga i konkurisanje prema domaćim i stranim fondovima  .</vt:lpstr>
      <vt:lpstr> Hvala na pažnji!  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Irena</dc:creator>
  <cp:lastModifiedBy>JA</cp:lastModifiedBy>
  <cp:revision>17</cp:revision>
  <dcterms:created xsi:type="dcterms:W3CDTF">2016-09-19T08:43:30Z</dcterms:created>
  <dcterms:modified xsi:type="dcterms:W3CDTF">2016-09-25T20:04:14Z</dcterms:modified>
</cp:coreProperties>
</file>