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71" r:id="rId5"/>
    <p:sldId id="272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C862-CC86-4966-BB35-BE97895C9D75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83F9-93A1-4B00-8AED-E21A3550A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83F9-93A1-4B00-8AED-E21A3550AB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83F9-93A1-4B00-8AED-E21A3550AB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83F9-93A1-4B00-8AED-E21A3550AB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83F9-93A1-4B00-8AED-E21A3550AB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889F-9332-4463-8286-13B87CBE538F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36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38E-760E-432B-A380-7EFFA3B7A6A0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02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1BD4-8444-494F-B96F-4904A3C9A4F4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25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C0D7-BFD4-4D2E-96EB-F4CDF11A1275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9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BE0B-4283-484A-9EA2-90739AD768BE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44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07B3-D8EF-4290-A594-A8B0FB2D75B1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07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0DCF-8AFD-45DE-A705-92FF4168AF4D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26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8E89-D685-4F4D-9E8B-4D75CA6920EE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51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E2E-BC19-486E-B71F-725015785798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6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9C12-740C-463D-82CD-972A5CE9CCCC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34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407-CF8E-4057-8084-24E443E07852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55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A4D45-90EB-4755-A641-B6E17B4C6820}" type="datetime1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F4203-F385-4DC0-B21E-49DCF1334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88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92869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“STARIJI U UDALJENIM SELIMA”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2357430"/>
            <a:ext cx="7286676" cy="3857652"/>
          </a:xfrm>
        </p:spPr>
        <p:txBody>
          <a:bodyPr>
            <a:normAutofit/>
          </a:bodyPr>
          <a:lstStyle/>
          <a:p>
            <a:pPr algn="just">
              <a:spcBef>
                <a:spcPts val="1500"/>
              </a:spcBef>
              <a:buClr>
                <a:srgbClr val="0070C0"/>
              </a:buClr>
              <a:buSzPct val="72000"/>
              <a:defRPr/>
            </a:pPr>
            <a:r>
              <a:rPr lang="sl-SI" altLang="en-US" sz="2600" dirty="0" smtClean="0">
                <a:latin typeface="Comic Sans MS" panose="030F0702030302020204" pitchFamily="66" charset="0"/>
                <a:cs typeface="Arial" charset="0"/>
              </a:rPr>
              <a:t>Nosilac</a:t>
            </a:r>
            <a:r>
              <a:rPr lang="en-US" altLang="en-US" sz="2600" dirty="0" smtClean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US" altLang="en-US" sz="2600" dirty="0" err="1" smtClean="0">
                <a:latin typeface="Comic Sans MS" panose="030F0702030302020204" pitchFamily="66" charset="0"/>
                <a:cs typeface="Arial" charset="0"/>
              </a:rPr>
              <a:t>projekt</a:t>
            </a:r>
            <a:r>
              <a:rPr lang="sr-Latn-RS" alt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“Lužničke rukotvorine-Ž.E.C. (ženski etno centar)” iz Babušnice</a:t>
            </a:r>
            <a:endParaRPr lang="sl-SI" altLang="en-US" sz="2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  <a:p>
            <a:pPr algn="just">
              <a:spcBef>
                <a:spcPts val="1500"/>
              </a:spcBef>
              <a:buClr>
                <a:srgbClr val="0070C0"/>
              </a:buClr>
              <a:buSzPct val="72000"/>
              <a:defRPr/>
            </a:pPr>
            <a:r>
              <a:rPr lang="sl-SI" altLang="en-US" sz="2600" dirty="0" smtClean="0">
                <a:latin typeface="Comic Sans MS" panose="030F0702030302020204" pitchFamily="66" charset="0"/>
                <a:cs typeface="Arial" charset="0"/>
              </a:rPr>
              <a:t>Partner na projektu</a:t>
            </a:r>
            <a:r>
              <a:rPr lang="en-US" altLang="en-US" sz="2600" dirty="0" smtClean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sl-SI" altLang="en-US" sz="2600" dirty="0" smtClean="0">
                <a:latin typeface="Comic Sans MS" panose="030F0702030302020204" pitchFamily="66" charset="0"/>
                <a:cs typeface="Arial" charset="0"/>
              </a:rPr>
              <a:t>-</a:t>
            </a:r>
            <a:r>
              <a:rPr lang="en-US" altLang="en-US" sz="2600" dirty="0" smtClean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sl-SI" alt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Opština Babušnica</a:t>
            </a:r>
          </a:p>
          <a:p>
            <a:pPr algn="just">
              <a:spcBef>
                <a:spcPts val="1500"/>
              </a:spcBef>
              <a:buClr>
                <a:srgbClr val="0070C0"/>
              </a:buClr>
              <a:buSzPct val="72000"/>
              <a:defRPr/>
            </a:pPr>
            <a:r>
              <a:rPr lang="sl-SI" altLang="en-US" sz="2600" dirty="0" smtClean="0">
                <a:latin typeface="Comic Sans MS" panose="030F0702030302020204" pitchFamily="66" charset="0"/>
                <a:cs typeface="Arial" charset="0"/>
              </a:rPr>
              <a:t>Saradnici na projektu: </a:t>
            </a:r>
            <a:r>
              <a:rPr lang="sl-SI" alt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Centar za socijali rad, Dom zdravlja, Crveni krst, U.G. “Lužnica moja kuća”, U.G. “Zeleno carstvo”, D.O.O. “Proksima”</a:t>
            </a:r>
          </a:p>
          <a:p>
            <a:endParaRPr lang="en-US" dirty="0"/>
          </a:p>
        </p:txBody>
      </p:sp>
      <p:pic>
        <p:nvPicPr>
          <p:cNvPr id="1026" name="Picture 2" descr="Z:\1. FAZA II (2013-2017)\OFFICE MANAGER\15. VIZUELNI IDENTITET - SIPRU\NOVO - Memos, Logos, etc\KOMBINOVANO - ENG-SRP\Srpsko engleski cirilica\SrbCir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2400"/>
            <a:ext cx="2681288" cy="6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1. FAZA II (2013-2017)\OFFICE MANAGER\16. LOGOI DONATORA\SDC logoi i uputstva\SDC_RGB_v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474963" cy="6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8077200" cy="365125"/>
          </a:xfrm>
        </p:spPr>
        <p:txBody>
          <a:bodyPr/>
          <a:lstStyle/>
          <a:p>
            <a:r>
              <a:rPr lang="ru-RU" dirty="0" smtClean="0"/>
              <a:t>Програм "Локалне иницијативе за повећање социјалне укључености и смањење сиромаштва"</a:t>
            </a:r>
            <a:endParaRPr lang="en-US" dirty="0"/>
          </a:p>
        </p:txBody>
      </p:sp>
      <p:pic>
        <p:nvPicPr>
          <p:cNvPr id="4098" name="Picture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42852"/>
            <a:ext cx="95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slike prezentacija\logo ba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0"/>
            <a:ext cx="1000132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508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Реновирање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9" name="Content Placeholder 8" descr="DSCN96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00174"/>
            <a:ext cx="4495800" cy="3877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pic>
        <p:nvPicPr>
          <p:cNvPr id="8" name="Content Placeholder 7" descr="DSCN959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4495800" cy="394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Путујући трговци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DSCN24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495800" cy="366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DSCN24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4495800" cy="373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Путујући трговци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DSCN24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495800" cy="359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DSCN24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495800" cy="366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Корисници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DSCN0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2191"/>
            <a:ext cx="4495800" cy="367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DSCN0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495800" cy="366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Корисници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DSCN17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495800" cy="3806044"/>
          </a:xfrm>
        </p:spPr>
      </p:pic>
      <p:pic>
        <p:nvPicPr>
          <p:cNvPr id="7" name="Content Placeholder 6" descr="DSCN28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495800" cy="380604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Корисници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DSCN27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3"/>
            <a:ext cx="4067349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DSCN22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802"/>
            <a:ext cx="4495800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Куће од блата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DSCN96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4495800" cy="3520292"/>
          </a:xfrm>
        </p:spPr>
      </p:pic>
      <p:pic>
        <p:nvPicPr>
          <p:cNvPr id="7" name="Content Placeholder 6" descr="DSCN2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281518" cy="359173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642941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tx2"/>
                </a:solidFill>
                <a:latin typeface="Comic Sans MS" pitchFamily="66" charset="0"/>
              </a:rPr>
              <a:t>Најважније реализоване</a:t>
            </a:r>
            <a:r>
              <a:rPr lang="sr-Latn-RS" sz="32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sr-Cyrl-RS" sz="3200" dirty="0" smtClean="0">
                <a:solidFill>
                  <a:schemeClr val="tx2"/>
                </a:solidFill>
                <a:latin typeface="Comic Sans MS" pitchFamily="66" charset="0"/>
              </a:rPr>
              <a:t>активности</a:t>
            </a:r>
            <a:endParaRPr lang="en-US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26" name="Picture 2" descr="Z:\1. FAZA II (2013-2017)\OFFICE MANAGER\15. VIZUELNI IDENTITET - SIPRU\NOVO - Memos, Logos, etc\KOMBINOVANO - ENG-SRP\Srpsko engleski cirilica\SrbCir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2400"/>
            <a:ext cx="2681288" cy="6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1. FAZA II (2013-2017)\OFFICE MANAGER\16. LOGOI DONATORA\SDC logoi i uputstva\SDC_RGB_v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474963" cy="6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0" y="17480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8077200" cy="365125"/>
          </a:xfrm>
        </p:spPr>
        <p:txBody>
          <a:bodyPr/>
          <a:lstStyle/>
          <a:p>
            <a:r>
              <a:rPr lang="ru-RU" dirty="0" smtClean="0"/>
              <a:t>Програм "Локалне иницијативе за повећање социјалне укључености и смањење сиромаштва"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571612"/>
            <a:ext cx="7467600" cy="4572032"/>
          </a:xfrm>
        </p:spPr>
        <p:txBody>
          <a:bodyPr>
            <a:noAutofit/>
          </a:bodyPr>
          <a:lstStyle/>
          <a:p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-Први пут ј</a:t>
            </a:r>
            <a:r>
              <a:rPr lang="sr-Latn-RS" sz="1400" b="1" dirty="0" smtClean="0">
                <a:solidFill>
                  <a:schemeClr val="tx2"/>
                </a:solidFill>
                <a:latin typeface="Comic Sans MS" pitchFamily="66" charset="0"/>
              </a:rPr>
              <a:t>e </a:t>
            </a:r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 урађена анкета са крајњим корисницим.</a:t>
            </a:r>
          </a:p>
          <a:p>
            <a:r>
              <a:rPr lang="sr-Cyrl-RS" sz="1400" b="1" dirty="0" smtClean="0">
                <a:solidFill>
                  <a:schemeClr val="tx1"/>
                </a:solidFill>
                <a:latin typeface="Comic Sans MS" pitchFamily="66" charset="0"/>
              </a:rPr>
              <a:t>Резултати </a:t>
            </a:r>
            <a:r>
              <a:rPr lang="sr-Cyrl-RS" sz="1400" b="1" dirty="0" smtClean="0">
                <a:solidFill>
                  <a:schemeClr val="tx1"/>
                </a:solidFill>
                <a:latin typeface="Comic Sans MS" pitchFamily="66" charset="0"/>
              </a:rPr>
              <a:t>анкете (230 анкетираних):</a:t>
            </a:r>
            <a:endParaRPr lang="en-US" sz="1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r-Cyrl-RS" sz="1400" b="1" dirty="0" smtClean="0">
                <a:solidFill>
                  <a:srgbClr val="FF0000"/>
                </a:solidFill>
                <a:latin typeface="Comic Sans MS" pitchFamily="66" charset="0"/>
              </a:rPr>
              <a:t>92%</a:t>
            </a:r>
            <a:r>
              <a:rPr lang="sr-Cyrl-RS" sz="1400" b="1" dirty="0" smtClean="0">
                <a:solidFill>
                  <a:schemeClr val="tx1"/>
                </a:solidFill>
                <a:latin typeface="Comic Sans MS" pitchFamily="66" charset="0"/>
              </a:rPr>
              <a:t> посто испитаника се изјаснило да од локалне и шире друштвене заједнице НЕ добија никакву помоћ. Већина од њих не добија помоћ ни од својих ближих сродника;</a:t>
            </a:r>
            <a:endParaRPr lang="en-US" sz="1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r-Cyrl-RS" sz="1400" b="1" dirty="0" smtClean="0">
                <a:solidFill>
                  <a:srgbClr val="FF0000"/>
                </a:solidFill>
                <a:latin typeface="Comic Sans MS" pitchFamily="66" charset="0"/>
              </a:rPr>
              <a:t>58%</a:t>
            </a:r>
            <a:r>
              <a:rPr lang="sr-Cyrl-RS" sz="1400" b="1" dirty="0" smtClean="0">
                <a:solidFill>
                  <a:schemeClr val="tx1"/>
                </a:solidFill>
                <a:latin typeface="Comic Sans MS" pitchFamily="66" charset="0"/>
              </a:rPr>
              <a:t> испитаника се изјаснило да им је неопходна  боља медицинска заштита;</a:t>
            </a:r>
            <a:endParaRPr lang="en-US" sz="1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r-Cyrl-RS" sz="1400" b="1" dirty="0" smtClean="0">
                <a:solidFill>
                  <a:srgbClr val="FF0000"/>
                </a:solidFill>
                <a:latin typeface="Comic Sans MS" pitchFamily="66" charset="0"/>
              </a:rPr>
              <a:t>36% </a:t>
            </a:r>
            <a:r>
              <a:rPr lang="sr-Cyrl-RS" sz="1400" b="1" dirty="0" smtClean="0">
                <a:solidFill>
                  <a:schemeClr val="tx1"/>
                </a:solidFill>
                <a:latin typeface="Comic Sans MS" pitchFamily="66" charset="0"/>
              </a:rPr>
              <a:t>посто испитаника изјаснило да им је потребна помоћ у храни и лековима;</a:t>
            </a:r>
            <a:endParaRPr lang="en-US" sz="1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r-Cyrl-RS" sz="1400" b="1" dirty="0" smtClean="0">
                <a:solidFill>
                  <a:srgbClr val="FF0000"/>
                </a:solidFill>
                <a:latin typeface="Comic Sans MS" pitchFamily="66" charset="0"/>
              </a:rPr>
              <a:t>78% </a:t>
            </a:r>
            <a:r>
              <a:rPr lang="sr-Cyrl-RS" sz="1400" b="1" dirty="0" smtClean="0">
                <a:solidFill>
                  <a:schemeClr val="tx1"/>
                </a:solidFill>
                <a:latin typeface="Comic Sans MS" pitchFamily="66" charset="0"/>
              </a:rPr>
              <a:t>испитаника исказало је потребу за материјалном помоћи (додатна примања)</a:t>
            </a:r>
            <a:endParaRPr lang="en-US" sz="1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r-Cyrl-RS" sz="1400" b="1" dirty="0" smtClean="0">
                <a:solidFill>
                  <a:srgbClr val="FF0000"/>
                </a:solidFill>
                <a:latin typeface="Comic Sans MS" pitchFamily="66" charset="0"/>
              </a:rPr>
              <a:t>76% </a:t>
            </a:r>
            <a:r>
              <a:rPr lang="sr-Cyrl-RS" sz="1400" b="1" dirty="0" smtClean="0">
                <a:solidFill>
                  <a:schemeClr val="tx1"/>
                </a:solidFill>
                <a:latin typeface="Comic Sans MS" pitchFamily="66" charset="0"/>
              </a:rPr>
              <a:t>испитаника  се изјаснило да им је неопходна услуга помоћ у кући.</a:t>
            </a:r>
            <a:endParaRPr lang="en-US" sz="1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-</a:t>
            </a:r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Остварена је боља сарадња нашег удружења са Центром за социјални рад.</a:t>
            </a:r>
            <a:r>
              <a:rPr lang="sr-Latn-RS" sz="1400" b="1" dirty="0" smtClean="0">
                <a:solidFill>
                  <a:schemeClr val="tx1"/>
                </a:solidFill>
                <a:latin typeface="Comic Sans MS" pitchFamily="66" charset="0"/>
              </a:rPr>
              <a:t>.  .</a:t>
            </a:r>
            <a:endParaRPr lang="en-US" sz="1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-</a:t>
            </a:r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Склопиљени  протоколи </a:t>
            </a:r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о </a:t>
            </a:r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сарадњи за помоћ старим и сиромашним лицима </a:t>
            </a:r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у нашој </a:t>
            </a:r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О</a:t>
            </a:r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пштини</a:t>
            </a:r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 (Гимназија, Полицијска станица Дом здравља, Црвени крст, НВО, приватни сектор</a:t>
            </a:r>
            <a:endParaRPr lang="sr-Latn-RS" sz="1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/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-</a:t>
            </a:r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Локална самоуправа је препознала потребу да у будућем периоду учини више како би свим остарелим становницима омогућили доступност дневних услуга у заједници</a:t>
            </a:r>
          </a:p>
          <a:p>
            <a:pPr algn="l"/>
            <a:r>
              <a:rPr lang="sr-Cyrl-RS" sz="1400" b="1" dirty="0" smtClean="0">
                <a:solidFill>
                  <a:schemeClr val="tx2"/>
                </a:solidFill>
                <a:latin typeface="Comic Sans MS" pitchFamily="66" charset="0"/>
              </a:rPr>
              <a:t>-Реализован скуп размене искустава..</a:t>
            </a:r>
          </a:p>
        </p:txBody>
      </p:sp>
      <p:pic>
        <p:nvPicPr>
          <p:cNvPr id="3074" name="Picture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42852"/>
            <a:ext cx="95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slike prezentacija\logo ba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142852"/>
            <a:ext cx="107157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4000" dirty="0" smtClean="0">
                <a:solidFill>
                  <a:schemeClr val="tx2"/>
                </a:solidFill>
                <a:latin typeface="Comic Sans MS" pitchFamily="66" charset="0"/>
              </a:rPr>
              <a:t>Ефекти </a:t>
            </a:r>
            <a:r>
              <a:rPr lang="sr-Cyrl-RS" sz="4000" dirty="0" smtClean="0">
                <a:solidFill>
                  <a:schemeClr val="tx2"/>
                </a:solidFill>
                <a:latin typeface="Comic Sans MS" pitchFamily="66" charset="0"/>
              </a:rPr>
              <a:t>активности – настале промене</a:t>
            </a:r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4000" dirty="0" smtClean="0"/>
              <a:t/>
            </a:r>
            <a:br>
              <a:rPr lang="sr-Cyrl-RS" sz="4000" dirty="0" smtClean="0"/>
            </a:br>
            <a:endParaRPr lang="en-US" sz="1600" dirty="0"/>
          </a:p>
        </p:txBody>
      </p:sp>
      <p:pic>
        <p:nvPicPr>
          <p:cNvPr id="1026" name="Picture 2" descr="Z:\1. FAZA II (2013-2017)\OFFICE MANAGER\15. VIZUELNI IDENTITET - SIPRU\NOVO - Memos, Logos, etc\KOMBINOVANO - ENG-SRP\Srpsko engleski cirilica\SrbCir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2400"/>
            <a:ext cx="2681288" cy="6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1. FAZA II (2013-2017)\OFFICE MANAGER\16. LOGOI DONATORA\SDC logoi i uputstva\SDC_RGB_v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474963" cy="6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8077200" cy="365125"/>
          </a:xfrm>
        </p:spPr>
        <p:txBody>
          <a:bodyPr/>
          <a:lstStyle/>
          <a:p>
            <a:r>
              <a:rPr lang="ru-RU" dirty="0" smtClean="0"/>
              <a:t>Програм "Локалне иницијативе за повећање социјалне укључености и смањење сиромаштва"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1714488"/>
            <a:ext cx="7543799" cy="4357718"/>
          </a:xfrm>
        </p:spPr>
        <p:txBody>
          <a:bodyPr>
            <a:normAutofit/>
          </a:bodyPr>
          <a:lstStyle/>
          <a:p>
            <a:pPr marL="457200" indent="-457200" algn="l"/>
            <a:r>
              <a:rPr lang="sr-Cyrl-RS" sz="24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/>
            <a:r>
              <a:rPr lang="sr-Cyrl-RS" sz="2400" dirty="0" smtClean="0">
                <a:solidFill>
                  <a:schemeClr val="tx1"/>
                </a:solidFill>
                <a:latin typeface="Comic Sans MS" pitchFamily="66" charset="0"/>
              </a:rPr>
              <a:t>Доносиоци одлука су боље информисани о ситуацији на терену , заинтересовани су да се укључе у решавање проблема старачких  домаћинства.</a:t>
            </a:r>
          </a:p>
          <a:p>
            <a:pPr marL="457200" indent="-457200" algn="l"/>
            <a:r>
              <a:rPr lang="sr-Cyrl-RS" sz="2400" dirty="0" smtClean="0">
                <a:solidFill>
                  <a:schemeClr val="tx1"/>
                </a:solidFill>
                <a:latin typeface="Comic Sans MS" pitchFamily="66" charset="0"/>
              </a:rPr>
              <a:t>Расписивање јавног позива за пружаоце дневних услуга у заједници.</a:t>
            </a:r>
          </a:p>
          <a:p>
            <a:pPr marL="457200" indent="-457200" algn="l"/>
            <a:r>
              <a:rPr lang="sr-Cyrl-RS" sz="2400" dirty="0" smtClean="0">
                <a:solidFill>
                  <a:schemeClr val="tx1"/>
                </a:solidFill>
                <a:latin typeface="Comic Sans MS" pitchFamily="66" charset="0"/>
              </a:rPr>
              <a:t>У сарадњи са општином израдили смо два ЕУ пројкета један је тренутно у реализацији... </a:t>
            </a:r>
            <a:endParaRPr lang="sr-Cyrl-R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/>
            <a:endParaRPr lang="sr-Cyrl-RS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42852"/>
            <a:ext cx="95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slike prezentacija\logo ba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0"/>
            <a:ext cx="1071570" cy="928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886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ЈАВНИ ДОГАЂАЈ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DSCN92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DSCN92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Скуп размене искуства</a:t>
            </a:r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DSCN89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DSCN89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chemeClr val="tx2"/>
                </a:solidFill>
                <a:latin typeface="Comic Sans MS" pitchFamily="66" charset="0"/>
              </a:rPr>
              <a:t>Дугорочни изазови и планови за будућност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26" name="Picture 2" descr="Z:\1. FAZA II (2013-2017)\OFFICE MANAGER\15. VIZUELNI IDENTITET - SIPRU\NOVO - Memos, Logos, etc\KOMBINOVANO - ENG-SRP\Srpsko engleski cirilica\SrbCir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2400"/>
            <a:ext cx="2681288" cy="6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1. FAZA II (2013-2017)\OFFICE MANAGER\16. LOGOI DONATORA\SDC logoi i uputstva\SDC_RGB_v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474963" cy="6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8077200" cy="365125"/>
          </a:xfrm>
        </p:spPr>
        <p:txBody>
          <a:bodyPr/>
          <a:lstStyle/>
          <a:p>
            <a:r>
              <a:rPr lang="ru-RU" dirty="0" smtClean="0"/>
              <a:t>Програм "Локалне иницијативе за повећање социјалне укључености и смањење сиромаштва"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543799" cy="3200400"/>
          </a:xfrm>
        </p:spPr>
        <p:txBody>
          <a:bodyPr>
            <a:normAutofit fontScale="92500"/>
          </a:bodyPr>
          <a:lstStyle/>
          <a:p>
            <a:endParaRPr lang="sr-Cyrl-RS" sz="2400" dirty="0" smtClean="0">
              <a:solidFill>
                <a:schemeClr val="tx1"/>
              </a:solidFill>
            </a:endParaRPr>
          </a:p>
          <a:p>
            <a:pPr algn="l"/>
            <a:r>
              <a:rPr lang="sr-Cyrl-RS" sz="2400" dirty="0" smtClean="0">
                <a:solidFill>
                  <a:schemeClr val="tx1"/>
                </a:solidFill>
                <a:latin typeface="Comic Sans MS" pitchFamily="66" charset="0"/>
              </a:rPr>
              <a:t>-Проширење </a:t>
            </a:r>
            <a:r>
              <a:rPr lang="sr-Cyrl-RS" sz="2400" dirty="0" smtClean="0">
                <a:solidFill>
                  <a:schemeClr val="tx1"/>
                </a:solidFill>
                <a:latin typeface="Comic Sans MS" pitchFamily="66" charset="0"/>
              </a:rPr>
              <a:t>услуге помоћ у кући на сва планиска села .</a:t>
            </a:r>
          </a:p>
          <a:p>
            <a:pPr algn="l"/>
            <a:r>
              <a:rPr lang="sr-Cyrl-RS" sz="2400" dirty="0" smtClean="0">
                <a:solidFill>
                  <a:schemeClr val="tx1"/>
                </a:solidFill>
                <a:latin typeface="Comic Sans MS" pitchFamily="66" charset="0"/>
              </a:rPr>
              <a:t>-Пасиввност </a:t>
            </a:r>
            <a:r>
              <a:rPr lang="sr-Cyrl-RS" sz="2400" dirty="0" smtClean="0">
                <a:solidFill>
                  <a:schemeClr val="tx1"/>
                </a:solidFill>
                <a:latin typeface="Comic Sans MS" pitchFamily="66" charset="0"/>
              </a:rPr>
              <a:t>корисника. Новим ЕУ пројкетм планирана је набавка  таблета и модерног софтвера који ће омогућити да корисници покажу иницијативу  . </a:t>
            </a:r>
            <a:endParaRPr lang="sr-Cyrl-R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r-Cyrl-RS" sz="2400" dirty="0" smtClean="0">
                <a:solidFill>
                  <a:schemeClr val="tx1"/>
                </a:solidFill>
                <a:latin typeface="Comic Sans MS" pitchFamily="66" charset="0"/>
              </a:rPr>
              <a:t>-У </a:t>
            </a:r>
            <a:r>
              <a:rPr lang="sr-Cyrl-RS" sz="2400" dirty="0" smtClean="0">
                <a:solidFill>
                  <a:schemeClr val="tx1"/>
                </a:solidFill>
                <a:latin typeface="Comic Sans MS" pitchFamily="66" charset="0"/>
              </a:rPr>
              <a:t>току је реализација пројкета “ЗЕЛЕНА ЛИНИЈА</a:t>
            </a:r>
            <a:r>
              <a:rPr lang="sr-Cyrl-RS" sz="2400" dirty="0" smtClean="0">
                <a:solidFill>
                  <a:schemeClr val="tx1"/>
                </a:solidFill>
                <a:latin typeface="Comic Sans MS" pitchFamily="66" charset="0"/>
              </a:rPr>
              <a:t>”.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14290"/>
            <a:ext cx="95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slike prezentacija\logo ba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0"/>
            <a:ext cx="1143008" cy="1000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910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Реновирање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12182400_10204264482407170_5225920852042359888_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4038600" cy="394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DSCN0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28736"/>
            <a:ext cx="4495800" cy="394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Спремање дрва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9" name="Content Placeholder 8" descr="10299977_10202246800886393_2954065291515097279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00174"/>
            <a:ext cx="4495800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  <p:pic>
        <p:nvPicPr>
          <p:cNvPr id="8" name="Content Placeholder 7" descr="905894_10204264480687127_8662718211356620602_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500174"/>
            <a:ext cx="4495800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Comic Sans MS" pitchFamily="66" charset="0"/>
              </a:rPr>
              <a:t>Реновирање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DSCN01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4495800" cy="402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DSCN01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357298"/>
            <a:ext cx="4495800" cy="402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 "Локалне иницијативе за повећање социјалне укључености и смањење сиромаштва"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548</Words>
  <Application>Microsoft Office PowerPoint</Application>
  <PresentationFormat>On-screen Show (4:3)</PresentationFormat>
  <Paragraphs>59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“STARIJI U UDALJENIM SELIMA”</vt:lpstr>
      <vt:lpstr>Најважније реализоване активности</vt:lpstr>
      <vt:lpstr> Ефекти активности – настале промене  </vt:lpstr>
      <vt:lpstr>ЈАВНИ ДОГАЂАЈ</vt:lpstr>
      <vt:lpstr>Скуп размене искуства </vt:lpstr>
      <vt:lpstr>Дугорочни изазови и планови за будућност</vt:lpstr>
      <vt:lpstr>Реновирање</vt:lpstr>
      <vt:lpstr>Спремање дрва</vt:lpstr>
      <vt:lpstr>Реновирање</vt:lpstr>
      <vt:lpstr>Реновирање</vt:lpstr>
      <vt:lpstr>Путујући трговци</vt:lpstr>
      <vt:lpstr>Путујући трговци</vt:lpstr>
      <vt:lpstr>Корисници</vt:lpstr>
      <vt:lpstr>Корисници</vt:lpstr>
      <vt:lpstr>Корисници</vt:lpstr>
      <vt:lpstr>Куће од блата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</dc:creator>
  <cp:lastModifiedBy>User</cp:lastModifiedBy>
  <cp:revision>54</cp:revision>
  <dcterms:created xsi:type="dcterms:W3CDTF">2016-09-19T08:43:30Z</dcterms:created>
  <dcterms:modified xsi:type="dcterms:W3CDTF">2016-09-26T11:44:47Z</dcterms:modified>
</cp:coreProperties>
</file>